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70" r:id="rId3"/>
    <p:sldMasterId id="2147483675" r:id="rId4"/>
    <p:sldMasterId id="2147483678" r:id="rId5"/>
    <p:sldMasterId id="2147483681" r:id="rId6"/>
    <p:sldMasterId id="2147483683" r:id="rId7"/>
    <p:sldMasterId id="2147483686" r:id="rId8"/>
    <p:sldMasterId id="2147483688" r:id="rId9"/>
    <p:sldMasterId id="2147483691" r:id="rId10"/>
    <p:sldMasterId id="2147483693" r:id="rId11"/>
    <p:sldMasterId id="2147483696" r:id="rId12"/>
    <p:sldMasterId id="2147483699" r:id="rId13"/>
    <p:sldMasterId id="2147483701" r:id="rId14"/>
    <p:sldMasterId id="2147483703" r:id="rId15"/>
    <p:sldMasterId id="2147483706" r:id="rId16"/>
    <p:sldMasterId id="2147483711" r:id="rId17"/>
  </p:sldMasterIdLst>
  <p:notesMasterIdLst>
    <p:notesMasterId r:id="rId76"/>
  </p:notesMasterIdLst>
  <p:sldIdLst>
    <p:sldId id="1826" r:id="rId18"/>
    <p:sldId id="2377" r:id="rId19"/>
    <p:sldId id="1981" r:id="rId20"/>
    <p:sldId id="2286" r:id="rId21"/>
    <p:sldId id="2378" r:id="rId22"/>
    <p:sldId id="2380" r:id="rId23"/>
    <p:sldId id="2381" r:id="rId24"/>
    <p:sldId id="2379" r:id="rId25"/>
    <p:sldId id="2382" r:id="rId26"/>
    <p:sldId id="2383" r:id="rId27"/>
    <p:sldId id="2384" r:id="rId28"/>
    <p:sldId id="2386" r:id="rId29"/>
    <p:sldId id="2387" r:id="rId30"/>
    <p:sldId id="2388" r:id="rId31"/>
    <p:sldId id="2389" r:id="rId32"/>
    <p:sldId id="2390" r:id="rId33"/>
    <p:sldId id="2391" r:id="rId34"/>
    <p:sldId id="2392" r:id="rId35"/>
    <p:sldId id="2393" r:id="rId36"/>
    <p:sldId id="2395" r:id="rId37"/>
    <p:sldId id="2396" r:id="rId38"/>
    <p:sldId id="2397" r:id="rId39"/>
    <p:sldId id="2398" r:id="rId40"/>
    <p:sldId id="2399" r:id="rId41"/>
    <p:sldId id="2400" r:id="rId42"/>
    <p:sldId id="2401" r:id="rId43"/>
    <p:sldId id="2402" r:id="rId44"/>
    <p:sldId id="1982" r:id="rId45"/>
    <p:sldId id="2403" r:id="rId46"/>
    <p:sldId id="2404" r:id="rId47"/>
    <p:sldId id="2405" r:id="rId48"/>
    <p:sldId id="2406" r:id="rId49"/>
    <p:sldId id="2408" r:id="rId50"/>
    <p:sldId id="2407" r:id="rId51"/>
    <p:sldId id="2409" r:id="rId52"/>
    <p:sldId id="2410" r:id="rId53"/>
    <p:sldId id="2412" r:id="rId54"/>
    <p:sldId id="2411" r:id="rId55"/>
    <p:sldId id="2413" r:id="rId56"/>
    <p:sldId id="2414" r:id="rId57"/>
    <p:sldId id="2415" r:id="rId58"/>
    <p:sldId id="2416" r:id="rId59"/>
    <p:sldId id="2417" r:id="rId60"/>
    <p:sldId id="2418" r:id="rId61"/>
    <p:sldId id="2419" r:id="rId62"/>
    <p:sldId id="2420" r:id="rId63"/>
    <p:sldId id="2421" r:id="rId64"/>
    <p:sldId id="2422" r:id="rId65"/>
    <p:sldId id="2424" r:id="rId66"/>
    <p:sldId id="2425" r:id="rId67"/>
    <p:sldId id="2426" r:id="rId68"/>
    <p:sldId id="2427" r:id="rId69"/>
    <p:sldId id="2428" r:id="rId70"/>
    <p:sldId id="2429" r:id="rId71"/>
    <p:sldId id="1985" r:id="rId72"/>
    <p:sldId id="2321" r:id="rId73"/>
    <p:sldId id="2369" r:id="rId74"/>
    <p:sldId id="1827" r:id="rId7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默认节" id="{73ED2DB5-62A4-4319-9D76-6E986DC1D743}">
          <p14:sldIdLst>
            <p14:sldId id="1826"/>
            <p14:sldId id="2377"/>
          </p14:sldIdLst>
        </p14:section>
        <p14:section name="1 密钥管理" id="{8AA2FC87-EF39-4B2C-A9C1-63B90C135550}">
          <p14:sldIdLst>
            <p14:sldId id="1981"/>
            <p14:sldId id="2286"/>
            <p14:sldId id="2378"/>
            <p14:sldId id="2380"/>
            <p14:sldId id="2381"/>
            <p14:sldId id="2379"/>
            <p14:sldId id="2382"/>
            <p14:sldId id="2383"/>
            <p14:sldId id="2384"/>
            <p14:sldId id="2386"/>
            <p14:sldId id="2387"/>
            <p14:sldId id="2388"/>
            <p14:sldId id="2389"/>
            <p14:sldId id="2390"/>
            <p14:sldId id="2391"/>
            <p14:sldId id="2392"/>
            <p14:sldId id="2393"/>
            <p14:sldId id="2395"/>
            <p14:sldId id="2396"/>
            <p14:sldId id="2397"/>
            <p14:sldId id="2398"/>
            <p14:sldId id="2399"/>
            <p14:sldId id="2400"/>
            <p14:sldId id="2401"/>
            <p14:sldId id="2402"/>
          </p14:sldIdLst>
        </p14:section>
        <p14:section name="2 密钥分发" id="{D686D40B-1AC7-4A49-A2EC-23C85BBFCF56}">
          <p14:sldIdLst>
            <p14:sldId id="1982"/>
            <p14:sldId id="2403"/>
            <p14:sldId id="2404"/>
            <p14:sldId id="2405"/>
            <p14:sldId id="2406"/>
            <p14:sldId id="2408"/>
            <p14:sldId id="2407"/>
            <p14:sldId id="2409"/>
            <p14:sldId id="2410"/>
            <p14:sldId id="2412"/>
            <p14:sldId id="2411"/>
            <p14:sldId id="2413"/>
            <p14:sldId id="2414"/>
            <p14:sldId id="2415"/>
            <p14:sldId id="2416"/>
            <p14:sldId id="2417"/>
            <p14:sldId id="2418"/>
            <p14:sldId id="2419"/>
            <p14:sldId id="2420"/>
            <p14:sldId id="2421"/>
            <p14:sldId id="2422"/>
            <p14:sldId id="2424"/>
            <p14:sldId id="2425"/>
            <p14:sldId id="2426"/>
            <p14:sldId id="2427"/>
            <p14:sldId id="2428"/>
            <p14:sldId id="2429"/>
          </p14:sldIdLst>
        </p14:section>
        <p14:section name="3 总结与作业" id="{FD6C398F-7C94-4060-948C-766C0FD32858}">
          <p14:sldIdLst>
            <p14:sldId id="1985"/>
            <p14:sldId id="2321"/>
            <p14:sldId id="2369"/>
            <p14:sldId id="18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4CE"/>
    <a:srgbClr val="E7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64" autoAdjust="0"/>
    <p:restoredTop sz="92169" autoAdjust="0"/>
  </p:normalViewPr>
  <p:slideViewPr>
    <p:cSldViewPr snapToGrid="0">
      <p:cViewPr varScale="1">
        <p:scale>
          <a:sx n="102" d="100"/>
          <a:sy n="102" d="100"/>
        </p:scale>
        <p:origin x="72" y="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2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F6354-8615-48C8-9288-1E4D13A6FF99}" type="datetimeFigureOut">
              <a:rPr lang="zh-CN" altLang="en-US" smtClean="0"/>
              <a:t>2024/5/6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0F3BB9-FEA9-4505-9F40-6FDA0CEAEE01}" type="slidenum">
              <a:rPr lang="zh-CN" altLang="en-US" smtClean="0"/>
              <a:t>‹#›</a:t>
            </a:fld>
            <a:endParaRPr lang="zh-CN" altLang="en-US"/>
          </a:p>
        </p:txBody>
      </p:sp>
    </p:spTree>
    <p:extLst>
      <p:ext uri="{BB962C8B-B14F-4D97-AF65-F5344CB8AC3E}">
        <p14:creationId xmlns:p14="http://schemas.microsoft.com/office/powerpoint/2010/main" val="3398533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网外分发：随着用户的增多和通信量的增大，密钥量大大增加；密钥必须定期更换才能做到可靠，要求密钥的更换要频繁；电子商务等网络应用中陌生人间的保密通信需求；密钥分发成本过高</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32</a:t>
            </a:fld>
            <a:endParaRPr lang="zh-CN" altLang="en-US"/>
          </a:p>
        </p:txBody>
      </p:sp>
    </p:spTree>
    <p:extLst>
      <p:ext uri="{BB962C8B-B14F-4D97-AF65-F5344CB8AC3E}">
        <p14:creationId xmlns:p14="http://schemas.microsoft.com/office/powerpoint/2010/main" val="2267401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网外分发：随着用户的增多和通信量的增大，密钥量大大增加；密钥必须定期更换才能做到可靠，要求密钥的更换要频繁；电子商务等网络应用中陌生人间的保密通信需求；密钥分发成本过高</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33</a:t>
            </a:fld>
            <a:endParaRPr lang="zh-CN" altLang="en-US"/>
          </a:p>
        </p:txBody>
      </p:sp>
    </p:spTree>
    <p:extLst>
      <p:ext uri="{BB962C8B-B14F-4D97-AF65-F5344CB8AC3E}">
        <p14:creationId xmlns:p14="http://schemas.microsoft.com/office/powerpoint/2010/main" val="124157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35</a:t>
            </a:fld>
            <a:endParaRPr lang="zh-CN" altLang="en-US"/>
          </a:p>
        </p:txBody>
      </p:sp>
    </p:spTree>
    <p:extLst>
      <p:ext uri="{BB962C8B-B14F-4D97-AF65-F5344CB8AC3E}">
        <p14:creationId xmlns:p14="http://schemas.microsoft.com/office/powerpoint/2010/main" val="344023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36</a:t>
            </a:fld>
            <a:endParaRPr lang="zh-CN" altLang="en-US"/>
          </a:p>
        </p:txBody>
      </p:sp>
    </p:spTree>
    <p:extLst>
      <p:ext uri="{BB962C8B-B14F-4D97-AF65-F5344CB8AC3E}">
        <p14:creationId xmlns:p14="http://schemas.microsoft.com/office/powerpoint/2010/main" val="326992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37</a:t>
            </a:fld>
            <a:endParaRPr lang="zh-CN" altLang="en-US"/>
          </a:p>
        </p:txBody>
      </p:sp>
    </p:spTree>
    <p:extLst>
      <p:ext uri="{BB962C8B-B14F-4D97-AF65-F5344CB8AC3E}">
        <p14:creationId xmlns:p14="http://schemas.microsoft.com/office/powerpoint/2010/main" val="190023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38</a:t>
            </a:fld>
            <a:endParaRPr lang="zh-CN" altLang="en-US"/>
          </a:p>
        </p:txBody>
      </p:sp>
    </p:spTree>
    <p:extLst>
      <p:ext uri="{BB962C8B-B14F-4D97-AF65-F5344CB8AC3E}">
        <p14:creationId xmlns:p14="http://schemas.microsoft.com/office/powerpoint/2010/main" val="625065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a:t>
            </a:r>
            <a:r>
              <a:rPr lang="zh-CN" altLang="en-US" dirty="0"/>
              <a:t>步：客户 </a:t>
            </a:r>
            <a:r>
              <a:rPr lang="en-US" altLang="zh-CN" dirty="0"/>
              <a:t>Alice </a:t>
            </a:r>
            <a:r>
              <a:rPr lang="zh-CN" altLang="en-US" dirty="0"/>
              <a:t>用自己注册的身份，以明文的形式向 </a:t>
            </a:r>
            <a:r>
              <a:rPr lang="en-US" altLang="zh-CN" dirty="0"/>
              <a:t>AS </a:t>
            </a:r>
            <a:r>
              <a:rPr lang="zh-CN" altLang="en-US" dirty="0"/>
              <a:t>发送请求，索取允许访问</a:t>
            </a:r>
            <a:r>
              <a:rPr lang="en-US" altLang="zh-CN" dirty="0"/>
              <a:t>TGS </a:t>
            </a:r>
            <a:r>
              <a:rPr lang="zh-CN" altLang="en-US" dirty="0"/>
              <a:t>的票据；</a:t>
            </a:r>
            <a:endParaRPr lang="en-US" altLang="zh-CN" dirty="0"/>
          </a:p>
          <a:p>
            <a:r>
              <a:rPr lang="zh-CN" altLang="en-US" dirty="0"/>
              <a:t>第</a:t>
            </a:r>
            <a:r>
              <a:rPr lang="en-US" altLang="zh-CN" dirty="0"/>
              <a:t>2</a:t>
            </a:r>
            <a:r>
              <a:rPr lang="zh-CN" altLang="en-US" dirty="0"/>
              <a:t>步：</a:t>
            </a:r>
            <a:r>
              <a:rPr lang="en-US" altLang="zh-CN" dirty="0"/>
              <a:t>AS </a:t>
            </a:r>
            <a:r>
              <a:rPr lang="zh-CN" altLang="en-US" dirty="0"/>
              <a:t>向客户返回一个用 </a:t>
            </a:r>
            <a:r>
              <a:rPr lang="en-US" altLang="zh-CN" dirty="0"/>
              <a:t>Alice </a:t>
            </a:r>
            <a:r>
              <a:rPr lang="zh-CN" altLang="en-US" dirty="0"/>
              <a:t>与</a:t>
            </a:r>
            <a:r>
              <a:rPr lang="en-US" altLang="zh-CN" dirty="0"/>
              <a:t>AS</a:t>
            </a:r>
            <a:r>
              <a:rPr lang="zh-CN" altLang="en-US" dirty="0"/>
              <a:t>之问共享的永久密钥</a:t>
            </a:r>
            <a:r>
              <a:rPr lang="en-US" altLang="zh-CN" dirty="0"/>
              <a:t>K</a:t>
            </a:r>
            <a:r>
              <a:rPr lang="en-US" altLang="zh-CN" baseline="-25000" dirty="0"/>
              <a:t>AS-TGS</a:t>
            </a:r>
            <a:r>
              <a:rPr lang="zh-CN" altLang="en-US" dirty="0"/>
              <a:t>加密的消息，该消息包含两部分内容：</a:t>
            </a:r>
            <a:r>
              <a:rPr lang="en-US" altLang="zh-CN" dirty="0"/>
              <a:t>Alice </a:t>
            </a:r>
            <a:r>
              <a:rPr lang="zh-CN" altLang="en-US" dirty="0"/>
              <a:t>和</a:t>
            </a:r>
            <a:r>
              <a:rPr lang="en-US" altLang="zh-CN" dirty="0"/>
              <a:t>TGS </a:t>
            </a:r>
            <a:r>
              <a:rPr lang="zh-CN" altLang="en-US" dirty="0"/>
              <a:t>之间的会话密钥 </a:t>
            </a:r>
            <a:r>
              <a:rPr lang="en-US" altLang="zh-CN" dirty="0" err="1"/>
              <a:t>KaTas</a:t>
            </a:r>
            <a:r>
              <a:rPr lang="zh-CN" altLang="en-US" dirty="0"/>
              <a:t>；用</a:t>
            </a:r>
            <a:r>
              <a:rPr lang="en-US" altLang="zh-CN" dirty="0"/>
              <a:t>TGS </a:t>
            </a:r>
            <a:r>
              <a:rPr lang="zh-CN" altLang="en-US" dirty="0"/>
              <a:t>的密钥 </a:t>
            </a:r>
            <a:r>
              <a:rPr lang="en-US" altLang="zh-CN" dirty="0"/>
              <a:t>KAS.1as</a:t>
            </a:r>
            <a:r>
              <a:rPr lang="zh-CN" altLang="en-US" dirty="0"/>
              <a:t>加密的允许访问 </a:t>
            </a:r>
            <a:r>
              <a:rPr lang="en-US" altLang="zh-CN" dirty="0"/>
              <a:t>IGS </a:t>
            </a:r>
            <a:r>
              <a:rPr lang="zh-CN" altLang="en-US" dirty="0"/>
              <a:t>的票据。票据中包括 </a:t>
            </a:r>
            <a:r>
              <a:rPr lang="en-US" altLang="zh-CN" dirty="0"/>
              <a:t>Alice </a:t>
            </a:r>
            <a:r>
              <a:rPr lang="zh-CN" altLang="en-US" dirty="0"/>
              <a:t>的身份和 </a:t>
            </a:r>
            <a:r>
              <a:rPr lang="en-US" altLang="zh-CN" dirty="0"/>
              <a:t>Alice </a:t>
            </a:r>
            <a:r>
              <a:rPr lang="zh-CN" altLang="en-US" dirty="0"/>
              <a:t>与 </a:t>
            </a:r>
            <a:r>
              <a:rPr lang="en-US" altLang="zh-CN" dirty="0"/>
              <a:t>TGS </a:t>
            </a:r>
            <a:r>
              <a:rPr lang="zh-CN" altLang="en-US" dirty="0"/>
              <a:t>之间的会话密钥 </a:t>
            </a:r>
            <a:r>
              <a:rPr lang="en-US" altLang="zh-CN" dirty="0"/>
              <a:t>K</a:t>
            </a:r>
            <a:r>
              <a:rPr lang="en-US" altLang="zh-CN" baseline="-25000" dirty="0"/>
              <a:t>A-TGS</a:t>
            </a:r>
            <a:r>
              <a:rPr lang="en-US" altLang="zh-CN" dirty="0"/>
              <a:t> </a:t>
            </a:r>
            <a:r>
              <a:rPr lang="zh-CN" altLang="en-US" dirty="0"/>
              <a:t>实际上，</a:t>
            </a:r>
            <a:r>
              <a:rPr lang="en-US" altLang="zh-CN" dirty="0"/>
              <a:t>Alice </a:t>
            </a:r>
            <a:r>
              <a:rPr lang="zh-CN" altLang="en-US" dirty="0"/>
              <a:t>并不知道</a:t>
            </a:r>
            <a:r>
              <a:rPr lang="en-US" altLang="zh-CN" dirty="0"/>
              <a:t>K</a:t>
            </a:r>
            <a:r>
              <a:rPr lang="en-US" altLang="zh-CN" baseline="-25000" dirty="0"/>
              <a:t>A-AS</a:t>
            </a:r>
            <a:r>
              <a:rPr lang="zh-CN" altLang="en-US" dirty="0"/>
              <a:t>，但该消息到达时，</a:t>
            </a:r>
            <a:r>
              <a:rPr lang="en-US" altLang="zh-CN" dirty="0"/>
              <a:t>Alice </a:t>
            </a:r>
            <a:r>
              <a:rPr lang="zh-CN" altLang="en-US" dirty="0"/>
              <a:t>只需键人她的口令，只要口令正确，系统将自动根据该口令生成</a:t>
            </a:r>
            <a:r>
              <a:rPr lang="en-US" altLang="zh-CN" dirty="0"/>
              <a:t>K</a:t>
            </a:r>
            <a:r>
              <a:rPr lang="en-US" altLang="zh-CN" baseline="-25000" dirty="0"/>
              <a:t>A-AS</a:t>
            </a:r>
            <a:r>
              <a:rPr lang="zh-CN" altLang="en-US" dirty="0"/>
              <a:t>。该口令随后被立即擦除，既不传送给网络，也不在终端保存，它只用于生成</a:t>
            </a:r>
            <a:r>
              <a:rPr lang="en-US" altLang="zh-CN" dirty="0"/>
              <a:t>K</a:t>
            </a:r>
            <a:r>
              <a:rPr lang="en-US" altLang="zh-CN" baseline="-25000" dirty="0"/>
              <a:t>A-AS</a:t>
            </a:r>
            <a:r>
              <a:rPr lang="zh-CN" altLang="en-US" dirty="0"/>
              <a:t>的那一刻。客户用</a:t>
            </a:r>
            <a:r>
              <a:rPr lang="en-US" altLang="zh-CN" dirty="0"/>
              <a:t>K</a:t>
            </a:r>
            <a:r>
              <a:rPr lang="en-US" altLang="zh-CN" baseline="-25000" dirty="0"/>
              <a:t>A-AS</a:t>
            </a:r>
            <a:r>
              <a:rPr lang="zh-CN" altLang="en-US" dirty="0"/>
              <a:t>解密这个消息，提取出</a:t>
            </a:r>
            <a:r>
              <a:rPr lang="en-US" altLang="zh-CN" dirty="0"/>
              <a:t>K</a:t>
            </a:r>
            <a:r>
              <a:rPr lang="en-US" altLang="zh-CN" baseline="-25000" dirty="0"/>
              <a:t>A-TGS</a:t>
            </a:r>
            <a:r>
              <a:rPr lang="zh-CN" altLang="en-US" dirty="0"/>
              <a:t>和票据。</a:t>
            </a:r>
            <a:endParaRPr lang="en-US" altLang="zh-CN" dirty="0"/>
          </a:p>
          <a:p>
            <a:r>
              <a:rPr lang="zh-CN" altLang="en-US" dirty="0"/>
              <a:t>第</a:t>
            </a:r>
            <a:r>
              <a:rPr lang="en-US" altLang="zh-CN" dirty="0"/>
              <a:t>3</a:t>
            </a:r>
            <a:r>
              <a:rPr lang="zh-CN" altLang="en-US" dirty="0"/>
              <a:t>步：</a:t>
            </a:r>
            <a:r>
              <a:rPr lang="en-US" altLang="zh-CN" dirty="0"/>
              <a:t>Alice </a:t>
            </a:r>
            <a:r>
              <a:rPr lang="zh-CN" altLang="en-US" dirty="0"/>
              <a:t>将三个项目发送给 </a:t>
            </a:r>
            <a:r>
              <a:rPr lang="en-US" altLang="zh-CN" dirty="0"/>
              <a:t>TGS</a:t>
            </a:r>
            <a:r>
              <a:rPr lang="zh-CN" altLang="en-US" dirty="0"/>
              <a:t>：来自 </a:t>
            </a:r>
            <a:r>
              <a:rPr lang="en-US" altLang="zh-CN" dirty="0"/>
              <a:t>AS </a:t>
            </a:r>
            <a:r>
              <a:rPr lang="zh-CN" altLang="en-US" dirty="0"/>
              <a:t>的票据、数据服务器的名字</a:t>
            </a:r>
            <a:r>
              <a:rPr lang="en-US" altLang="zh-CN" dirty="0"/>
              <a:t>(Bob)</a:t>
            </a:r>
            <a:r>
              <a:rPr lang="zh-CN" altLang="en-US" dirty="0"/>
              <a:t>，用 </a:t>
            </a:r>
            <a:r>
              <a:rPr lang="en-US" altLang="zh-CN" dirty="0"/>
              <a:t>Alice </a:t>
            </a:r>
            <a:r>
              <a:rPr lang="zh-CN" altLang="en-US" dirty="0"/>
              <a:t>与 </a:t>
            </a:r>
            <a:r>
              <a:rPr lang="en-US" altLang="zh-CN" dirty="0"/>
              <a:t>TGS </a:t>
            </a:r>
            <a:r>
              <a:rPr lang="zh-CN" altLang="en-US" dirty="0"/>
              <a:t>之回的会话密钥</a:t>
            </a:r>
            <a:r>
              <a:rPr lang="en-US" altLang="zh-CN" dirty="0"/>
              <a:t>K</a:t>
            </a:r>
            <a:r>
              <a:rPr lang="en-US" altLang="zh-CN" baseline="-25000" dirty="0"/>
              <a:t>A-TGS</a:t>
            </a:r>
            <a:r>
              <a:rPr lang="zh-CN" altLang="en-US" dirty="0"/>
              <a:t>加密的时间戳</a:t>
            </a:r>
            <a:r>
              <a:rPr lang="en-US" altLang="zh-CN" dirty="0"/>
              <a:t>T</a:t>
            </a:r>
            <a:r>
              <a:rPr lang="zh-CN" altLang="en-US" dirty="0"/>
              <a:t> （用于阻止重放攻击</a:t>
            </a:r>
            <a:r>
              <a:rPr lang="en-US" altLang="zh-CN" dirty="0"/>
              <a:t>)</a:t>
            </a:r>
            <a:r>
              <a:rPr lang="zh-CN" altLang="en-US" dirty="0"/>
              <a:t>。用于索取允许访问数据服务器（</a:t>
            </a:r>
            <a:r>
              <a:rPr lang="en-US" altLang="zh-CN" dirty="0"/>
              <a:t>Bob</a:t>
            </a:r>
            <a:r>
              <a:rPr lang="zh-CN" altLang="en-US" dirty="0"/>
              <a:t>）的票据。</a:t>
            </a:r>
            <a:endParaRPr lang="en-US" altLang="zh-CN" dirty="0"/>
          </a:p>
          <a:p>
            <a:r>
              <a:rPr lang="zh-CN" altLang="en-US" dirty="0"/>
              <a:t>第</a:t>
            </a:r>
            <a:r>
              <a:rPr lang="en-US" altLang="zh-CN" dirty="0"/>
              <a:t>4</a:t>
            </a:r>
            <a:r>
              <a:rPr lang="zh-CN" altLang="en-US" dirty="0"/>
              <a:t>步：</a:t>
            </a:r>
            <a:r>
              <a:rPr lang="en-US" altLang="zh-CN" dirty="0"/>
              <a:t>TGS </a:t>
            </a:r>
            <a:r>
              <a:rPr lang="zh-CN" altLang="en-US" dirty="0"/>
              <a:t>发送两个票据，一个票据给 </a:t>
            </a:r>
            <a:r>
              <a:rPr lang="en-US" altLang="zh-CN" dirty="0"/>
              <a:t>Alice</a:t>
            </a:r>
            <a:r>
              <a:rPr lang="zh-CN" altLang="en-US" dirty="0"/>
              <a:t>，其内容包含 </a:t>
            </a:r>
            <a:r>
              <a:rPr lang="en-US" altLang="zh-CN" dirty="0"/>
              <a:t>Bob </a:t>
            </a:r>
            <a:r>
              <a:rPr lang="zh-CN" altLang="en-US" dirty="0"/>
              <a:t>的身份和 </a:t>
            </a:r>
            <a:r>
              <a:rPr lang="en-US" altLang="zh-CN" dirty="0"/>
              <a:t>Alice </a:t>
            </a:r>
            <a:r>
              <a:rPr lang="zh-CN" altLang="en-US" dirty="0"/>
              <a:t>与 </a:t>
            </a:r>
            <a:r>
              <a:rPr lang="en-US" altLang="zh-CN" dirty="0"/>
              <a:t>Bob</a:t>
            </a:r>
            <a:r>
              <a:rPr lang="zh-CN" altLang="en-US" dirty="0"/>
              <a:t>之间的会话密钥</a:t>
            </a:r>
            <a:r>
              <a:rPr lang="en-US" altLang="zh-CN" dirty="0"/>
              <a:t>K</a:t>
            </a:r>
            <a:r>
              <a:rPr lang="en-US" altLang="zh-CN" baseline="-25000" dirty="0"/>
              <a:t>A-B</a:t>
            </a:r>
            <a:r>
              <a:rPr lang="zh-CN" altLang="en-US" dirty="0"/>
              <a:t>，该票据用 </a:t>
            </a:r>
            <a:r>
              <a:rPr lang="en-US" altLang="zh-CN" dirty="0"/>
              <a:t>K</a:t>
            </a:r>
            <a:r>
              <a:rPr lang="en-US" altLang="zh-CN" baseline="-25000" dirty="0"/>
              <a:t>A-TGS</a:t>
            </a:r>
            <a:r>
              <a:rPr lang="zh-CN" altLang="en-US" dirty="0"/>
              <a:t>加密；另一个票据将由</a:t>
            </a:r>
            <a:r>
              <a:rPr lang="en-US" altLang="zh-CN" dirty="0"/>
              <a:t>Alice</a:t>
            </a:r>
            <a:r>
              <a:rPr lang="zh-CN" altLang="en-US" dirty="0"/>
              <a:t>转发给 </a:t>
            </a:r>
            <a:r>
              <a:rPr lang="en-US" altLang="zh-CN" dirty="0"/>
              <a:t>Bob</a:t>
            </a:r>
            <a:r>
              <a:rPr lang="zh-CN" altLang="en-US" dirty="0"/>
              <a:t>，其内容包含 </a:t>
            </a:r>
            <a:r>
              <a:rPr lang="en-US" altLang="zh-CN" dirty="0"/>
              <a:t>Alice </a:t>
            </a:r>
            <a:r>
              <a:rPr lang="zh-CN" altLang="en-US" dirty="0"/>
              <a:t>的身份和 </a:t>
            </a:r>
            <a:r>
              <a:rPr lang="en-US" altLang="zh-CN" dirty="0"/>
              <a:t>Alice </a:t>
            </a:r>
            <a:r>
              <a:rPr lang="zh-CN" altLang="en-US" dirty="0"/>
              <a:t>与 </a:t>
            </a:r>
            <a:r>
              <a:rPr lang="en-US" altLang="zh-CN" dirty="0"/>
              <a:t>Bob </a:t>
            </a:r>
            <a:r>
              <a:rPr lang="zh-CN" altLang="en-US" dirty="0"/>
              <a:t>之间的会话密钥</a:t>
            </a:r>
            <a:r>
              <a:rPr lang="en-US" altLang="zh-CN" dirty="0"/>
              <a:t>K</a:t>
            </a:r>
            <a:r>
              <a:rPr lang="en-US" altLang="zh-CN" baseline="-25000" dirty="0"/>
              <a:t>A-B</a:t>
            </a:r>
            <a:r>
              <a:rPr lang="zh-CN" altLang="en-US" dirty="0"/>
              <a:t>，该票据用 </a:t>
            </a:r>
            <a:r>
              <a:rPr lang="en-US" altLang="zh-CN" dirty="0"/>
              <a:t>Bob </a:t>
            </a:r>
            <a:r>
              <a:rPr lang="zh-CN" altLang="en-US" dirty="0"/>
              <a:t>的密钥</a:t>
            </a:r>
            <a:r>
              <a:rPr lang="en-US" altLang="zh-CN" dirty="0"/>
              <a:t>K</a:t>
            </a:r>
            <a:r>
              <a:rPr lang="en-US" altLang="zh-CN" baseline="-25000" dirty="0"/>
              <a:t>B-TGS</a:t>
            </a:r>
            <a:r>
              <a:rPr lang="zh-CN" altLang="en-US" dirty="0"/>
              <a:t>加密，允许 </a:t>
            </a:r>
            <a:r>
              <a:rPr lang="en-US" altLang="zh-CN" dirty="0"/>
              <a:t>Alice </a:t>
            </a:r>
            <a:r>
              <a:rPr lang="zh-CN" altLang="en-US" dirty="0"/>
              <a:t>访问数据服务器（</a:t>
            </a:r>
            <a:r>
              <a:rPr lang="en-US" altLang="zh-CN" dirty="0"/>
              <a:t>Bob )</a:t>
            </a:r>
            <a:r>
              <a:rPr lang="zh-CN" altLang="en-US" dirty="0"/>
              <a:t>。</a:t>
            </a:r>
            <a:endParaRPr lang="en-US" altLang="zh-CN" dirty="0"/>
          </a:p>
          <a:p>
            <a:r>
              <a:rPr lang="zh-CN" altLang="en-US" dirty="0"/>
              <a:t>第</a:t>
            </a:r>
            <a:r>
              <a:rPr lang="en-US" altLang="zh-CN" dirty="0"/>
              <a:t>5</a:t>
            </a:r>
            <a:r>
              <a:rPr lang="zh-CN" altLang="en-US" dirty="0"/>
              <a:t>步：</a:t>
            </a:r>
            <a:r>
              <a:rPr lang="en-US" altLang="zh-CN" dirty="0"/>
              <a:t>Alice </a:t>
            </a:r>
            <a:r>
              <a:rPr lang="zh-CN" altLang="en-US" dirty="0"/>
              <a:t>将收到的给 </a:t>
            </a:r>
            <a:r>
              <a:rPr lang="en-US" altLang="zh-CN" dirty="0"/>
              <a:t>Bob </a:t>
            </a:r>
            <a:r>
              <a:rPr lang="zh-CN" altLang="en-US" dirty="0"/>
              <a:t>的票据和用</a:t>
            </a:r>
            <a:r>
              <a:rPr lang="en-US" altLang="zh-CN" dirty="0"/>
              <a:t>K</a:t>
            </a:r>
            <a:r>
              <a:rPr lang="en-US" altLang="zh-CN" baseline="-25000" dirty="0"/>
              <a:t>A-B</a:t>
            </a:r>
            <a:r>
              <a:rPr lang="zh-CN" altLang="en-US" dirty="0"/>
              <a:t>加密的时间戳发送给数据服务器</a:t>
            </a:r>
            <a:r>
              <a:rPr lang="en-US" altLang="zh-CN" dirty="0"/>
              <a:t>(Bob )</a:t>
            </a:r>
            <a:r>
              <a:rPr lang="zh-CN" altLang="en-US" dirty="0"/>
              <a:t>。向数据服务器（</a:t>
            </a:r>
            <a:r>
              <a:rPr lang="en-US" altLang="zh-CN" dirty="0"/>
              <a:t>Bob</a:t>
            </a:r>
            <a:r>
              <a:rPr lang="zh-CN" altLang="en-US" dirty="0"/>
              <a:t>）提出访问请求。</a:t>
            </a:r>
            <a:endParaRPr lang="en-US" altLang="zh-CN" dirty="0"/>
          </a:p>
          <a:p>
            <a:r>
              <a:rPr lang="zh-CN" altLang="en-US" dirty="0"/>
              <a:t>第</a:t>
            </a:r>
            <a:r>
              <a:rPr lang="en-US" altLang="zh-CN" dirty="0"/>
              <a:t>6</a:t>
            </a:r>
            <a:r>
              <a:rPr lang="zh-CN" altLang="en-US" dirty="0"/>
              <a:t>步：</a:t>
            </a:r>
            <a:r>
              <a:rPr lang="en-US" altLang="zh-CN" dirty="0"/>
              <a:t>Bob </a:t>
            </a:r>
            <a:r>
              <a:rPr lang="zh-CN" altLang="en-US" dirty="0"/>
              <a:t>通过返回收到的时间戳加</a:t>
            </a:r>
            <a:r>
              <a:rPr lang="en-US" altLang="zh-CN" dirty="0"/>
              <a:t>1</a:t>
            </a:r>
            <a:r>
              <a:rPr lang="zh-CN" altLang="en-US" dirty="0"/>
              <a:t>的消息来证实票据收到，按受访问，该消息用</a:t>
            </a:r>
            <a:r>
              <a:rPr lang="en-US" altLang="zh-CN" dirty="0"/>
              <a:t>K</a:t>
            </a:r>
            <a:r>
              <a:rPr lang="en-US" altLang="zh-CN" baseline="-25000" dirty="0"/>
              <a:t>A-B</a:t>
            </a:r>
            <a:r>
              <a:rPr lang="zh-CN" altLang="en-US" dirty="0"/>
              <a:t>加密。</a:t>
            </a:r>
            <a:endParaRPr lang="en-US" altLang="zh-CN" dirty="0"/>
          </a:p>
          <a:p>
            <a:r>
              <a:rPr lang="zh-CN" altLang="en-US" dirty="0"/>
              <a:t>如果 </a:t>
            </a:r>
            <a:r>
              <a:rPr lang="en-US" altLang="zh-CN" dirty="0"/>
              <a:t>Alice </a:t>
            </a:r>
            <a:r>
              <a:rPr lang="zh-CN" altLang="en-US" dirty="0"/>
              <a:t>需要接收来自不同服务器的服务，她只需重复上达后四个步骤，前两个步骤用于证实 </a:t>
            </a:r>
            <a:r>
              <a:rPr lang="en-US" altLang="zh-CN" dirty="0"/>
              <a:t>Alice </a:t>
            </a:r>
            <a:r>
              <a:rPr lang="zh-CN" altLang="en-US" dirty="0"/>
              <a:t>身份，不用重复。</a:t>
            </a:r>
          </a:p>
        </p:txBody>
      </p:sp>
      <p:sp>
        <p:nvSpPr>
          <p:cNvPr id="4" name="灯片编号占位符 3"/>
          <p:cNvSpPr>
            <a:spLocks noGrp="1"/>
          </p:cNvSpPr>
          <p:nvPr>
            <p:ph type="sldNum" sz="quarter" idx="5"/>
          </p:nvPr>
        </p:nvSpPr>
        <p:spPr/>
        <p:txBody>
          <a:bodyPr/>
          <a:lstStyle/>
          <a:p>
            <a:fld id="{DE0F3BB9-FEA9-4505-9F40-6FDA0CEAEE01}" type="slidenum">
              <a:rPr lang="zh-CN" altLang="en-US" smtClean="0"/>
              <a:t>39</a:t>
            </a:fld>
            <a:endParaRPr lang="zh-CN" altLang="en-US"/>
          </a:p>
        </p:txBody>
      </p:sp>
    </p:spTree>
    <p:extLst>
      <p:ext uri="{BB962C8B-B14F-4D97-AF65-F5344CB8AC3E}">
        <p14:creationId xmlns:p14="http://schemas.microsoft.com/office/powerpoint/2010/main" val="2615651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40</a:t>
            </a:fld>
            <a:endParaRPr lang="zh-CN" altLang="en-US"/>
          </a:p>
        </p:txBody>
      </p:sp>
    </p:spTree>
    <p:extLst>
      <p:ext uri="{BB962C8B-B14F-4D97-AF65-F5344CB8AC3E}">
        <p14:creationId xmlns:p14="http://schemas.microsoft.com/office/powerpoint/2010/main" val="1200494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43</a:t>
            </a:fld>
            <a:endParaRPr lang="zh-CN" altLang="en-US"/>
          </a:p>
        </p:txBody>
      </p:sp>
    </p:spTree>
    <p:extLst>
      <p:ext uri="{BB962C8B-B14F-4D97-AF65-F5344CB8AC3E}">
        <p14:creationId xmlns:p14="http://schemas.microsoft.com/office/powerpoint/2010/main" val="1675440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44</a:t>
            </a:fld>
            <a:endParaRPr lang="zh-CN" altLang="en-US"/>
          </a:p>
        </p:txBody>
      </p:sp>
    </p:spTree>
    <p:extLst>
      <p:ext uri="{BB962C8B-B14F-4D97-AF65-F5344CB8AC3E}">
        <p14:creationId xmlns:p14="http://schemas.microsoft.com/office/powerpoint/2010/main" val="1074261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extLst>
      <p:ext uri="{BB962C8B-B14F-4D97-AF65-F5344CB8AC3E}">
        <p14:creationId xmlns:p14="http://schemas.microsoft.com/office/powerpoint/2010/main" val="59266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45</a:t>
            </a:fld>
            <a:endParaRPr lang="zh-CN" altLang="en-US"/>
          </a:p>
        </p:txBody>
      </p:sp>
    </p:spTree>
    <p:extLst>
      <p:ext uri="{BB962C8B-B14F-4D97-AF65-F5344CB8AC3E}">
        <p14:creationId xmlns:p14="http://schemas.microsoft.com/office/powerpoint/2010/main" val="1922196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46</a:t>
            </a:fld>
            <a:endParaRPr lang="zh-CN" altLang="en-US"/>
          </a:p>
        </p:txBody>
      </p:sp>
    </p:spTree>
    <p:extLst>
      <p:ext uri="{BB962C8B-B14F-4D97-AF65-F5344CB8AC3E}">
        <p14:creationId xmlns:p14="http://schemas.microsoft.com/office/powerpoint/2010/main" val="510943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55</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56</a:t>
            </a:fld>
            <a:endParaRPr lang="zh-CN" altLang="en-US" dirty="0"/>
          </a:p>
        </p:txBody>
      </p:sp>
    </p:spTree>
    <p:extLst>
      <p:ext uri="{BB962C8B-B14F-4D97-AF65-F5344CB8AC3E}">
        <p14:creationId xmlns:p14="http://schemas.microsoft.com/office/powerpoint/2010/main" val="4140537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57</a:t>
            </a:fld>
            <a:endParaRPr lang="zh-CN" altLang="en-US" dirty="0"/>
          </a:p>
        </p:txBody>
      </p:sp>
    </p:spTree>
    <p:extLst>
      <p:ext uri="{BB962C8B-B14F-4D97-AF65-F5344CB8AC3E}">
        <p14:creationId xmlns:p14="http://schemas.microsoft.com/office/powerpoint/2010/main" val="187525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58</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来源：淘宝网注册截图</a:t>
            </a:r>
          </a:p>
        </p:txBody>
      </p:sp>
      <p:sp>
        <p:nvSpPr>
          <p:cNvPr id="4" name="灯片编号占位符 3"/>
          <p:cNvSpPr>
            <a:spLocks noGrp="1"/>
          </p:cNvSpPr>
          <p:nvPr>
            <p:ph type="sldNum" sz="quarter" idx="5"/>
          </p:nvPr>
        </p:nvSpPr>
        <p:spPr/>
        <p:txBody>
          <a:bodyPr/>
          <a:lstStyle/>
          <a:p>
            <a:fld id="{DE0F3BB9-FEA9-4505-9F40-6FDA0CEAEE01}" type="slidenum">
              <a:rPr lang="zh-CN" altLang="en-US" smtClean="0"/>
              <a:t>8</a:t>
            </a:fld>
            <a:endParaRPr lang="zh-CN" altLang="en-US"/>
          </a:p>
        </p:txBody>
      </p:sp>
    </p:spTree>
    <p:extLst>
      <p:ext uri="{BB962C8B-B14F-4D97-AF65-F5344CB8AC3E}">
        <p14:creationId xmlns:p14="http://schemas.microsoft.com/office/powerpoint/2010/main" val="196328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28</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短期的会话密钥仅在需要进行会话数据加密时产生，并在使用完毕后立即销毁，即会话密钥只对当前会话有效，一般只使用一次，故称为短期密钥。这类会话密钥不必太频繁地更换主密钥，又可以做到一次会话使用一个密钥，从而大大提高通信的安全性，并方便密钥的管理。</a:t>
            </a:r>
          </a:p>
        </p:txBody>
      </p:sp>
      <p:sp>
        <p:nvSpPr>
          <p:cNvPr id="4" name="灯片编号占位符 3"/>
          <p:cNvSpPr>
            <a:spLocks noGrp="1"/>
          </p:cNvSpPr>
          <p:nvPr>
            <p:ph type="sldNum" sz="quarter" idx="5"/>
          </p:nvPr>
        </p:nvSpPr>
        <p:spPr/>
        <p:txBody>
          <a:bodyPr/>
          <a:lstStyle/>
          <a:p>
            <a:fld id="{DE0F3BB9-FEA9-4505-9F40-6FDA0CEAEE01}" type="slidenum">
              <a:rPr lang="zh-CN" altLang="en-US" smtClean="0"/>
              <a:t>29</a:t>
            </a:fld>
            <a:endParaRPr lang="zh-CN" altLang="en-US"/>
          </a:p>
        </p:txBody>
      </p:sp>
    </p:spTree>
    <p:extLst>
      <p:ext uri="{BB962C8B-B14F-4D97-AF65-F5344CB8AC3E}">
        <p14:creationId xmlns:p14="http://schemas.microsoft.com/office/powerpoint/2010/main" val="2021285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使用主密钥通过某种算法保护密钥加密密钥，再使用密钥加密密钥通过算法保护会话密钥，不过密钥加密密钥可能不止一个层次，最后会话密钥基于某种加、解密算法来保护明文数据。在整个密钥层次体系中，各层密钥的使用由相应层次的密钥协议控制。</a:t>
            </a:r>
            <a:endParaRPr lang="en-US" altLang="zh-CN" dirty="0"/>
          </a:p>
          <a:p>
            <a:r>
              <a:rPr lang="zh-CN" altLang="en-US" dirty="0"/>
              <a:t>一般来说，会话密钥只在会话存线期间有效，本次数据加、解密操作完成之后，会话密钥就将被立即清除，这是为了保证安全性的一种需要。会话密钥变动越频繁，通信就越安全，因为攻击者所能获知的信息就会越少；另一方面，频繁改变的会话密钥将给其分配带来更多的负担。因此，作为系统安全策路的一部分，会话密钥生命期的确定需要进行折衷参虑。</a:t>
            </a:r>
            <a:endParaRPr lang="en-US" altLang="zh-CN" dirty="0"/>
          </a:p>
          <a:p>
            <a:r>
              <a:rPr lang="zh-CN" altLang="en-US" dirty="0"/>
              <a:t>层次化的密钥结构意味着以少量上层密钥来保护大量下层密钥或明文数据，这样，可保证除了主密钥可以以明文的形式基于严格的管理受到严密保护外</a:t>
            </a:r>
            <a:r>
              <a:rPr lang="en-US" altLang="zh-CN" dirty="0"/>
              <a:t>(</a:t>
            </a:r>
            <a:r>
              <a:rPr lang="zh-CN" altLang="en-US" dirty="0"/>
              <a:t>不排除受到某种变换的保护），其他密钥则以加密后的密文形式存储，改善了密钥的安全性。</a:t>
            </a:r>
          </a:p>
        </p:txBody>
      </p:sp>
      <p:sp>
        <p:nvSpPr>
          <p:cNvPr id="4" name="灯片编号占位符 3"/>
          <p:cNvSpPr>
            <a:spLocks noGrp="1"/>
          </p:cNvSpPr>
          <p:nvPr>
            <p:ph type="sldNum" sz="quarter" idx="5"/>
          </p:nvPr>
        </p:nvSpPr>
        <p:spPr/>
        <p:txBody>
          <a:bodyPr/>
          <a:lstStyle/>
          <a:p>
            <a:fld id="{DE0F3BB9-FEA9-4505-9F40-6FDA0CEAEE01}" type="slidenum">
              <a:rPr lang="zh-CN" altLang="en-US" smtClean="0"/>
              <a:t>30</a:t>
            </a:fld>
            <a:endParaRPr lang="zh-CN" altLang="en-US"/>
          </a:p>
        </p:txBody>
      </p:sp>
    </p:spTree>
    <p:extLst>
      <p:ext uri="{BB962C8B-B14F-4D97-AF65-F5344CB8AC3E}">
        <p14:creationId xmlns:p14="http://schemas.microsoft.com/office/powerpoint/2010/main" val="343414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一般情况下，位于层次化密钥结构中越底层的密钥更换得越快，最底层密钥每加密份报文就更换一次。另外，在层次化的密钥结构中，下层的密钥被破译将不会影响到上层密钥的安全。在少量处于最高层次的主密钥注人系统之后，下面各层密钥的内容可以按照某种协议不断地变化（例如可以通过使用安全算法以及高层密钥产生低层密钥）。对于破译者来说，层次化密钥结构意味着他所攻击的已不再是一个静止的密钥系统，而是一个动态的密钥系统。对于一个静止的密钥系统，一份报文被破译（得到加密该报文所使用的密钥）就可以导致使用该密钥的所有报文的泄露；而在动态的密钥系统中，密钥处在不断的变化中，在底层密钥受到攻击后，高层密钥可以有效地保护底层密钥进行更换，从而最大限度地削弱了底层密钥被攻击所带来的影响，使得攻击者无法一劳永逸地破译密码系统，有效地保证了密钥系统整体的安全性。同时，一般来讲，直接攻击主密钥是很困难的，因为主密钥使用的次数比较有限，并且可能会采用严密的物理保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4">
                    <a:lumMod val="60000"/>
                    <a:lumOff val="40000"/>
                  </a:schemeClr>
                </a:solidFill>
              </a:rPr>
              <a:t>2</a:t>
            </a:r>
            <a:r>
              <a:rPr lang="zh-CN" altLang="en-US" dirty="0">
                <a:solidFill>
                  <a:schemeClr val="accent4">
                    <a:lumMod val="60000"/>
                    <a:lumOff val="40000"/>
                  </a:schemeClr>
                </a:solidFill>
              </a:rPr>
              <a:t>．由于计算机的普及和飞速发展，计算机系统的信息量、计算机网络的通信量和用户数量不断增长，对密钥的需求量也随之迅速增加，人工交换密钥已经无法满足需要，而且不能实现在电子商务等网络应用中双方并不相识情况下的密钥交换，因此，必须解决密钥的自动化管理问题。层次化密钥结构中，除了主密钥需要由人工装入以外，其他各层的密钥均可以设计由密钥管理系统按照某种协议进行自动地分配、更换、销毁等。密钥管理自动化不仅大大提高了工作效率，也提高了数据安全性。它可以使得核心的主密钥仅仅掌握在少数安全管理人员的范围内，这些安全管理人员不会直接接触到用户所使用的密钥</a:t>
            </a:r>
            <a:r>
              <a:rPr lang="en-US" altLang="zh-CN" dirty="0">
                <a:solidFill>
                  <a:schemeClr val="accent4">
                    <a:lumMod val="60000"/>
                    <a:lumOff val="40000"/>
                  </a:schemeClr>
                </a:solidFill>
              </a:rPr>
              <a:t>(</a:t>
            </a:r>
            <a:r>
              <a:rPr lang="zh-CN" altLang="en-US" dirty="0">
                <a:solidFill>
                  <a:schemeClr val="accent4">
                    <a:lumMod val="60000"/>
                    <a:lumOff val="40000"/>
                  </a:schemeClr>
                </a:solidFill>
              </a:rPr>
              <a:t>由各层密钥进行自动地协商获得）与明文数据，而用户又不可能接触到安全管理人员所掌握的核心密钥，这样，核心密钥的扩散面达到最小，有助于保证密钥的安全性。</a:t>
            </a:r>
          </a:p>
          <a:p>
            <a:endParaRPr lang="zh-CN" altLang="en-US" dirty="0"/>
          </a:p>
        </p:txBody>
      </p:sp>
      <p:sp>
        <p:nvSpPr>
          <p:cNvPr id="4" name="灯片编号占位符 3"/>
          <p:cNvSpPr>
            <a:spLocks noGrp="1"/>
          </p:cNvSpPr>
          <p:nvPr>
            <p:ph type="sldNum" sz="quarter" idx="5"/>
          </p:nvPr>
        </p:nvSpPr>
        <p:spPr/>
        <p:txBody>
          <a:bodyPr/>
          <a:lstStyle/>
          <a:p>
            <a:fld id="{DE0F3BB9-FEA9-4505-9F40-6FDA0CEAEE01}" type="slidenum">
              <a:rPr lang="zh-CN" altLang="en-US" smtClean="0"/>
              <a:t>31</a:t>
            </a:fld>
            <a:endParaRPr lang="zh-CN" altLang="en-US"/>
          </a:p>
        </p:txBody>
      </p:sp>
    </p:spTree>
    <p:extLst>
      <p:ext uri="{BB962C8B-B14F-4D97-AF65-F5344CB8AC3E}">
        <p14:creationId xmlns:p14="http://schemas.microsoft.com/office/powerpoint/2010/main" val="1192388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样式3-首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3" cstate="print"/>
          <a:stretch>
            <a:fillRect/>
          </a:stretch>
        </p:blipFill>
        <p:spPr>
          <a:xfrm>
            <a:off x="540452" y="479393"/>
            <a:ext cx="2203058" cy="616640"/>
          </a:xfrm>
          <a:prstGeom prst="rect">
            <a:avLst/>
          </a:prstGeom>
        </p:spPr>
      </p:pic>
      <p:grpSp>
        <p:nvGrpSpPr>
          <p:cNvPr id="64" name="组合 63"/>
          <p:cNvGrpSpPr/>
          <p:nvPr/>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28517933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9444247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35506588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2097796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4125715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67280055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93263652"/>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21767257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4197302409"/>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382208649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1432604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封面样式3-尾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5573" r="198"/>
          <a:stretch>
            <a:fillRect/>
          </a:stretch>
        </p:blipFill>
        <p:spPr>
          <a:xfrm>
            <a:off x="0" y="0"/>
            <a:ext cx="8678174" cy="6858000"/>
          </a:xfrm>
          <a:prstGeom prst="rect">
            <a:avLst/>
          </a:prstGeom>
        </p:spPr>
      </p:pic>
      <p:sp>
        <p:nvSpPr>
          <p:cNvPr id="7" name="矩形 6"/>
          <p:cNvSpPr/>
          <p:nvPr/>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3" cstate="print"/>
          <a:stretch>
            <a:fillRect/>
          </a:stretch>
        </p:blipFill>
        <p:spPr>
          <a:xfrm>
            <a:off x="9403566" y="501046"/>
            <a:ext cx="2203058" cy="616640"/>
          </a:xfrm>
          <a:prstGeom prst="rect">
            <a:avLst/>
          </a:prstGeom>
        </p:spPr>
      </p:pic>
      <p:grpSp>
        <p:nvGrpSpPr>
          <p:cNvPr id="64" name="组合 63"/>
          <p:cNvGrpSpPr/>
          <p:nvPr/>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7919294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22598068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5912188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7157680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971578"/>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extLst>
      <p:ext uri="{BB962C8B-B14F-4D97-AF65-F5344CB8AC3E}">
        <p14:creationId xmlns:p14="http://schemas.microsoft.com/office/powerpoint/2010/main" val="258799973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50040241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95138685"/>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20486293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extLst>
      <p:ext uri="{BB962C8B-B14F-4D97-AF65-F5344CB8AC3E}">
        <p14:creationId xmlns:p14="http://schemas.microsoft.com/office/powerpoint/2010/main" val="2636360169"/>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extLst>
      <p:ext uri="{BB962C8B-B14F-4D97-AF65-F5344CB8AC3E}">
        <p14:creationId xmlns:p14="http://schemas.microsoft.com/office/powerpoint/2010/main" val="238769832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a:t>单击此处编辑母版标题样式</a:t>
            </a:r>
            <a:endParaRPr lang="zh-CN" altLang="en-US" dirty="0"/>
          </a:p>
        </p:txBody>
      </p:sp>
      <p:sp>
        <p:nvSpPr>
          <p:cNvPr id="6" name="文本框 5"/>
          <p:cNvSpPr txBox="1">
            <a:spLocks noChangeArrowheads="1"/>
          </p:cNvSpPr>
          <p:nvPr/>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p:nvPicPr>
        <p:blipFill>
          <a:blip r:embed="rId2" cstate="print"/>
          <a:stretch>
            <a:fillRect/>
          </a:stretch>
        </p:blipFill>
        <p:spPr>
          <a:xfrm>
            <a:off x="9790193" y="252089"/>
            <a:ext cx="1969223" cy="432990"/>
          </a:xfrm>
          <a:prstGeom prst="rect">
            <a:avLst/>
          </a:prstGeom>
        </p:spPr>
      </p:pic>
      <p:grpSp>
        <p:nvGrpSpPr>
          <p:cNvPr id="2" name="组合 1"/>
          <p:cNvGrpSpPr/>
          <p:nvPr/>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459362884"/>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61646764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314014207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178201050"/>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184068818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396260985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304529463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目录样式4">
    <p:spTree>
      <p:nvGrpSpPr>
        <p:cNvPr id="1" name=""/>
        <p:cNvGrpSpPr/>
        <p:nvPr/>
      </p:nvGrpSpPr>
      <p:grpSpPr>
        <a:xfrm>
          <a:off x="0" y="0"/>
          <a:ext cx="0" cy="0"/>
          <a:chOff x="0" y="0"/>
          <a:chExt cx="0" cy="0"/>
        </a:xfrm>
      </p:grpSpPr>
      <p:sp>
        <p:nvSpPr>
          <p:cNvPr id="89" name="椭圆 88"/>
          <p:cNvSpPr/>
          <p:nvPr/>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3736142190"/>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347863081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8697510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extLst>
      <p:ext uri="{BB962C8B-B14F-4D97-AF65-F5344CB8AC3E}">
        <p14:creationId xmlns:p14="http://schemas.microsoft.com/office/powerpoint/2010/main" val="392929033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03444732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355495144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fld id="{3F796DE2-FA4D-45BE-9B97-D04DE4E1E492}" type="datetimeFigureOut">
              <a:rPr lang="zh-CN" altLang="en-US" smtClean="0"/>
              <a:t>2024/5/6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fld id="{9D7C1AF5-39E4-4D83-B48E-4C3BA2EBF1BD}" type="slidenum">
              <a:rPr lang="zh-CN" altLang="en-US" smtClean="0"/>
              <a:t>‹#›</a:t>
            </a:fld>
            <a:endParaRPr lang="zh-CN" altLang="en-US"/>
          </a:p>
        </p:txBody>
      </p:sp>
    </p:spTree>
    <p:extLst>
      <p:ext uri="{BB962C8B-B14F-4D97-AF65-F5344CB8AC3E}">
        <p14:creationId xmlns:p14="http://schemas.microsoft.com/office/powerpoint/2010/main" val="6827836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92703318"/>
      </p:ext>
    </p:extLst>
  </p:cSld>
  <p:clrMap bg1="lt1" tx1="dk1" bg2="lt2" tx2="dk2" accent1="accent1" accent2="accent2" accent3="accent3" accent4="accent4" accent5="accent5" accent6="accent6" hlink="hlink" folHlink="folHlink"/>
  <p:sldLayoutIdLst>
    <p:sldLayoutId id="214748369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72110049"/>
      </p:ext>
    </p:extLst>
  </p:cSld>
  <p:clrMap bg1="lt1" tx1="dk1" bg2="lt2" tx2="dk2" accent1="accent1" accent2="accent2" accent3="accent3" accent4="accent4" accent5="accent5" accent6="accent6" hlink="hlink" folHlink="folHlink"/>
  <p:sldLayoutIdLst>
    <p:sldLayoutId id="2147483694" r:id="rId1"/>
    <p:sldLayoutId id="214748369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58748960"/>
      </p:ext>
    </p:extLst>
  </p:cSld>
  <p:clrMap bg1="lt1" tx1="dk1" bg2="lt2" tx2="dk2" accent1="accent1" accent2="accent2" accent3="accent3" accent4="accent4" accent5="accent5" accent6="accent6" hlink="hlink" folHlink="folHlink"/>
  <p:sldLayoutIdLst>
    <p:sldLayoutId id="2147483697" r:id="rId1"/>
    <p:sldLayoutId id="2147483698"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93218464"/>
      </p:ext>
    </p:extLst>
  </p:cSld>
  <p:clrMap bg1="lt1" tx1="dk1" bg2="lt2" tx2="dk2" accent1="accent1" accent2="accent2" accent3="accent3" accent4="accent4" accent5="accent5" accent6="accent6" hlink="hlink" folHlink="folHlink"/>
  <p:sldLayoutIdLst>
    <p:sldLayoutId id="2147483700"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57870937"/>
      </p:ext>
    </p:extLst>
  </p:cSld>
  <p:clrMap bg1="lt1" tx1="dk1" bg2="lt2" tx2="dk2" accent1="accent1" accent2="accent2" accent3="accent3" accent4="accent4" accent5="accent5" accent6="accent6" hlink="hlink" folHlink="folHlink"/>
  <p:sldLayoutIdLst>
    <p:sldLayoutId id="214748370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12663599"/>
      </p:ext>
    </p:extLst>
  </p:cSld>
  <p:clrMap bg1="lt1" tx1="dk1" bg2="lt2" tx2="dk2" accent1="accent1" accent2="accent2" accent3="accent3" accent4="accent4" accent5="accent5" accent6="accent6" hlink="hlink" folHlink="folHlink"/>
  <p:sldLayoutIdLst>
    <p:sldLayoutId id="2147483704" r:id="rId1"/>
    <p:sldLayoutId id="214748370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8872339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27821911"/>
      </p:ext>
    </p:extLst>
  </p:cSld>
  <p:clrMap bg1="lt1" tx1="dk1" bg2="lt2" tx2="dk2" accent1="accent1" accent2="accent2" accent3="accent3" accent4="accent4" accent5="accent5" accent6="accent6" hlink="hlink" folHlink="folHlink"/>
  <p:sldLayoutIdLst>
    <p:sldLayoutId id="214748371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2716697"/>
      </p:ext>
    </p:extLst>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1182435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32771160"/>
      </p:ext>
    </p:extLst>
  </p:cSld>
  <p:clrMap bg1="lt1" tx1="dk1" bg2="lt2" tx2="dk2" accent1="accent1" accent2="accent2" accent3="accent3" accent4="accent4" accent5="accent5" accent6="accent6" hlink="hlink" folHlink="folHlink"/>
  <p:sldLayoutIdLst>
    <p:sldLayoutId id="2147483676" r:id="rId1"/>
    <p:sldLayoutId id="2147483677"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64568679"/>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10494995"/>
      </p:ext>
    </p:extLst>
  </p:cSld>
  <p:clrMap bg1="lt1" tx1="dk1" bg2="lt2" tx2="dk2" accent1="accent1" accent2="accent2" accent3="accent3" accent4="accent4" accent5="accent5" accent6="accent6" hlink="hlink" folHlink="folHlink"/>
  <p:sldLayoutIdLst>
    <p:sldLayoutId id="214748368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41683847"/>
      </p:ext>
    </p:extLst>
  </p:cSld>
  <p:clrMap bg1="lt1" tx1="dk1" bg2="lt2" tx2="dk2" accent1="accent1" accent2="accent2" accent3="accent3" accent4="accent4" accent5="accent5" accent6="accent6" hlink="hlink" folHlink="folHlink"/>
  <p:sldLayoutIdLst>
    <p:sldLayoutId id="2147483684" r:id="rId1"/>
    <p:sldLayoutId id="214748368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32706284"/>
      </p:ext>
    </p:extLst>
  </p:cSld>
  <p:clrMap bg1="lt1" tx1="dk1" bg2="lt2" tx2="dk2" accent1="accent1" accent2="accent2" accent3="accent3" accent4="accent4" accent5="accent5" accent6="accent6" hlink="hlink" folHlink="folHlink"/>
  <p:sldLayoutIdLst>
    <p:sldLayoutId id="2147483687"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2024/5/6</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45658115"/>
      </p:ext>
    </p:extLst>
  </p:cSld>
  <p:clrMap bg1="lt1" tx1="dk1" bg2="lt2" tx2="dk2" accent1="accent1" accent2="accent2" accent3="accent3" accent4="accent4" accent5="accent5" accent6="accent6" hlink="hlink" folHlink="folHlink"/>
  <p:sldLayoutIdLst>
    <p:sldLayoutId id="2147483689" r:id="rId1"/>
    <p:sldLayoutId id="214748369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sojson.com/encrypt_md5.html" TargetMode="External"/><Relationship Id="rId1" Type="http://schemas.openxmlformats.org/officeDocument/2006/relationships/slideLayout" Target="../slideLayouts/slideLayout3.xml"/><Relationship Id="rId4" Type="http://schemas.openxmlformats.org/officeDocument/2006/relationships/slide" Target="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9.png"/><Relationship Id="rId7" Type="http://schemas.openxmlformats.org/officeDocument/2006/relationships/image" Target="../media/image66.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2.png"/><Relationship Id="rId4" Type="http://schemas.openxmlformats.org/officeDocument/2006/relationships/image" Target="../media/image64.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slide" Target="slide4.xml"/><Relationship Id="rId5" Type="http://schemas.openxmlformats.org/officeDocument/2006/relationships/image" Target="../media/image46.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49.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6.png"/><Relationship Id="rId7" Type="http://schemas.openxmlformats.org/officeDocument/2006/relationships/image" Target="../media/image77.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69.png"/><Relationship Id="rId4" Type="http://schemas.openxmlformats.org/officeDocument/2006/relationships/image" Target="../media/image70.png"/><Relationship Id="rId9"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5.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55.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5.png"/><Relationship Id="rId7"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55.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3.jpe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5.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23.xml"/><Relationship Id="rId5" Type="http://schemas.openxmlformats.org/officeDocument/2006/relationships/slide" Target="slide17.xml"/><Relationship Id="rId4" Type="http://schemas.openxmlformats.org/officeDocument/2006/relationships/slide" Target="slide11.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87.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png"/><Relationship Id="rId11"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67.png"/><Relationship Id="rId4" Type="http://schemas.openxmlformats.org/officeDocument/2006/relationships/image" Target="../media/image45.png"/><Relationship Id="rId9"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45.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55.png"/><Relationship Id="rId7"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46.png"/><Relationship Id="rId10" Type="http://schemas.openxmlformats.org/officeDocument/2006/relationships/image" Target="../media/image95.png"/><Relationship Id="rId4" Type="http://schemas.openxmlformats.org/officeDocument/2006/relationships/image" Target="../media/image45.png"/><Relationship Id="rId9"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hyperlink" Target="https://www.itu.int/rec/T-REC-X.50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5.png"/><Relationship Id="rId7" Type="http://schemas.openxmlformats.org/officeDocument/2006/relationships/image" Target="../media/image104.png"/><Relationship Id="rId12"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3.png"/><Relationship Id="rId11" Type="http://schemas.openxmlformats.org/officeDocument/2006/relationships/image" Target="../media/image97.png"/><Relationship Id="rId5" Type="http://schemas.openxmlformats.org/officeDocument/2006/relationships/image" Target="../media/image102.png"/><Relationship Id="rId10" Type="http://schemas.openxmlformats.org/officeDocument/2006/relationships/image" Target="../media/image98.png"/><Relationship Id="rId4" Type="http://schemas.openxmlformats.org/officeDocument/2006/relationships/image" Target="../media/image101.png"/><Relationship Id="rId9" Type="http://schemas.openxmlformats.org/officeDocument/2006/relationships/image" Target="../media/image10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1.gi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1.gif"/></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54484"/>
            <a:ext cx="3714570" cy="348429"/>
          </a:xfrm>
          <a:prstGeom prst="rect">
            <a:avLst/>
          </a:prstGeom>
          <a:noFill/>
        </p:spPr>
        <p:txBody>
          <a:bodyPr wrap="square" lIns="0" tIns="0" rIns="0" bIns="0" rtlCol="0">
            <a:spAutoFit/>
          </a:bodyPr>
          <a:lstStyle/>
          <a:p>
            <a:pPr algn="l">
              <a:lnSpc>
                <a:spcPct val="120000"/>
              </a:lnSpc>
            </a:pP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丁瑶玲 网络空间安全学院</a:t>
            </a:r>
          </a:p>
        </p:txBody>
      </p:sp>
      <p:sp>
        <p:nvSpPr>
          <p:cNvPr id="22" name="文本框 21"/>
          <p:cNvSpPr txBox="1"/>
          <p:nvPr/>
        </p:nvSpPr>
        <p:spPr>
          <a:xfrm>
            <a:off x="1149487" y="5112604"/>
            <a:ext cx="3714570" cy="348429"/>
          </a:xfrm>
          <a:prstGeom prst="rect">
            <a:avLst/>
          </a:prstGeom>
          <a:noFill/>
        </p:spPr>
        <p:txBody>
          <a:bodyPr wrap="square" lIns="0" tIns="0" rIns="0" bIns="0" rtlCol="0">
            <a:spAutoFit/>
          </a:bodyPr>
          <a:lstStyle/>
          <a:p>
            <a:pPr algn="l">
              <a:lnSpc>
                <a:spcPct val="120000"/>
              </a:lnSpc>
            </a:pPr>
            <a:r>
              <a:rPr lang="en-US" altLang="zh-CN" sz="2000" spc="300" dirty="0">
                <a:solidFill>
                  <a:schemeClr val="bg1">
                    <a:alpha val="90000"/>
                  </a:schemeClr>
                </a:solidFill>
                <a:latin typeface="华文新魏" panose="02010800040101010101" pitchFamily="2" charset="-122"/>
                <a:ea typeface="华文新魏" panose="02010800040101010101" pitchFamily="2" charset="-122"/>
              </a:rPr>
              <a:t>2024</a:t>
            </a: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年春季</a:t>
            </a:r>
          </a:p>
        </p:txBody>
      </p:sp>
      <p:sp>
        <p:nvSpPr>
          <p:cNvPr id="24" name="文本框 23"/>
          <p:cNvSpPr txBox="1"/>
          <p:nvPr/>
        </p:nvSpPr>
        <p:spPr>
          <a:xfrm>
            <a:off x="660400" y="2149399"/>
            <a:ext cx="10815591" cy="1757404"/>
          </a:xfrm>
          <a:prstGeom prst="rect">
            <a:avLst/>
          </a:prstGeom>
          <a:noFill/>
        </p:spPr>
        <p:txBody>
          <a:bodyPr wrap="square" lIns="0" tIns="0" rIns="0" bIns="0" rtlCol="0">
            <a:spAutoFit/>
          </a:bodyPr>
          <a:lstStyle/>
          <a:p>
            <a:pPr>
              <a:lnSpc>
                <a:spcPct val="110000"/>
              </a:lnSpc>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6000" b="1" spc="300" dirty="0">
                <a:solidFill>
                  <a:schemeClr val="bg1"/>
                </a:solidFill>
                <a:latin typeface="+mn-ea"/>
                <a:ea typeface="+mn-ea"/>
              </a:rPr>
              <a:t>第</a:t>
            </a:r>
            <a:r>
              <a:rPr lang="en-US" altLang="zh-CN" sz="6000" b="1" spc="300" dirty="0">
                <a:solidFill>
                  <a:schemeClr val="bg1"/>
                </a:solidFill>
                <a:latin typeface="+mn-ea"/>
                <a:ea typeface="+mn-ea"/>
              </a:rPr>
              <a:t>15</a:t>
            </a:r>
            <a:r>
              <a:rPr lang="zh-CN" altLang="en-US" sz="6000" b="1" spc="300" dirty="0">
                <a:solidFill>
                  <a:schemeClr val="bg1"/>
                </a:solidFill>
                <a:latin typeface="+mn-ea"/>
                <a:ea typeface="+mn-ea"/>
              </a:rPr>
              <a:t>章</a:t>
            </a:r>
            <a:r>
              <a:rPr lang="en-US" altLang="zh-CN" sz="6000" b="1" spc="300" dirty="0">
                <a:solidFill>
                  <a:schemeClr val="bg1"/>
                </a:solidFill>
                <a:latin typeface="+mn-ea"/>
                <a:ea typeface="+mn-ea"/>
              </a:rPr>
              <a:t> </a:t>
            </a:r>
            <a:r>
              <a:rPr lang="zh-CN" altLang="en-US" sz="6000" b="1" spc="300" dirty="0">
                <a:solidFill>
                  <a:schemeClr val="bg1"/>
                </a:solidFill>
                <a:latin typeface="+mn-ea"/>
                <a:ea typeface="+mn-ea"/>
              </a:rPr>
              <a:t>密钥管理与分发</a:t>
            </a:r>
          </a:p>
        </p:txBody>
      </p:sp>
      <p:grpSp>
        <p:nvGrpSpPr>
          <p:cNvPr id="8" name="组合 7">
            <a:extLst>
              <a:ext uri="{FF2B5EF4-FFF2-40B4-BE49-F238E27FC236}">
                <a16:creationId xmlns:a16="http://schemas.microsoft.com/office/drawing/2014/main" id="{7094A441-7377-4689-8EB1-D145C5F60444}"/>
              </a:ext>
            </a:extLst>
          </p:cNvPr>
          <p:cNvGrpSpPr/>
          <p:nvPr/>
        </p:nvGrpSpPr>
        <p:grpSpPr>
          <a:xfrm>
            <a:off x="660400" y="5112604"/>
            <a:ext cx="324000" cy="324000"/>
            <a:chOff x="25383599" y="3276600"/>
            <a:chExt cx="523125" cy="523125"/>
          </a:xfrm>
          <a:solidFill>
            <a:schemeClr val="bg1"/>
          </a:solidFill>
        </p:grpSpPr>
        <p:sp>
          <p:nvSpPr>
            <p:cNvPr id="9" name="任意多边形: 形状 8">
              <a:extLst>
                <a:ext uri="{FF2B5EF4-FFF2-40B4-BE49-F238E27FC236}">
                  <a16:creationId xmlns:a16="http://schemas.microsoft.com/office/drawing/2014/main" id="{18DDB3D3-CDCB-4FC1-B4E7-8871E557E6CC}"/>
                </a:ext>
              </a:extLst>
            </p:cNvPr>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439F1361-E227-421B-AD14-B3DF71F59756}"/>
                </a:ext>
              </a:extLst>
            </p:cNvPr>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5D35AA03-49FC-40C1-97C5-ADEA2B3E9B3C}"/>
                </a:ext>
              </a:extLst>
            </p:cNvPr>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24A090EE-2ABE-479C-9D45-AC603E798992}"/>
                </a:ext>
              </a:extLst>
            </p:cNvPr>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280307E4-BAFB-4C5E-92C9-E63566144E01}"/>
                </a:ext>
              </a:extLst>
            </p:cNvPr>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1CFBEBDA-8F4D-470C-85F2-03C19A46EFC5}"/>
                </a:ext>
              </a:extLst>
            </p:cNvPr>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7" name="任意多边形: 形状 16">
              <a:extLst>
                <a:ext uri="{FF2B5EF4-FFF2-40B4-BE49-F238E27FC236}">
                  <a16:creationId xmlns:a16="http://schemas.microsoft.com/office/drawing/2014/main" id="{1898F033-4166-4B0B-A455-55861DF6DE8F}"/>
                </a:ext>
              </a:extLst>
            </p:cNvPr>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9" name="任意多边形: 形状 18">
              <a:extLst>
                <a:ext uri="{FF2B5EF4-FFF2-40B4-BE49-F238E27FC236}">
                  <a16:creationId xmlns:a16="http://schemas.microsoft.com/office/drawing/2014/main" id="{1A59014F-D968-4293-8585-C6DAB5DFDA1E}"/>
                </a:ext>
              </a:extLst>
            </p:cNvPr>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0" name="任意多边形: 形状 19">
              <a:extLst>
                <a:ext uri="{FF2B5EF4-FFF2-40B4-BE49-F238E27FC236}">
                  <a16:creationId xmlns:a16="http://schemas.microsoft.com/office/drawing/2014/main" id="{7780BC4A-74AC-4A4F-8755-4F59C40E3F56}"/>
                </a:ext>
              </a:extLst>
            </p:cNvPr>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3" name="任意多边形: 形状 22">
              <a:extLst>
                <a:ext uri="{FF2B5EF4-FFF2-40B4-BE49-F238E27FC236}">
                  <a16:creationId xmlns:a16="http://schemas.microsoft.com/office/drawing/2014/main" id="{D9CCC60E-7A99-4DFC-AB68-10FBC4D3E21E}"/>
                </a:ext>
              </a:extLst>
            </p:cNvPr>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4D53B-3AEE-4F88-9180-AE2338217DF7}"/>
              </a:ext>
            </a:extLst>
          </p:cNvPr>
          <p:cNvSpPr>
            <a:spLocks noGrp="1"/>
          </p:cNvSpPr>
          <p:nvPr>
            <p:ph type="title"/>
          </p:nvPr>
        </p:nvSpPr>
        <p:spPr/>
        <p:txBody>
          <a:bodyPr/>
          <a:lstStyle/>
          <a:p>
            <a:r>
              <a:rPr lang="en-US" altLang="zh-CN" dirty="0"/>
              <a:t>Pass phrase</a:t>
            </a:r>
            <a:endParaRPr lang="zh-CN" altLang="en-US" dirty="0"/>
          </a:p>
        </p:txBody>
      </p:sp>
      <p:grpSp>
        <p:nvGrpSpPr>
          <p:cNvPr id="9" name="组合 8">
            <a:extLst>
              <a:ext uri="{FF2B5EF4-FFF2-40B4-BE49-F238E27FC236}">
                <a16:creationId xmlns:a16="http://schemas.microsoft.com/office/drawing/2014/main" id="{C08E548A-2C67-404D-B62B-890FCD455E07}"/>
              </a:ext>
            </a:extLst>
          </p:cNvPr>
          <p:cNvGrpSpPr/>
          <p:nvPr/>
        </p:nvGrpSpPr>
        <p:grpSpPr>
          <a:xfrm>
            <a:off x="474768" y="1787351"/>
            <a:ext cx="11056832" cy="4203813"/>
            <a:chOff x="474768" y="1787351"/>
            <a:chExt cx="11056832" cy="4203813"/>
          </a:xfrm>
        </p:grpSpPr>
        <p:sp>
          <p:nvSpPr>
            <p:cNvPr id="4" name="文本框 3">
              <a:extLst>
                <a:ext uri="{FF2B5EF4-FFF2-40B4-BE49-F238E27FC236}">
                  <a16:creationId xmlns:a16="http://schemas.microsoft.com/office/drawing/2014/main" id="{3999D101-FB04-4341-8F58-20CB0E9BD8F4}"/>
                </a:ext>
              </a:extLst>
            </p:cNvPr>
            <p:cNvSpPr txBox="1"/>
            <p:nvPr/>
          </p:nvSpPr>
          <p:spPr>
            <a:xfrm>
              <a:off x="1838786" y="5621832"/>
              <a:ext cx="8019680" cy="369332"/>
            </a:xfrm>
            <a:prstGeom prst="rect">
              <a:avLst/>
            </a:prstGeom>
            <a:noFill/>
          </p:spPr>
          <p:txBody>
            <a:bodyPr wrap="square">
              <a:spAutoFit/>
            </a:bodyPr>
            <a:lstStyle/>
            <a:p>
              <a:pPr algn="ctr"/>
              <a:r>
                <a:rPr lang="zh-CN" altLang="en-US" b="1" dirty="0">
                  <a:latin typeface="Helvetica Neue"/>
                </a:rPr>
                <a:t>戳：</a:t>
              </a:r>
              <a:r>
                <a:rPr lang="en-US" altLang="zh-CN" b="1" dirty="0">
                  <a:latin typeface="Helvetica Neue"/>
                  <a:hlinkClick r:id="rId2"/>
                </a:rPr>
                <a:t>https://www.sojson.com/encrypt_md5.html</a:t>
              </a:r>
              <a:endParaRPr lang="en-US" altLang="zh-CN" i="0" dirty="0">
                <a:solidFill>
                  <a:schemeClr val="accent4">
                    <a:lumMod val="60000"/>
                    <a:lumOff val="40000"/>
                  </a:schemeClr>
                </a:solidFill>
                <a:effectLst/>
                <a:latin typeface="Helvetica Neue"/>
              </a:endParaRPr>
            </a:p>
          </p:txBody>
        </p:sp>
        <p:pic>
          <p:nvPicPr>
            <p:cNvPr id="5" name="图片 4">
              <a:extLst>
                <a:ext uri="{FF2B5EF4-FFF2-40B4-BE49-F238E27FC236}">
                  <a16:creationId xmlns:a16="http://schemas.microsoft.com/office/drawing/2014/main" id="{8A14790D-322D-48F8-A7F1-B504EBDF26E7}"/>
                </a:ext>
              </a:extLst>
            </p:cNvPr>
            <p:cNvPicPr>
              <a:picLocks noChangeAspect="1"/>
            </p:cNvPicPr>
            <p:nvPr/>
          </p:nvPicPr>
          <p:blipFill>
            <a:blip r:embed="rId3"/>
            <a:stretch>
              <a:fillRect/>
            </a:stretch>
          </p:blipFill>
          <p:spPr>
            <a:xfrm>
              <a:off x="1307497" y="2458367"/>
              <a:ext cx="9263270" cy="2787118"/>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4A306B17-F150-4D98-B40D-2128E7182F0B}"/>
                </a:ext>
              </a:extLst>
            </p:cNvPr>
            <p:cNvSpPr txBox="1"/>
            <p:nvPr/>
          </p:nvSpPr>
          <p:spPr>
            <a:xfrm>
              <a:off x="474768" y="1787351"/>
              <a:ext cx="11056832" cy="369332"/>
            </a:xfrm>
            <a:prstGeom prst="rect">
              <a:avLst/>
            </a:prstGeom>
            <a:noFill/>
          </p:spPr>
          <p:txBody>
            <a:bodyPr wrap="square">
              <a:spAutoFit/>
            </a:bodyPr>
            <a:lstStyle/>
            <a:p>
              <a:r>
                <a:rPr lang="en-US" altLang="zh-CN" b="1" dirty="0">
                  <a:solidFill>
                    <a:schemeClr val="accent4">
                      <a:lumMod val="60000"/>
                      <a:lumOff val="40000"/>
                    </a:schemeClr>
                  </a:solidFill>
                  <a:latin typeface="Helvetica Neue"/>
                </a:rPr>
                <a:t>Key crunching</a:t>
              </a:r>
              <a:r>
                <a:rPr lang="zh-CN" altLang="en-US" b="1" dirty="0">
                  <a:solidFill>
                    <a:schemeClr val="accent4">
                      <a:lumMod val="60000"/>
                      <a:lumOff val="40000"/>
                    </a:schemeClr>
                  </a:solidFill>
                  <a:latin typeface="Helvetica Neue"/>
                </a:rPr>
                <a:t>：</a:t>
              </a:r>
              <a:r>
                <a:rPr lang="zh-CN" altLang="en-US" dirty="0">
                  <a:latin typeface="Helvetica Neue"/>
                </a:rPr>
                <a:t>将容易记忆的短语转换为随机密钥，使用</a:t>
              </a:r>
              <a:r>
                <a:rPr lang="en-US" altLang="zh-CN" dirty="0">
                  <a:latin typeface="Helvetica Neue"/>
                </a:rPr>
                <a:t>Hash</a:t>
              </a:r>
              <a:r>
                <a:rPr lang="zh-CN" altLang="en-US" dirty="0">
                  <a:latin typeface="Helvetica Neue"/>
                </a:rPr>
                <a:t>函数将任意长度文字串转换为一个伪随机串</a:t>
              </a:r>
              <a:endParaRPr lang="en-US" altLang="zh-CN" i="0" dirty="0">
                <a:effectLst/>
                <a:latin typeface="Helvetica Neue"/>
              </a:endParaRPr>
            </a:p>
          </p:txBody>
        </p:sp>
      </p:grpSp>
      <p:sp>
        <p:nvSpPr>
          <p:cNvPr id="8" name="文本框 7">
            <a:extLst>
              <a:ext uri="{FF2B5EF4-FFF2-40B4-BE49-F238E27FC236}">
                <a16:creationId xmlns:a16="http://schemas.microsoft.com/office/drawing/2014/main" id="{3D5052F3-A6F5-4617-978D-99324B91C164}"/>
              </a:ext>
            </a:extLst>
          </p:cNvPr>
          <p:cNvSpPr txBox="1"/>
          <p:nvPr/>
        </p:nvSpPr>
        <p:spPr>
          <a:xfrm>
            <a:off x="474768" y="998795"/>
            <a:ext cx="10928728" cy="646331"/>
          </a:xfrm>
          <a:prstGeom prst="rect">
            <a:avLst/>
          </a:prstGeom>
          <a:noFill/>
        </p:spPr>
        <p:txBody>
          <a:bodyPr wrap="square">
            <a:spAutoFit/>
          </a:bodyPr>
          <a:lstStyle/>
          <a:p>
            <a:r>
              <a:rPr lang="zh-CN" altLang="en-US" dirty="0"/>
              <a:t>在标准的英语中平均每个字符含有</a:t>
            </a:r>
            <a:r>
              <a:rPr lang="zh-CN" altLang="en-US" dirty="0">
                <a:solidFill>
                  <a:schemeClr val="accent4">
                    <a:lumMod val="60000"/>
                    <a:lumOff val="40000"/>
                  </a:schemeClr>
                </a:solidFill>
              </a:rPr>
              <a:t>1.3位</a:t>
            </a:r>
            <a:r>
              <a:rPr lang="zh-CN" altLang="en-US" dirty="0"/>
              <a:t>的信息。对于一个64 位的密钥来说，一个大约有</a:t>
            </a:r>
            <a:r>
              <a:rPr lang="zh-CN" altLang="en-US" dirty="0">
                <a:solidFill>
                  <a:schemeClr val="accent4">
                    <a:lumMod val="60000"/>
                    <a:lumOff val="40000"/>
                  </a:schemeClr>
                </a:solidFill>
              </a:rPr>
              <a:t>49个字符或者10个</a:t>
            </a:r>
            <a:r>
              <a:rPr lang="zh-CN" altLang="en-US" dirty="0"/>
              <a:t>常见英语单词的</a:t>
            </a:r>
            <a:r>
              <a:rPr lang="zh-CN" altLang="en-US" dirty="0">
                <a:solidFill>
                  <a:schemeClr val="accent4">
                    <a:lumMod val="60000"/>
                    <a:lumOff val="40000"/>
                  </a:schemeClr>
                </a:solidFill>
              </a:rPr>
              <a:t>短语</a:t>
            </a:r>
            <a:r>
              <a:rPr lang="zh-CN" altLang="en-US" dirty="0"/>
              <a:t>是满足</a:t>
            </a:r>
            <a:r>
              <a:rPr lang="en-US" altLang="zh-CN" dirty="0"/>
              <a:t>64</a:t>
            </a:r>
            <a:r>
              <a:rPr lang="zh-CN" altLang="en-US" dirty="0"/>
              <a:t>位信息熵要求的</a:t>
            </a:r>
            <a:endParaRPr lang="en-US" altLang="zh-CN" dirty="0"/>
          </a:p>
        </p:txBody>
      </p:sp>
      <p:grpSp>
        <p:nvGrpSpPr>
          <p:cNvPr id="12" name="组合 11">
            <a:extLst>
              <a:ext uri="{FF2B5EF4-FFF2-40B4-BE49-F238E27FC236}">
                <a16:creationId xmlns:a16="http://schemas.microsoft.com/office/drawing/2014/main" id="{59A373F5-6E7C-41C7-B9C0-6D42C4751970}"/>
              </a:ext>
            </a:extLst>
          </p:cNvPr>
          <p:cNvGrpSpPr/>
          <p:nvPr/>
        </p:nvGrpSpPr>
        <p:grpSpPr>
          <a:xfrm>
            <a:off x="1385844" y="2626177"/>
            <a:ext cx="4025521" cy="739156"/>
            <a:chOff x="4842371" y="1847305"/>
            <a:chExt cx="4025521" cy="739156"/>
          </a:xfrm>
        </p:grpSpPr>
        <p:sp>
          <p:nvSpPr>
            <p:cNvPr id="13" name="文本占位符 5">
              <a:extLst>
                <a:ext uri="{FF2B5EF4-FFF2-40B4-BE49-F238E27FC236}">
                  <a16:creationId xmlns:a16="http://schemas.microsoft.com/office/drawing/2014/main" id="{E19C8FFC-3E65-424E-9B0C-6D228DCF992E}"/>
                </a:ext>
              </a:extLst>
            </p:cNvPr>
            <p:cNvSpPr txBox="1"/>
            <p:nvPr/>
          </p:nvSpPr>
          <p:spPr>
            <a:xfrm>
              <a:off x="4842371" y="1847305"/>
              <a:ext cx="3743369" cy="401689"/>
            </a:xfrm>
            <a:prstGeom prst="rect">
              <a:avLst/>
            </a:prstGeom>
            <a:noFill/>
            <a:ln w="28575">
              <a:solidFill>
                <a:schemeClr val="accent4"/>
              </a:solidFill>
            </a:ln>
            <a:effectLst/>
          </p:spPr>
          <p:txBody>
            <a:bodyPr vert="horz" lIns="91440" tIns="45720" rIns="91440" bIns="45720" rtlCol="0" anchor="t">
              <a:normAutofit fontScale="92500" lnSpcReduction="20000"/>
            </a:bodyPr>
            <a:lstStyle>
              <a:lvl1pPr marL="0" indent="0" algn="l" defTabSz="914400" rtl="0" eaLnBrk="1" latinLnBrk="0" hangingPunct="1">
                <a:lnSpc>
                  <a:spcPct val="125000"/>
                </a:lnSpc>
                <a:spcBef>
                  <a:spcPts val="0"/>
                </a:spcBef>
                <a:buFont typeface="Arial" panose="020B0604020202020204" pitchFamily="34" charset="0"/>
                <a:buNone/>
                <a:defRPr sz="20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mn-lt"/>
              </a:endParaRPr>
            </a:p>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mn-lt"/>
              </a:endParaRPr>
            </a:p>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Light" panose="020B0502040204020203" pitchFamily="34" charset="-122"/>
                <a:cs typeface="+mn-cs"/>
                <a:sym typeface="+mn-lt"/>
              </a:endParaRPr>
            </a:p>
          </p:txBody>
        </p:sp>
        <p:sp>
          <p:nvSpPr>
            <p:cNvPr id="14" name="椭圆 13">
              <a:extLst>
                <a:ext uri="{FF2B5EF4-FFF2-40B4-BE49-F238E27FC236}">
                  <a16:creationId xmlns:a16="http://schemas.microsoft.com/office/drawing/2014/main" id="{BE7B0C84-A46B-4FFF-9847-DC5B1354F60E}"/>
                </a:ext>
              </a:extLst>
            </p:cNvPr>
            <p:cNvSpPr/>
            <p:nvPr/>
          </p:nvSpPr>
          <p:spPr>
            <a:xfrm>
              <a:off x="5424705" y="2235822"/>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12BADD0-9683-4812-AFA1-BACE54DF79D1}"/>
                </a:ext>
              </a:extLst>
            </p:cNvPr>
            <p:cNvSpPr/>
            <p:nvPr/>
          </p:nvSpPr>
          <p:spPr>
            <a:xfrm>
              <a:off x="5917742" y="2411029"/>
              <a:ext cx="76742" cy="76742"/>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B1E736B-A5B6-4B1F-AB5A-FA063937AE16}"/>
                </a:ext>
              </a:extLst>
            </p:cNvPr>
            <p:cNvCxnSpPr>
              <a:cxnSpLocks/>
            </p:cNvCxnSpPr>
            <p:nvPr/>
          </p:nvCxnSpPr>
          <p:spPr>
            <a:xfrm>
              <a:off x="5612671" y="2449400"/>
              <a:ext cx="305071" cy="0"/>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D0696E5-1C4E-4041-8106-0987FCB53DEB}"/>
                </a:ext>
              </a:extLst>
            </p:cNvPr>
            <p:cNvCxnSpPr>
              <a:cxnSpLocks/>
            </p:cNvCxnSpPr>
            <p:nvPr/>
          </p:nvCxnSpPr>
          <p:spPr>
            <a:xfrm>
              <a:off x="5464658" y="2280306"/>
              <a:ext cx="137353" cy="172443"/>
            </a:xfrm>
            <a:prstGeom prst="line">
              <a:avLst/>
            </a:prstGeom>
            <a:ln w="28575"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C602E97-8505-4B60-80DE-2AA720E20A9B}"/>
                </a:ext>
              </a:extLst>
            </p:cNvPr>
            <p:cNvSpPr txBox="1"/>
            <p:nvPr/>
          </p:nvSpPr>
          <p:spPr>
            <a:xfrm>
              <a:off x="6055095" y="2230466"/>
              <a:ext cx="2812797" cy="355995"/>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en-US" altLang="zh-CN" sz="2000" b="1" dirty="0">
                  <a:solidFill>
                    <a:schemeClr val="accent4"/>
                  </a:solidFill>
                </a:rPr>
                <a:t>Pass phrase</a:t>
              </a:r>
              <a:endParaRPr lang="zh-CN" altLang="en-US" sz="2000" b="1" dirty="0">
                <a:solidFill>
                  <a:schemeClr val="accent4"/>
                </a:solidFill>
              </a:endParaRPr>
            </a:p>
          </p:txBody>
        </p:sp>
      </p:grpSp>
      <p:sp>
        <p:nvSpPr>
          <p:cNvPr id="19" name="动作按钮: 后退或前一项 18">
            <a:hlinkClick r:id="rId4" action="ppaction://hlinksldjump" highlightClick="1"/>
            <a:extLst>
              <a:ext uri="{FF2B5EF4-FFF2-40B4-BE49-F238E27FC236}">
                <a16:creationId xmlns:a16="http://schemas.microsoft.com/office/drawing/2014/main" id="{2BA3AC88-863D-447D-BF34-2B0C5920E38D}"/>
              </a:ext>
            </a:extLst>
          </p:cNvPr>
          <p:cNvSpPr/>
          <p:nvPr/>
        </p:nvSpPr>
        <p:spPr>
          <a:xfrm>
            <a:off x="10676586" y="5705341"/>
            <a:ext cx="746975" cy="618186"/>
          </a:xfrm>
          <a:prstGeom prst="actionButtonBackPrevious">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30243100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40BF3-25AA-4A2C-BA67-E1A079DAED37}"/>
              </a:ext>
            </a:extLst>
          </p:cNvPr>
          <p:cNvSpPr>
            <a:spLocks noGrp="1"/>
          </p:cNvSpPr>
          <p:nvPr>
            <p:ph type="title"/>
          </p:nvPr>
        </p:nvSpPr>
        <p:spPr/>
        <p:txBody>
          <a:bodyPr/>
          <a:lstStyle/>
          <a:p>
            <a:r>
              <a:rPr lang="zh-CN" altLang="en-US" dirty="0"/>
              <a:t>密钥分发</a:t>
            </a:r>
            <a:r>
              <a:rPr lang="en-US" altLang="zh-CN" dirty="0"/>
              <a:t>/</a:t>
            </a:r>
            <a:r>
              <a:rPr lang="zh-CN" altLang="en-US" dirty="0"/>
              <a:t>协商</a:t>
            </a:r>
          </a:p>
        </p:txBody>
      </p:sp>
      <p:pic>
        <p:nvPicPr>
          <p:cNvPr id="5122" name="Picture 2">
            <a:extLst>
              <a:ext uri="{FF2B5EF4-FFF2-40B4-BE49-F238E27FC236}">
                <a16:creationId xmlns:a16="http://schemas.microsoft.com/office/drawing/2014/main" id="{A412C395-CFA5-4D95-B3E9-CDD9C5BA4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A359B4-7BFF-4B15-80D0-68D23A4C4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224"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1D4F372-1B61-4B6C-9BFE-5E47DE5B5C39}"/>
              </a:ext>
            </a:extLst>
          </p:cNvPr>
          <p:cNvSpPr txBox="1"/>
          <p:nvPr/>
        </p:nvSpPr>
        <p:spPr>
          <a:xfrm>
            <a:off x="1883576"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Alice</a:t>
            </a:r>
          </a:p>
          <a:p>
            <a:pPr algn="ctr">
              <a:lnSpc>
                <a:spcPct val="130000"/>
              </a:lnSpc>
            </a:pPr>
            <a:r>
              <a:rPr lang="zh-CN" altLang="en-US" sz="2000" b="1" dirty="0">
                <a:solidFill>
                  <a:schemeClr val="accent1"/>
                </a:solidFill>
                <a:ea typeface="+mj-ea"/>
              </a:rPr>
              <a:t>中关村</a:t>
            </a:r>
            <a:endParaRPr lang="en-US" altLang="zh-CN" sz="2000" b="1" dirty="0">
              <a:solidFill>
                <a:schemeClr val="accent1"/>
              </a:solidFill>
              <a:ea typeface="+mj-ea"/>
            </a:endParaRPr>
          </a:p>
        </p:txBody>
      </p:sp>
      <p:sp>
        <p:nvSpPr>
          <p:cNvPr id="6" name="文本框 5">
            <a:extLst>
              <a:ext uri="{FF2B5EF4-FFF2-40B4-BE49-F238E27FC236}">
                <a16:creationId xmlns:a16="http://schemas.microsoft.com/office/drawing/2014/main" id="{D63FBBEF-A950-4221-BB1A-ACDF8FB00D59}"/>
              </a:ext>
            </a:extLst>
          </p:cNvPr>
          <p:cNvSpPr txBox="1"/>
          <p:nvPr/>
        </p:nvSpPr>
        <p:spPr>
          <a:xfrm>
            <a:off x="8827300"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Bob</a:t>
            </a:r>
          </a:p>
          <a:p>
            <a:pPr algn="ctr">
              <a:lnSpc>
                <a:spcPct val="130000"/>
              </a:lnSpc>
            </a:pPr>
            <a:r>
              <a:rPr lang="zh-CN" altLang="en-US" sz="2000" b="1" dirty="0">
                <a:solidFill>
                  <a:schemeClr val="accent1"/>
                </a:solidFill>
                <a:ea typeface="+mj-ea"/>
              </a:rPr>
              <a:t>良乡</a:t>
            </a:r>
            <a:endParaRPr lang="en-US" altLang="zh-CN" sz="2000" b="1" dirty="0">
              <a:solidFill>
                <a:schemeClr val="accent1"/>
              </a:solidFill>
              <a:ea typeface="+mj-ea"/>
            </a:endParaRPr>
          </a:p>
        </p:txBody>
      </p:sp>
      <p:grpSp>
        <p:nvGrpSpPr>
          <p:cNvPr id="10" name="组合 9">
            <a:extLst>
              <a:ext uri="{FF2B5EF4-FFF2-40B4-BE49-F238E27FC236}">
                <a16:creationId xmlns:a16="http://schemas.microsoft.com/office/drawing/2014/main" id="{F7BA11CD-726A-4568-9648-A6E19A0B00B4}"/>
              </a:ext>
            </a:extLst>
          </p:cNvPr>
          <p:cNvGrpSpPr/>
          <p:nvPr/>
        </p:nvGrpSpPr>
        <p:grpSpPr>
          <a:xfrm>
            <a:off x="4315512" y="2548262"/>
            <a:ext cx="3789575" cy="1557324"/>
            <a:chOff x="4315512" y="2548262"/>
            <a:chExt cx="3789575" cy="1557324"/>
          </a:xfrm>
        </p:grpSpPr>
        <p:grpSp>
          <p:nvGrpSpPr>
            <p:cNvPr id="3" name="组合 2">
              <a:extLst>
                <a:ext uri="{FF2B5EF4-FFF2-40B4-BE49-F238E27FC236}">
                  <a16:creationId xmlns:a16="http://schemas.microsoft.com/office/drawing/2014/main" id="{4099252A-FEEF-40BD-A98A-664358848138}"/>
                </a:ext>
              </a:extLst>
            </p:cNvPr>
            <p:cNvGrpSpPr/>
            <p:nvPr/>
          </p:nvGrpSpPr>
          <p:grpSpPr>
            <a:xfrm>
              <a:off x="4315512" y="3002284"/>
              <a:ext cx="3789575" cy="691858"/>
              <a:chOff x="4315512" y="3002284"/>
              <a:chExt cx="3789575" cy="691858"/>
            </a:xfrm>
          </p:grpSpPr>
          <p:sp>
            <p:nvSpPr>
              <p:cNvPr id="7" name="任意多边形: 形状 5">
                <a:extLst>
                  <a:ext uri="{FF2B5EF4-FFF2-40B4-BE49-F238E27FC236}">
                    <a16:creationId xmlns:a16="http://schemas.microsoft.com/office/drawing/2014/main" id="{41F6B8D1-679D-4962-BF56-AD55D234BD66}"/>
                  </a:ext>
                </a:extLst>
              </p:cNvPr>
              <p:cNvSpPr/>
              <p:nvPr/>
            </p:nvSpPr>
            <p:spPr>
              <a:xfrm>
                <a:off x="4315512" y="3002284"/>
                <a:ext cx="3751475" cy="254059"/>
              </a:xfrm>
              <a:custGeom>
                <a:avLst/>
                <a:gdLst>
                  <a:gd name="connsiteX0" fmla="*/ 0 w 9683261"/>
                  <a:gd name="connsiteY0" fmla="*/ 211015 h 211015"/>
                  <a:gd name="connsiteX1" fmla="*/ 9683261 w 9683261"/>
                  <a:gd name="connsiteY1" fmla="*/ 211015 h 211015"/>
                  <a:gd name="connsiteX2" fmla="*/ 9319846 w 9683261"/>
                  <a:gd name="connsiteY2" fmla="*/ 0 h 211015"/>
                </a:gdLst>
                <a:ahLst/>
                <a:cxnLst>
                  <a:cxn ang="0">
                    <a:pos x="connsiteX0" y="connsiteY0"/>
                  </a:cxn>
                  <a:cxn ang="0">
                    <a:pos x="connsiteX1" y="connsiteY1"/>
                  </a:cxn>
                  <a:cxn ang="0">
                    <a:pos x="connsiteX2" y="connsiteY2"/>
                  </a:cxn>
                </a:cxnLst>
                <a:rect l="l" t="t" r="r" b="b"/>
                <a:pathLst>
                  <a:path w="9683261" h="211015">
                    <a:moveTo>
                      <a:pt x="0" y="211015"/>
                    </a:moveTo>
                    <a:lnTo>
                      <a:pt x="9683261" y="211015"/>
                    </a:lnTo>
                    <a:lnTo>
                      <a:pt x="9319846"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5">
                <a:extLst>
                  <a:ext uri="{FF2B5EF4-FFF2-40B4-BE49-F238E27FC236}">
                    <a16:creationId xmlns:a16="http://schemas.microsoft.com/office/drawing/2014/main" id="{8BCFC31F-E6ED-4605-AC7B-8A992EE05209}"/>
                  </a:ext>
                </a:extLst>
              </p:cNvPr>
              <p:cNvSpPr/>
              <p:nvPr/>
            </p:nvSpPr>
            <p:spPr>
              <a:xfrm rot="10800000">
                <a:off x="4353612" y="3440083"/>
                <a:ext cx="3751475" cy="254059"/>
              </a:xfrm>
              <a:custGeom>
                <a:avLst/>
                <a:gdLst>
                  <a:gd name="connsiteX0" fmla="*/ 0 w 9683261"/>
                  <a:gd name="connsiteY0" fmla="*/ 211015 h 211015"/>
                  <a:gd name="connsiteX1" fmla="*/ 9683261 w 9683261"/>
                  <a:gd name="connsiteY1" fmla="*/ 211015 h 211015"/>
                  <a:gd name="connsiteX2" fmla="*/ 9319846 w 9683261"/>
                  <a:gd name="connsiteY2" fmla="*/ 0 h 211015"/>
                </a:gdLst>
                <a:ahLst/>
                <a:cxnLst>
                  <a:cxn ang="0">
                    <a:pos x="connsiteX0" y="connsiteY0"/>
                  </a:cxn>
                  <a:cxn ang="0">
                    <a:pos x="connsiteX1" y="connsiteY1"/>
                  </a:cxn>
                  <a:cxn ang="0">
                    <a:pos x="connsiteX2" y="connsiteY2"/>
                  </a:cxn>
                </a:cxnLst>
                <a:rect l="l" t="t" r="r" b="b"/>
                <a:pathLst>
                  <a:path w="9683261" h="211015">
                    <a:moveTo>
                      <a:pt x="0" y="211015"/>
                    </a:moveTo>
                    <a:lnTo>
                      <a:pt x="9683261" y="211015"/>
                    </a:lnTo>
                    <a:lnTo>
                      <a:pt x="9319846"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5128" name="Picture 8">
              <a:extLst>
                <a:ext uri="{FF2B5EF4-FFF2-40B4-BE49-F238E27FC236}">
                  <a16:creationId xmlns:a16="http://schemas.microsoft.com/office/drawing/2014/main" id="{143ED73B-D69C-455A-909B-59CF48425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0687" y="2548262"/>
              <a:ext cx="1557324" cy="1557324"/>
            </a:xfrm>
            <a:prstGeom prst="rect">
              <a:avLst/>
            </a:prstGeom>
            <a:noFill/>
            <a:extLst>
              <a:ext uri="{909E8E84-426E-40DD-AFC4-6F175D3DCCD1}">
                <a14:hiddenFill xmlns:a14="http://schemas.microsoft.com/office/drawing/2010/main">
                  <a:solidFill>
                    <a:srgbClr val="FFFFFF"/>
                  </a:solidFill>
                </a14:hiddenFill>
              </a:ext>
            </a:extLst>
          </p:spPr>
        </p:pic>
      </p:grpSp>
      <p:pic>
        <p:nvPicPr>
          <p:cNvPr id="5130" name="Picture 10">
            <a:extLst>
              <a:ext uri="{FF2B5EF4-FFF2-40B4-BE49-F238E27FC236}">
                <a16:creationId xmlns:a16="http://schemas.microsoft.com/office/drawing/2014/main" id="{717CA1DB-971C-4EFB-8F65-1C8187B1B3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4276" y="3498105"/>
            <a:ext cx="598023" cy="59802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EDF3BAB1-27C6-49C7-A979-E2FF9991A5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1" y="4131468"/>
            <a:ext cx="547687" cy="5476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a:extLst>
              <a:ext uri="{FF2B5EF4-FFF2-40B4-BE49-F238E27FC236}">
                <a16:creationId xmlns:a16="http://schemas.microsoft.com/office/drawing/2014/main" id="{024B079A-1D50-48A5-8AA8-D48D86135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9964" y="4283868"/>
            <a:ext cx="547687" cy="547687"/>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52345F30-2CC9-43C8-A49C-875B0138A40B}"/>
              </a:ext>
            </a:extLst>
          </p:cNvPr>
          <p:cNvSpPr txBox="1"/>
          <p:nvPr/>
        </p:nvSpPr>
        <p:spPr>
          <a:xfrm>
            <a:off x="5522125" y="4764332"/>
            <a:ext cx="1557324" cy="1160318"/>
          </a:xfrm>
          <a:prstGeom prst="rect">
            <a:avLst/>
          </a:prstGeom>
          <a:noFill/>
        </p:spPr>
        <p:txBody>
          <a:bodyPr wrap="square" rtlCol="0">
            <a:spAutoFit/>
          </a:bodyPr>
          <a:lstStyle/>
          <a:p>
            <a:pPr algn="ctr">
              <a:lnSpc>
                <a:spcPct val="130000"/>
              </a:lnSpc>
            </a:pPr>
            <a:r>
              <a:rPr lang="en-US" altLang="zh-CN" sz="6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mj-ea"/>
              </a:rPr>
              <a:t>?</a:t>
            </a:r>
            <a:endParaRPr lang="en-US" altLang="zh-CN" sz="2000" b="1" dirty="0">
              <a:solidFill>
                <a:schemeClr val="accent1"/>
              </a:solidFill>
              <a:ea typeface="+mj-ea"/>
            </a:endParaRPr>
          </a:p>
        </p:txBody>
      </p:sp>
    </p:spTree>
    <p:extLst>
      <p:ext uri="{BB962C8B-B14F-4D97-AF65-F5344CB8AC3E}">
        <p14:creationId xmlns:p14="http://schemas.microsoft.com/office/powerpoint/2010/main" val="30206386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2"/>
                                        </p:tgtEl>
                                        <p:attrNameLst>
                                          <p:attrName>style.visibility</p:attrName>
                                        </p:attrNameLst>
                                      </p:cBhvr>
                                      <p:to>
                                        <p:strVal val="visible"/>
                                      </p:to>
                                    </p:set>
                                    <p:animEffect transition="in" filter="fade">
                                      <p:cBhvr>
                                        <p:cTn id="12" dur="500"/>
                                        <p:tgtEl>
                                          <p:spTgt spid="5132"/>
                                        </p:tgtEl>
                                      </p:cBhvr>
                                    </p:animEffect>
                                  </p:childTnLst>
                                </p:cTn>
                              </p:par>
                              <p:par>
                                <p:cTn id="13" presetID="10" presetClass="entr" presetSubtype="0" fill="hold" nodeType="withEffect">
                                  <p:stCondLst>
                                    <p:cond delay="0"/>
                                  </p:stCondLst>
                                  <p:childTnLst>
                                    <p:set>
                                      <p:cBhvr>
                                        <p:cTn id="14" dur="1" fill="hold">
                                          <p:stCondLst>
                                            <p:cond delay="0"/>
                                          </p:stCondLst>
                                        </p:cTn>
                                        <p:tgtEl>
                                          <p:spTgt spid="5130"/>
                                        </p:tgtEl>
                                        <p:attrNameLst>
                                          <p:attrName>style.visibility</p:attrName>
                                        </p:attrNameLst>
                                      </p:cBhvr>
                                      <p:to>
                                        <p:strVal val="visible"/>
                                      </p:to>
                                    </p:set>
                                    <p:animEffect transition="in" filter="fade">
                                      <p:cBhvr>
                                        <p:cTn id="15" dur="500"/>
                                        <p:tgtEl>
                                          <p:spTgt spid="51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3.54167E-6 0.00162 L 0.10768 0.04028 C 0.13007 0.04908 0.16393 0.05394 0.19935 0.05394 C 0.23945 0.05394 0.27187 0.04908 0.29427 0.04028 L 0.40221 0.00162 " pathEditMode="relative" rAng="0" ptsTypes="AAAAA">
                                      <p:cBhvr>
                                        <p:cTn id="24" dur="2000" fill="hold"/>
                                        <p:tgtEl>
                                          <p:spTgt spid="18"/>
                                        </p:tgtEl>
                                        <p:attrNameLst>
                                          <p:attrName>ppt_x</p:attrName>
                                          <p:attrName>ppt_y</p:attrName>
                                        </p:attrNameLst>
                                      </p:cBhvr>
                                      <p:rCtr x="20104" y="2616"/>
                                    </p:animMotion>
                                  </p:childTnLst>
                                </p:cTn>
                              </p:par>
                              <p:par>
                                <p:cTn id="25" presetID="2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B137B5A-2D71-4921-8951-5DEA97CDB013}"/>
              </a:ext>
            </a:extLst>
          </p:cNvPr>
          <p:cNvGrpSpPr/>
          <p:nvPr/>
        </p:nvGrpSpPr>
        <p:grpSpPr>
          <a:xfrm>
            <a:off x="4315512" y="2612311"/>
            <a:ext cx="3751475" cy="1462088"/>
            <a:chOff x="4315512" y="2612311"/>
            <a:chExt cx="3751475" cy="1462088"/>
          </a:xfrm>
        </p:grpSpPr>
        <p:sp>
          <p:nvSpPr>
            <p:cNvPr id="7" name="任意多边形: 形状 5">
              <a:extLst>
                <a:ext uri="{FF2B5EF4-FFF2-40B4-BE49-F238E27FC236}">
                  <a16:creationId xmlns:a16="http://schemas.microsoft.com/office/drawing/2014/main" id="{41F6B8D1-679D-4962-BF56-AD55D234BD66}"/>
                </a:ext>
              </a:extLst>
            </p:cNvPr>
            <p:cNvSpPr/>
            <p:nvPr/>
          </p:nvSpPr>
          <p:spPr>
            <a:xfrm>
              <a:off x="4315512" y="3002284"/>
              <a:ext cx="3751475" cy="254059"/>
            </a:xfrm>
            <a:custGeom>
              <a:avLst/>
              <a:gdLst>
                <a:gd name="connsiteX0" fmla="*/ 0 w 9683261"/>
                <a:gd name="connsiteY0" fmla="*/ 211015 h 211015"/>
                <a:gd name="connsiteX1" fmla="*/ 9683261 w 9683261"/>
                <a:gd name="connsiteY1" fmla="*/ 211015 h 211015"/>
                <a:gd name="connsiteX2" fmla="*/ 9319846 w 9683261"/>
                <a:gd name="connsiteY2" fmla="*/ 0 h 211015"/>
              </a:gdLst>
              <a:ahLst/>
              <a:cxnLst>
                <a:cxn ang="0">
                  <a:pos x="connsiteX0" y="connsiteY0"/>
                </a:cxn>
                <a:cxn ang="0">
                  <a:pos x="connsiteX1" y="connsiteY1"/>
                </a:cxn>
                <a:cxn ang="0">
                  <a:pos x="connsiteX2" y="connsiteY2"/>
                </a:cxn>
              </a:cxnLst>
              <a:rect l="l" t="t" r="r" b="b"/>
              <a:pathLst>
                <a:path w="9683261" h="211015">
                  <a:moveTo>
                    <a:pt x="0" y="211015"/>
                  </a:moveTo>
                  <a:lnTo>
                    <a:pt x="9683261" y="211015"/>
                  </a:lnTo>
                  <a:lnTo>
                    <a:pt x="9319846"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218" name="Picture 2">
              <a:extLst>
                <a:ext uri="{FF2B5EF4-FFF2-40B4-BE49-F238E27FC236}">
                  <a16:creationId xmlns:a16="http://schemas.microsoft.com/office/drawing/2014/main" id="{6850CDF9-86E7-4E04-8BBC-478252977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0205" y="2612311"/>
              <a:ext cx="1462088" cy="146208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标题 1">
            <a:extLst>
              <a:ext uri="{FF2B5EF4-FFF2-40B4-BE49-F238E27FC236}">
                <a16:creationId xmlns:a16="http://schemas.microsoft.com/office/drawing/2014/main" id="{2CB40BF3-25AA-4A2C-BA67-E1A079DAED37}"/>
              </a:ext>
            </a:extLst>
          </p:cNvPr>
          <p:cNvSpPr>
            <a:spLocks noGrp="1"/>
          </p:cNvSpPr>
          <p:nvPr>
            <p:ph type="title"/>
          </p:nvPr>
        </p:nvSpPr>
        <p:spPr/>
        <p:txBody>
          <a:bodyPr/>
          <a:lstStyle/>
          <a:p>
            <a:r>
              <a:rPr lang="zh-CN" altLang="en-US" dirty="0"/>
              <a:t>密钥分发</a:t>
            </a:r>
            <a:r>
              <a:rPr lang="en-US" altLang="zh-CN" dirty="0"/>
              <a:t>/</a:t>
            </a:r>
            <a:r>
              <a:rPr lang="zh-CN" altLang="en-US" dirty="0"/>
              <a:t>协商</a:t>
            </a:r>
          </a:p>
        </p:txBody>
      </p:sp>
      <p:pic>
        <p:nvPicPr>
          <p:cNvPr id="5122" name="Picture 2">
            <a:extLst>
              <a:ext uri="{FF2B5EF4-FFF2-40B4-BE49-F238E27FC236}">
                <a16:creationId xmlns:a16="http://schemas.microsoft.com/office/drawing/2014/main" id="{A412C395-CFA5-4D95-B3E9-CDD9C5BA4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88"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A359B4-7BFF-4B15-80D0-68D23A4C4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224"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1D4F372-1B61-4B6C-9BFE-5E47DE5B5C39}"/>
              </a:ext>
            </a:extLst>
          </p:cNvPr>
          <p:cNvSpPr txBox="1"/>
          <p:nvPr/>
        </p:nvSpPr>
        <p:spPr>
          <a:xfrm>
            <a:off x="1883576"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Alice</a:t>
            </a:r>
          </a:p>
          <a:p>
            <a:pPr algn="ctr">
              <a:lnSpc>
                <a:spcPct val="130000"/>
              </a:lnSpc>
            </a:pPr>
            <a:r>
              <a:rPr lang="zh-CN" altLang="en-US" sz="2000" b="1" dirty="0">
                <a:solidFill>
                  <a:schemeClr val="accent1"/>
                </a:solidFill>
                <a:ea typeface="+mj-ea"/>
              </a:rPr>
              <a:t>中关村</a:t>
            </a:r>
            <a:endParaRPr lang="en-US" altLang="zh-CN" sz="2000" b="1" dirty="0">
              <a:solidFill>
                <a:schemeClr val="accent1"/>
              </a:solidFill>
              <a:ea typeface="+mj-ea"/>
            </a:endParaRPr>
          </a:p>
        </p:txBody>
      </p:sp>
      <p:sp>
        <p:nvSpPr>
          <p:cNvPr id="6" name="文本框 5">
            <a:extLst>
              <a:ext uri="{FF2B5EF4-FFF2-40B4-BE49-F238E27FC236}">
                <a16:creationId xmlns:a16="http://schemas.microsoft.com/office/drawing/2014/main" id="{D63FBBEF-A950-4221-BB1A-ACDF8FB00D59}"/>
              </a:ext>
            </a:extLst>
          </p:cNvPr>
          <p:cNvSpPr txBox="1"/>
          <p:nvPr/>
        </p:nvSpPr>
        <p:spPr>
          <a:xfrm>
            <a:off x="8827300"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Bob</a:t>
            </a:r>
          </a:p>
          <a:p>
            <a:pPr algn="ctr">
              <a:lnSpc>
                <a:spcPct val="130000"/>
              </a:lnSpc>
            </a:pPr>
            <a:r>
              <a:rPr lang="zh-CN" altLang="en-US" sz="2000" b="1" dirty="0">
                <a:solidFill>
                  <a:schemeClr val="accent1"/>
                </a:solidFill>
                <a:ea typeface="+mj-ea"/>
              </a:rPr>
              <a:t>良乡</a:t>
            </a:r>
            <a:endParaRPr lang="en-US" altLang="zh-CN" sz="2000" b="1" dirty="0">
              <a:solidFill>
                <a:schemeClr val="accent1"/>
              </a:solidFill>
              <a:ea typeface="+mj-ea"/>
            </a:endParaRPr>
          </a:p>
        </p:txBody>
      </p:sp>
      <p:pic>
        <p:nvPicPr>
          <p:cNvPr id="18" name="Picture 12">
            <a:extLst>
              <a:ext uri="{FF2B5EF4-FFF2-40B4-BE49-F238E27FC236}">
                <a16:creationId xmlns:a16="http://schemas.microsoft.com/office/drawing/2014/main" id="{024B079A-1D50-48A5-8AA8-D48D861351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964" y="4283868"/>
            <a:ext cx="547687" cy="54768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81D3B1D-BF74-4C1C-856E-1C9591735AE5}"/>
              </a:ext>
            </a:extLst>
          </p:cNvPr>
          <p:cNvGrpSpPr/>
          <p:nvPr/>
        </p:nvGrpSpPr>
        <p:grpSpPr>
          <a:xfrm>
            <a:off x="577850" y="989192"/>
            <a:ext cx="492531" cy="527226"/>
            <a:chOff x="22153033" y="3278709"/>
            <a:chExt cx="492531" cy="527226"/>
          </a:xfrm>
          <a:solidFill>
            <a:schemeClr val="accent4"/>
          </a:solidFill>
        </p:grpSpPr>
        <p:sp>
          <p:nvSpPr>
            <p:cNvPr id="17" name="任意多边形: 形状 16">
              <a:extLst>
                <a:ext uri="{FF2B5EF4-FFF2-40B4-BE49-F238E27FC236}">
                  <a16:creationId xmlns:a16="http://schemas.microsoft.com/office/drawing/2014/main" id="{B9CD2CAE-30A7-4181-BD89-404919BD9C37}"/>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B47CF719-B960-4123-86E5-238150BC7206}"/>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1" name="任意多边形: 形状 20">
              <a:extLst>
                <a:ext uri="{FF2B5EF4-FFF2-40B4-BE49-F238E27FC236}">
                  <a16:creationId xmlns:a16="http://schemas.microsoft.com/office/drawing/2014/main" id="{DAD4C78E-083A-49DA-B146-18359B4A4945}"/>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EF8A2F76-0F97-4C70-A898-D35A35607648}"/>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a:extLst>
                <a:ext uri="{FF2B5EF4-FFF2-40B4-BE49-F238E27FC236}">
                  <a16:creationId xmlns:a16="http://schemas.microsoft.com/office/drawing/2014/main" id="{DB692E83-8747-4C93-807B-9333463ECFF4}"/>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4" name="任意多边形: 形状 23">
              <a:extLst>
                <a:ext uri="{FF2B5EF4-FFF2-40B4-BE49-F238E27FC236}">
                  <a16:creationId xmlns:a16="http://schemas.microsoft.com/office/drawing/2014/main" id="{3E275F4F-28FE-4117-9145-AA916D87F7AF}"/>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5" name="任意多边形: 形状 24">
              <a:extLst>
                <a:ext uri="{FF2B5EF4-FFF2-40B4-BE49-F238E27FC236}">
                  <a16:creationId xmlns:a16="http://schemas.microsoft.com/office/drawing/2014/main" id="{27773232-32DD-4EF7-9212-A195391DF5CF}"/>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6" name="任意多边形: 形状 25">
              <a:extLst>
                <a:ext uri="{FF2B5EF4-FFF2-40B4-BE49-F238E27FC236}">
                  <a16:creationId xmlns:a16="http://schemas.microsoft.com/office/drawing/2014/main" id="{6D752D7C-70B1-4F92-AE69-36AF728BB630}"/>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7" name="任意多边形: 形状 26">
              <a:extLst>
                <a:ext uri="{FF2B5EF4-FFF2-40B4-BE49-F238E27FC236}">
                  <a16:creationId xmlns:a16="http://schemas.microsoft.com/office/drawing/2014/main" id="{39D1FA39-1E33-4114-968B-61B195088C9E}"/>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8" name="任意多边形: 形状 27">
              <a:extLst>
                <a:ext uri="{FF2B5EF4-FFF2-40B4-BE49-F238E27FC236}">
                  <a16:creationId xmlns:a16="http://schemas.microsoft.com/office/drawing/2014/main" id="{FBA8C905-393E-47D8-A0D6-0ED467D3E4B6}"/>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29" name="ïṡḷiḑé">
            <a:extLst>
              <a:ext uri="{FF2B5EF4-FFF2-40B4-BE49-F238E27FC236}">
                <a16:creationId xmlns:a16="http://schemas.microsoft.com/office/drawing/2014/main" id="{F9C7538D-5E25-4F66-B9E3-C5FCDCEB19E0}"/>
              </a:ext>
            </a:extLst>
          </p:cNvPr>
          <p:cNvSpPr/>
          <p:nvPr/>
        </p:nvSpPr>
        <p:spPr>
          <a:xfrm>
            <a:off x="1230765" y="1017557"/>
            <a:ext cx="3084747" cy="498861"/>
          </a:xfrm>
          <a:prstGeom prst="rect">
            <a:avLst/>
          </a:prstGeom>
        </p:spPr>
        <p:txBody>
          <a:bodyPr wrap="square" anchor="ctr" anchorCtr="0">
            <a:normAutofit/>
          </a:bodyPr>
          <a:lstStyle/>
          <a:p>
            <a:pPr lvl="0"/>
            <a:r>
              <a:rPr lang="zh-CN" altLang="en-US" sz="2400" b="1" spc="100" dirty="0">
                <a:solidFill>
                  <a:schemeClr val="accent4"/>
                </a:solidFill>
              </a:rPr>
              <a:t>方案一：当面给</a:t>
            </a:r>
          </a:p>
        </p:txBody>
      </p:sp>
      <p:sp>
        <p:nvSpPr>
          <p:cNvPr id="30" name="文本框 29">
            <a:extLst>
              <a:ext uri="{FF2B5EF4-FFF2-40B4-BE49-F238E27FC236}">
                <a16:creationId xmlns:a16="http://schemas.microsoft.com/office/drawing/2014/main" id="{DBACE400-EB69-4D37-A043-176F968C65FB}"/>
              </a:ext>
            </a:extLst>
          </p:cNvPr>
          <p:cNvSpPr txBox="1"/>
          <p:nvPr/>
        </p:nvSpPr>
        <p:spPr>
          <a:xfrm>
            <a:off x="517631" y="5545642"/>
            <a:ext cx="10928728" cy="369332"/>
          </a:xfrm>
          <a:prstGeom prst="rect">
            <a:avLst/>
          </a:prstGeom>
          <a:noFill/>
        </p:spPr>
        <p:txBody>
          <a:bodyPr wrap="square">
            <a:spAutoFit/>
          </a:bodyPr>
          <a:lstStyle/>
          <a:p>
            <a:r>
              <a:rPr lang="zh-CN" altLang="en-US" b="1" dirty="0"/>
              <a:t>问题</a:t>
            </a:r>
            <a:r>
              <a:rPr lang="zh-CN" altLang="en-US" dirty="0"/>
              <a:t>：成本太高，一次两次还可以，每次传信都送一次钥匙，为啥不当面说呢？</a:t>
            </a:r>
            <a:endParaRPr lang="en-US" altLang="zh-CN" dirty="0"/>
          </a:p>
        </p:txBody>
      </p:sp>
    </p:spTree>
    <p:extLst>
      <p:ext uri="{BB962C8B-B14F-4D97-AF65-F5344CB8AC3E}">
        <p14:creationId xmlns:p14="http://schemas.microsoft.com/office/powerpoint/2010/main" val="4466307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4.44444E-6 L 0.35273 -0.00069 " pathEditMode="relative" rAng="0" ptsTypes="AA">
                                      <p:cBhvr>
                                        <p:cTn id="6" dur="2000" fill="hold"/>
                                        <p:tgtEl>
                                          <p:spTgt spid="5122"/>
                                        </p:tgtEl>
                                        <p:attrNameLst>
                                          <p:attrName>ppt_x</p:attrName>
                                          <p:attrName>ppt_y</p:attrName>
                                        </p:attrNameLst>
                                      </p:cBhvr>
                                      <p:rCtr x="17630" y="-46"/>
                                    </p:animMotion>
                                  </p:childTnLst>
                                </p:cTn>
                              </p:par>
                              <p:par>
                                <p:cTn id="7" presetID="63" presetClass="path" presetSubtype="0" accel="50000" decel="50000" fill="hold" nodeType="withEffect">
                                  <p:stCondLst>
                                    <p:cond delay="0"/>
                                  </p:stCondLst>
                                  <p:childTnLst>
                                    <p:animMotion origin="layout" path="M 3.54167E-6 -1.85185E-6 L 0.35143 -0.00023 " pathEditMode="relative" rAng="0" ptsTypes="AA">
                                      <p:cBhvr>
                                        <p:cTn id="8" dur="2000" fill="hold"/>
                                        <p:tgtEl>
                                          <p:spTgt spid="18"/>
                                        </p:tgtEl>
                                        <p:attrNameLst>
                                          <p:attrName>ppt_x</p:attrName>
                                          <p:attrName>ppt_y</p:attrName>
                                        </p:attrNameLst>
                                      </p:cBhvr>
                                      <p:rCtr x="17565" y="-23"/>
                                    </p:animMotion>
                                  </p:childTnLst>
                                </p:cTn>
                              </p:par>
                              <p:par>
                                <p:cTn id="9" presetID="2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40BF3-25AA-4A2C-BA67-E1A079DAED37}"/>
              </a:ext>
            </a:extLst>
          </p:cNvPr>
          <p:cNvSpPr>
            <a:spLocks noGrp="1"/>
          </p:cNvSpPr>
          <p:nvPr>
            <p:ph type="title"/>
          </p:nvPr>
        </p:nvSpPr>
        <p:spPr/>
        <p:txBody>
          <a:bodyPr/>
          <a:lstStyle/>
          <a:p>
            <a:r>
              <a:rPr lang="zh-CN" altLang="en-US" dirty="0"/>
              <a:t>密钥分发</a:t>
            </a:r>
            <a:r>
              <a:rPr lang="en-US" altLang="zh-CN" dirty="0"/>
              <a:t>/</a:t>
            </a:r>
            <a:r>
              <a:rPr lang="zh-CN" altLang="en-US" dirty="0"/>
              <a:t>协商</a:t>
            </a:r>
          </a:p>
        </p:txBody>
      </p:sp>
      <p:pic>
        <p:nvPicPr>
          <p:cNvPr id="5122" name="Picture 2">
            <a:extLst>
              <a:ext uri="{FF2B5EF4-FFF2-40B4-BE49-F238E27FC236}">
                <a16:creationId xmlns:a16="http://schemas.microsoft.com/office/drawing/2014/main" id="{A412C395-CFA5-4D95-B3E9-CDD9C5BA4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A359B4-7BFF-4B15-80D0-68D23A4C4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224"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1D4F372-1B61-4B6C-9BFE-5E47DE5B5C39}"/>
              </a:ext>
            </a:extLst>
          </p:cNvPr>
          <p:cNvSpPr txBox="1"/>
          <p:nvPr/>
        </p:nvSpPr>
        <p:spPr>
          <a:xfrm>
            <a:off x="1883576"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Alice</a:t>
            </a:r>
          </a:p>
          <a:p>
            <a:pPr algn="ctr">
              <a:lnSpc>
                <a:spcPct val="130000"/>
              </a:lnSpc>
            </a:pPr>
            <a:r>
              <a:rPr lang="zh-CN" altLang="en-US" sz="2000" b="1" dirty="0">
                <a:solidFill>
                  <a:schemeClr val="accent1"/>
                </a:solidFill>
                <a:ea typeface="+mj-ea"/>
              </a:rPr>
              <a:t>中关村</a:t>
            </a:r>
            <a:endParaRPr lang="en-US" altLang="zh-CN" sz="2000" b="1" dirty="0">
              <a:solidFill>
                <a:schemeClr val="accent1"/>
              </a:solidFill>
              <a:ea typeface="+mj-ea"/>
            </a:endParaRPr>
          </a:p>
        </p:txBody>
      </p:sp>
      <p:sp>
        <p:nvSpPr>
          <p:cNvPr id="6" name="文本框 5">
            <a:extLst>
              <a:ext uri="{FF2B5EF4-FFF2-40B4-BE49-F238E27FC236}">
                <a16:creationId xmlns:a16="http://schemas.microsoft.com/office/drawing/2014/main" id="{D63FBBEF-A950-4221-BB1A-ACDF8FB00D59}"/>
              </a:ext>
            </a:extLst>
          </p:cNvPr>
          <p:cNvSpPr txBox="1"/>
          <p:nvPr/>
        </p:nvSpPr>
        <p:spPr>
          <a:xfrm>
            <a:off x="8827300"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Bob</a:t>
            </a:r>
          </a:p>
          <a:p>
            <a:pPr algn="ctr">
              <a:lnSpc>
                <a:spcPct val="130000"/>
              </a:lnSpc>
            </a:pPr>
            <a:r>
              <a:rPr lang="zh-CN" altLang="en-US" sz="2000" b="1" dirty="0">
                <a:solidFill>
                  <a:schemeClr val="accent1"/>
                </a:solidFill>
                <a:ea typeface="+mj-ea"/>
              </a:rPr>
              <a:t>良乡</a:t>
            </a:r>
            <a:endParaRPr lang="en-US" altLang="zh-CN" sz="2000" b="1" dirty="0">
              <a:solidFill>
                <a:schemeClr val="accent1"/>
              </a:solidFill>
              <a:ea typeface="+mj-ea"/>
            </a:endParaRPr>
          </a:p>
        </p:txBody>
      </p:sp>
      <p:grpSp>
        <p:nvGrpSpPr>
          <p:cNvPr id="16" name="组合 15">
            <a:extLst>
              <a:ext uri="{FF2B5EF4-FFF2-40B4-BE49-F238E27FC236}">
                <a16:creationId xmlns:a16="http://schemas.microsoft.com/office/drawing/2014/main" id="{D81D3B1D-BF74-4C1C-856E-1C9591735AE5}"/>
              </a:ext>
            </a:extLst>
          </p:cNvPr>
          <p:cNvGrpSpPr/>
          <p:nvPr/>
        </p:nvGrpSpPr>
        <p:grpSpPr>
          <a:xfrm>
            <a:off x="577850" y="989192"/>
            <a:ext cx="492531" cy="527226"/>
            <a:chOff x="22153033" y="3278709"/>
            <a:chExt cx="492531" cy="527226"/>
          </a:xfrm>
          <a:solidFill>
            <a:schemeClr val="accent4"/>
          </a:solidFill>
        </p:grpSpPr>
        <p:sp>
          <p:nvSpPr>
            <p:cNvPr id="17" name="任意多边形: 形状 16">
              <a:extLst>
                <a:ext uri="{FF2B5EF4-FFF2-40B4-BE49-F238E27FC236}">
                  <a16:creationId xmlns:a16="http://schemas.microsoft.com/office/drawing/2014/main" id="{B9CD2CAE-30A7-4181-BD89-404919BD9C37}"/>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B47CF719-B960-4123-86E5-238150BC7206}"/>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1" name="任意多边形: 形状 20">
              <a:extLst>
                <a:ext uri="{FF2B5EF4-FFF2-40B4-BE49-F238E27FC236}">
                  <a16:creationId xmlns:a16="http://schemas.microsoft.com/office/drawing/2014/main" id="{DAD4C78E-083A-49DA-B146-18359B4A4945}"/>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EF8A2F76-0F97-4C70-A898-D35A35607648}"/>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a:extLst>
                <a:ext uri="{FF2B5EF4-FFF2-40B4-BE49-F238E27FC236}">
                  <a16:creationId xmlns:a16="http://schemas.microsoft.com/office/drawing/2014/main" id="{DB692E83-8747-4C93-807B-9333463ECFF4}"/>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4" name="任意多边形: 形状 23">
              <a:extLst>
                <a:ext uri="{FF2B5EF4-FFF2-40B4-BE49-F238E27FC236}">
                  <a16:creationId xmlns:a16="http://schemas.microsoft.com/office/drawing/2014/main" id="{3E275F4F-28FE-4117-9145-AA916D87F7AF}"/>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5" name="任意多边形: 形状 24">
              <a:extLst>
                <a:ext uri="{FF2B5EF4-FFF2-40B4-BE49-F238E27FC236}">
                  <a16:creationId xmlns:a16="http://schemas.microsoft.com/office/drawing/2014/main" id="{27773232-32DD-4EF7-9212-A195391DF5CF}"/>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6" name="任意多边形: 形状 25">
              <a:extLst>
                <a:ext uri="{FF2B5EF4-FFF2-40B4-BE49-F238E27FC236}">
                  <a16:creationId xmlns:a16="http://schemas.microsoft.com/office/drawing/2014/main" id="{6D752D7C-70B1-4F92-AE69-36AF728BB630}"/>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7" name="任意多边形: 形状 26">
              <a:extLst>
                <a:ext uri="{FF2B5EF4-FFF2-40B4-BE49-F238E27FC236}">
                  <a16:creationId xmlns:a16="http://schemas.microsoft.com/office/drawing/2014/main" id="{39D1FA39-1E33-4114-968B-61B195088C9E}"/>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8" name="任意多边形: 形状 27">
              <a:extLst>
                <a:ext uri="{FF2B5EF4-FFF2-40B4-BE49-F238E27FC236}">
                  <a16:creationId xmlns:a16="http://schemas.microsoft.com/office/drawing/2014/main" id="{FBA8C905-393E-47D8-A0D6-0ED467D3E4B6}"/>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29" name="ïṡḷiḑé">
            <a:extLst>
              <a:ext uri="{FF2B5EF4-FFF2-40B4-BE49-F238E27FC236}">
                <a16:creationId xmlns:a16="http://schemas.microsoft.com/office/drawing/2014/main" id="{F9C7538D-5E25-4F66-B9E3-C5FCDCEB19E0}"/>
              </a:ext>
            </a:extLst>
          </p:cNvPr>
          <p:cNvSpPr/>
          <p:nvPr/>
        </p:nvSpPr>
        <p:spPr>
          <a:xfrm>
            <a:off x="1230764" y="1017557"/>
            <a:ext cx="5741535" cy="498861"/>
          </a:xfrm>
          <a:prstGeom prst="rect">
            <a:avLst/>
          </a:prstGeom>
        </p:spPr>
        <p:txBody>
          <a:bodyPr wrap="square" anchor="ctr" anchorCtr="0">
            <a:normAutofit fontScale="92500"/>
          </a:bodyPr>
          <a:lstStyle/>
          <a:p>
            <a:pPr lvl="0"/>
            <a:r>
              <a:rPr lang="zh-CN" altLang="en-US" sz="2400" b="1" spc="100" dirty="0">
                <a:solidFill>
                  <a:schemeClr val="accent4"/>
                </a:solidFill>
              </a:rPr>
              <a:t>方案二：钥匙装上锁的盒子，京工飞鸿送</a:t>
            </a:r>
          </a:p>
        </p:txBody>
      </p:sp>
      <p:sp>
        <p:nvSpPr>
          <p:cNvPr id="30" name="文本框 29">
            <a:extLst>
              <a:ext uri="{FF2B5EF4-FFF2-40B4-BE49-F238E27FC236}">
                <a16:creationId xmlns:a16="http://schemas.microsoft.com/office/drawing/2014/main" id="{DBACE400-EB69-4D37-A043-176F968C65FB}"/>
              </a:ext>
            </a:extLst>
          </p:cNvPr>
          <p:cNvSpPr txBox="1"/>
          <p:nvPr/>
        </p:nvSpPr>
        <p:spPr>
          <a:xfrm>
            <a:off x="517631" y="5545642"/>
            <a:ext cx="10928728" cy="369332"/>
          </a:xfrm>
          <a:prstGeom prst="rect">
            <a:avLst/>
          </a:prstGeom>
          <a:noFill/>
        </p:spPr>
        <p:txBody>
          <a:bodyPr wrap="square">
            <a:spAutoFit/>
          </a:bodyPr>
          <a:lstStyle/>
          <a:p>
            <a:r>
              <a:rPr lang="zh-CN" altLang="en-US" b="1" dirty="0"/>
              <a:t>问题</a:t>
            </a:r>
            <a:r>
              <a:rPr lang="zh-CN" altLang="en-US" dirty="0"/>
              <a:t>：前提是双方当面交接过盒子的钥匙，这个钥匙称为</a:t>
            </a:r>
            <a:r>
              <a:rPr lang="zh-CN" altLang="en-US" b="1" dirty="0"/>
              <a:t>密钥加密密钥</a:t>
            </a:r>
            <a:endParaRPr lang="en-US" altLang="zh-CN" b="1" dirty="0"/>
          </a:p>
        </p:txBody>
      </p:sp>
      <p:pic>
        <p:nvPicPr>
          <p:cNvPr id="18" name="Picture 12">
            <a:extLst>
              <a:ext uri="{FF2B5EF4-FFF2-40B4-BE49-F238E27FC236}">
                <a16:creationId xmlns:a16="http://schemas.microsoft.com/office/drawing/2014/main" id="{024B079A-1D50-48A5-8AA8-D48D86135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964" y="4283868"/>
            <a:ext cx="547687" cy="54768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D934F5A7-FBDC-4BF6-8BA2-E5509573F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8514" y="4113785"/>
            <a:ext cx="890587" cy="89058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B220A72-7C7F-435A-8164-25504F427C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75" y="4259843"/>
            <a:ext cx="733627" cy="73362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BC44C19-D776-4CB4-9D80-DFB25F8D9C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4624" y="4082816"/>
            <a:ext cx="733627" cy="73362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992461A9-68F7-47A7-9B85-4B453C696377}"/>
              </a:ext>
            </a:extLst>
          </p:cNvPr>
          <p:cNvGrpSpPr/>
          <p:nvPr/>
        </p:nvGrpSpPr>
        <p:grpSpPr>
          <a:xfrm>
            <a:off x="4315512" y="2594503"/>
            <a:ext cx="3751475" cy="1323679"/>
            <a:chOff x="4315512" y="2594503"/>
            <a:chExt cx="3751475" cy="1323679"/>
          </a:xfrm>
        </p:grpSpPr>
        <p:sp>
          <p:nvSpPr>
            <p:cNvPr id="7" name="任意多边形: 形状 5">
              <a:extLst>
                <a:ext uri="{FF2B5EF4-FFF2-40B4-BE49-F238E27FC236}">
                  <a16:creationId xmlns:a16="http://schemas.microsoft.com/office/drawing/2014/main" id="{41F6B8D1-679D-4962-BF56-AD55D234BD66}"/>
                </a:ext>
              </a:extLst>
            </p:cNvPr>
            <p:cNvSpPr/>
            <p:nvPr/>
          </p:nvSpPr>
          <p:spPr>
            <a:xfrm>
              <a:off x="4315512" y="3002284"/>
              <a:ext cx="3751475" cy="254059"/>
            </a:xfrm>
            <a:custGeom>
              <a:avLst/>
              <a:gdLst>
                <a:gd name="connsiteX0" fmla="*/ 0 w 9683261"/>
                <a:gd name="connsiteY0" fmla="*/ 211015 h 211015"/>
                <a:gd name="connsiteX1" fmla="*/ 9683261 w 9683261"/>
                <a:gd name="connsiteY1" fmla="*/ 211015 h 211015"/>
                <a:gd name="connsiteX2" fmla="*/ 9319846 w 9683261"/>
                <a:gd name="connsiteY2" fmla="*/ 0 h 211015"/>
              </a:gdLst>
              <a:ahLst/>
              <a:cxnLst>
                <a:cxn ang="0">
                  <a:pos x="connsiteX0" y="connsiteY0"/>
                </a:cxn>
                <a:cxn ang="0">
                  <a:pos x="connsiteX1" y="connsiteY1"/>
                </a:cxn>
                <a:cxn ang="0">
                  <a:pos x="connsiteX2" y="connsiteY2"/>
                </a:cxn>
              </a:cxnLst>
              <a:rect l="l" t="t" r="r" b="b"/>
              <a:pathLst>
                <a:path w="9683261" h="211015">
                  <a:moveTo>
                    <a:pt x="0" y="211015"/>
                  </a:moveTo>
                  <a:lnTo>
                    <a:pt x="9683261" y="211015"/>
                  </a:lnTo>
                  <a:lnTo>
                    <a:pt x="9319846"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198" name="Picture 6">
              <a:extLst>
                <a:ext uri="{FF2B5EF4-FFF2-40B4-BE49-F238E27FC236}">
                  <a16:creationId xmlns:a16="http://schemas.microsoft.com/office/drawing/2014/main" id="{B04DD24C-ECA2-4F05-80C1-877180464E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0046" flipH="1">
              <a:off x="5588948" y="2594503"/>
              <a:ext cx="1323679" cy="13236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728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2.91667E-6 -3.33333E-6 L 0.35834 -0.00139 " pathEditMode="relative" rAng="0" ptsTypes="AA">
                                      <p:cBhvr>
                                        <p:cTn id="11" dur="2000" fill="hold"/>
                                        <p:tgtEl>
                                          <p:spTgt spid="8194"/>
                                        </p:tgtEl>
                                        <p:attrNameLst>
                                          <p:attrName>ppt_x</p:attrName>
                                          <p:attrName>ppt_y</p:attrName>
                                        </p:attrNameLst>
                                      </p:cBhvr>
                                      <p:rCtr x="17917" y="-69"/>
                                    </p:animMotion>
                                  </p:childTnLst>
                                </p:cTn>
                              </p:par>
                              <p:par>
                                <p:cTn id="12" presetID="63" presetClass="path" presetSubtype="0" accel="50000" decel="50000" fill="hold" nodeType="withEffect">
                                  <p:stCondLst>
                                    <p:cond delay="0"/>
                                  </p:stCondLst>
                                  <p:childTnLst>
                                    <p:animMotion origin="layout" path="M 3.54167E-6 -1.85185E-6 L 0.3569 -0.00116 " pathEditMode="relative" rAng="0" ptsTypes="AA">
                                      <p:cBhvr>
                                        <p:cTn id="13" dur="2000" fill="hold"/>
                                        <p:tgtEl>
                                          <p:spTgt spid="18"/>
                                        </p:tgtEl>
                                        <p:attrNameLst>
                                          <p:attrName>ppt_x</p:attrName>
                                          <p:attrName>ppt_y</p:attrName>
                                        </p:attrNameLst>
                                      </p:cBhvr>
                                      <p:rCtr x="17839" y="-69"/>
                                    </p:animMotion>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194"/>
                                        </p:tgtEl>
                                      </p:cBhvr>
                                    </p:animEffect>
                                    <p:set>
                                      <p:cBhvr>
                                        <p:cTn id="21" dur="1" fill="hold">
                                          <p:stCondLst>
                                            <p:cond delay="499"/>
                                          </p:stCondLst>
                                        </p:cTn>
                                        <p:tgtEl>
                                          <p:spTgt spid="819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8196"/>
                                        </p:tgtEl>
                                        <p:attrNameLst>
                                          <p:attrName>style.visibility</p:attrName>
                                        </p:attrNameLst>
                                      </p:cBhvr>
                                      <p:to>
                                        <p:strVal val="visible"/>
                                      </p:to>
                                    </p:set>
                                    <p:animEffect transition="in" filter="fade">
                                      <p:cBhvr>
                                        <p:cTn id="29" dur="500"/>
                                        <p:tgtEl>
                                          <p:spTgt spid="819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40BF3-25AA-4A2C-BA67-E1A079DAED37}"/>
              </a:ext>
            </a:extLst>
          </p:cNvPr>
          <p:cNvSpPr>
            <a:spLocks noGrp="1"/>
          </p:cNvSpPr>
          <p:nvPr>
            <p:ph type="title"/>
          </p:nvPr>
        </p:nvSpPr>
        <p:spPr/>
        <p:txBody>
          <a:bodyPr/>
          <a:lstStyle/>
          <a:p>
            <a:r>
              <a:rPr lang="zh-CN" altLang="en-US" dirty="0"/>
              <a:t>密钥分发</a:t>
            </a:r>
            <a:r>
              <a:rPr lang="en-US" altLang="zh-CN" dirty="0"/>
              <a:t>/</a:t>
            </a:r>
            <a:r>
              <a:rPr lang="zh-CN" altLang="en-US" dirty="0"/>
              <a:t>协商</a:t>
            </a:r>
          </a:p>
        </p:txBody>
      </p:sp>
      <p:pic>
        <p:nvPicPr>
          <p:cNvPr id="5122" name="Picture 2">
            <a:extLst>
              <a:ext uri="{FF2B5EF4-FFF2-40B4-BE49-F238E27FC236}">
                <a16:creationId xmlns:a16="http://schemas.microsoft.com/office/drawing/2014/main" id="{A412C395-CFA5-4D95-B3E9-CDD9C5BA4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A359B4-7BFF-4B15-80D0-68D23A4C4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224"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1D4F372-1B61-4B6C-9BFE-5E47DE5B5C39}"/>
              </a:ext>
            </a:extLst>
          </p:cNvPr>
          <p:cNvSpPr txBox="1"/>
          <p:nvPr/>
        </p:nvSpPr>
        <p:spPr>
          <a:xfrm>
            <a:off x="1883576"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Alice</a:t>
            </a:r>
          </a:p>
          <a:p>
            <a:pPr algn="ctr">
              <a:lnSpc>
                <a:spcPct val="130000"/>
              </a:lnSpc>
            </a:pPr>
            <a:r>
              <a:rPr lang="zh-CN" altLang="en-US" sz="2000" b="1" dirty="0">
                <a:solidFill>
                  <a:schemeClr val="accent1"/>
                </a:solidFill>
                <a:ea typeface="+mj-ea"/>
              </a:rPr>
              <a:t>中关村</a:t>
            </a:r>
            <a:endParaRPr lang="en-US" altLang="zh-CN" sz="2000" b="1" dirty="0">
              <a:solidFill>
                <a:schemeClr val="accent1"/>
              </a:solidFill>
              <a:ea typeface="+mj-ea"/>
            </a:endParaRPr>
          </a:p>
        </p:txBody>
      </p:sp>
      <p:sp>
        <p:nvSpPr>
          <p:cNvPr id="6" name="文本框 5">
            <a:extLst>
              <a:ext uri="{FF2B5EF4-FFF2-40B4-BE49-F238E27FC236}">
                <a16:creationId xmlns:a16="http://schemas.microsoft.com/office/drawing/2014/main" id="{D63FBBEF-A950-4221-BB1A-ACDF8FB00D59}"/>
              </a:ext>
            </a:extLst>
          </p:cNvPr>
          <p:cNvSpPr txBox="1"/>
          <p:nvPr/>
        </p:nvSpPr>
        <p:spPr>
          <a:xfrm>
            <a:off x="8827300"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Bob</a:t>
            </a:r>
          </a:p>
          <a:p>
            <a:pPr algn="ctr">
              <a:lnSpc>
                <a:spcPct val="130000"/>
              </a:lnSpc>
            </a:pPr>
            <a:r>
              <a:rPr lang="zh-CN" altLang="en-US" sz="2000" b="1" dirty="0">
                <a:solidFill>
                  <a:schemeClr val="accent1"/>
                </a:solidFill>
                <a:ea typeface="+mj-ea"/>
              </a:rPr>
              <a:t>良乡</a:t>
            </a:r>
            <a:endParaRPr lang="en-US" altLang="zh-CN" sz="2000" b="1" dirty="0">
              <a:solidFill>
                <a:schemeClr val="accent1"/>
              </a:solidFill>
              <a:ea typeface="+mj-ea"/>
            </a:endParaRPr>
          </a:p>
        </p:txBody>
      </p:sp>
      <p:grpSp>
        <p:nvGrpSpPr>
          <p:cNvPr id="16" name="组合 15">
            <a:extLst>
              <a:ext uri="{FF2B5EF4-FFF2-40B4-BE49-F238E27FC236}">
                <a16:creationId xmlns:a16="http://schemas.microsoft.com/office/drawing/2014/main" id="{D81D3B1D-BF74-4C1C-856E-1C9591735AE5}"/>
              </a:ext>
            </a:extLst>
          </p:cNvPr>
          <p:cNvGrpSpPr/>
          <p:nvPr/>
        </p:nvGrpSpPr>
        <p:grpSpPr>
          <a:xfrm>
            <a:off x="577850" y="989192"/>
            <a:ext cx="492531" cy="527226"/>
            <a:chOff x="22153033" y="3278709"/>
            <a:chExt cx="492531" cy="527226"/>
          </a:xfrm>
          <a:solidFill>
            <a:schemeClr val="accent4"/>
          </a:solidFill>
        </p:grpSpPr>
        <p:sp>
          <p:nvSpPr>
            <p:cNvPr id="17" name="任意多边形: 形状 16">
              <a:extLst>
                <a:ext uri="{FF2B5EF4-FFF2-40B4-BE49-F238E27FC236}">
                  <a16:creationId xmlns:a16="http://schemas.microsoft.com/office/drawing/2014/main" id="{B9CD2CAE-30A7-4181-BD89-404919BD9C37}"/>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B47CF719-B960-4123-86E5-238150BC7206}"/>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1" name="任意多边形: 形状 20">
              <a:extLst>
                <a:ext uri="{FF2B5EF4-FFF2-40B4-BE49-F238E27FC236}">
                  <a16:creationId xmlns:a16="http://schemas.microsoft.com/office/drawing/2014/main" id="{DAD4C78E-083A-49DA-B146-18359B4A4945}"/>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EF8A2F76-0F97-4C70-A898-D35A35607648}"/>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a:extLst>
                <a:ext uri="{FF2B5EF4-FFF2-40B4-BE49-F238E27FC236}">
                  <a16:creationId xmlns:a16="http://schemas.microsoft.com/office/drawing/2014/main" id="{DB692E83-8747-4C93-807B-9333463ECFF4}"/>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4" name="任意多边形: 形状 23">
              <a:extLst>
                <a:ext uri="{FF2B5EF4-FFF2-40B4-BE49-F238E27FC236}">
                  <a16:creationId xmlns:a16="http://schemas.microsoft.com/office/drawing/2014/main" id="{3E275F4F-28FE-4117-9145-AA916D87F7AF}"/>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5" name="任意多边形: 形状 24">
              <a:extLst>
                <a:ext uri="{FF2B5EF4-FFF2-40B4-BE49-F238E27FC236}">
                  <a16:creationId xmlns:a16="http://schemas.microsoft.com/office/drawing/2014/main" id="{27773232-32DD-4EF7-9212-A195391DF5CF}"/>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6" name="任意多边形: 形状 25">
              <a:extLst>
                <a:ext uri="{FF2B5EF4-FFF2-40B4-BE49-F238E27FC236}">
                  <a16:creationId xmlns:a16="http://schemas.microsoft.com/office/drawing/2014/main" id="{6D752D7C-70B1-4F92-AE69-36AF728BB630}"/>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7" name="任意多边形: 形状 26">
              <a:extLst>
                <a:ext uri="{FF2B5EF4-FFF2-40B4-BE49-F238E27FC236}">
                  <a16:creationId xmlns:a16="http://schemas.microsoft.com/office/drawing/2014/main" id="{39D1FA39-1E33-4114-968B-61B195088C9E}"/>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8" name="任意多边形: 形状 27">
              <a:extLst>
                <a:ext uri="{FF2B5EF4-FFF2-40B4-BE49-F238E27FC236}">
                  <a16:creationId xmlns:a16="http://schemas.microsoft.com/office/drawing/2014/main" id="{FBA8C905-393E-47D8-A0D6-0ED467D3E4B6}"/>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29" name="ïṡḷiḑé">
            <a:extLst>
              <a:ext uri="{FF2B5EF4-FFF2-40B4-BE49-F238E27FC236}">
                <a16:creationId xmlns:a16="http://schemas.microsoft.com/office/drawing/2014/main" id="{F9C7538D-5E25-4F66-B9E3-C5FCDCEB19E0}"/>
              </a:ext>
            </a:extLst>
          </p:cNvPr>
          <p:cNvSpPr/>
          <p:nvPr/>
        </p:nvSpPr>
        <p:spPr>
          <a:xfrm>
            <a:off x="1230764" y="1017557"/>
            <a:ext cx="5741535" cy="498861"/>
          </a:xfrm>
          <a:prstGeom prst="rect">
            <a:avLst/>
          </a:prstGeom>
        </p:spPr>
        <p:txBody>
          <a:bodyPr wrap="square" anchor="ctr" anchorCtr="0">
            <a:normAutofit/>
          </a:bodyPr>
          <a:lstStyle/>
          <a:p>
            <a:pPr lvl="0"/>
            <a:r>
              <a:rPr lang="zh-CN" altLang="en-US" sz="2400" b="1" spc="100" dirty="0">
                <a:solidFill>
                  <a:schemeClr val="accent4"/>
                </a:solidFill>
              </a:rPr>
              <a:t>方案三：钥匙掰断，不同路径传输</a:t>
            </a:r>
          </a:p>
        </p:txBody>
      </p:sp>
      <p:sp>
        <p:nvSpPr>
          <p:cNvPr id="30" name="文本框 29">
            <a:extLst>
              <a:ext uri="{FF2B5EF4-FFF2-40B4-BE49-F238E27FC236}">
                <a16:creationId xmlns:a16="http://schemas.microsoft.com/office/drawing/2014/main" id="{DBACE400-EB69-4D37-A043-176F968C65FB}"/>
              </a:ext>
            </a:extLst>
          </p:cNvPr>
          <p:cNvSpPr txBox="1"/>
          <p:nvPr/>
        </p:nvSpPr>
        <p:spPr>
          <a:xfrm>
            <a:off x="517631" y="5545642"/>
            <a:ext cx="10928728" cy="369332"/>
          </a:xfrm>
          <a:prstGeom prst="rect">
            <a:avLst/>
          </a:prstGeom>
          <a:noFill/>
        </p:spPr>
        <p:txBody>
          <a:bodyPr wrap="square">
            <a:spAutoFit/>
          </a:bodyPr>
          <a:lstStyle/>
          <a:p>
            <a:r>
              <a:rPr lang="zh-CN" altLang="en-US" b="1" dirty="0"/>
              <a:t>问题</a:t>
            </a:r>
            <a:r>
              <a:rPr lang="zh-CN" altLang="en-US" dirty="0"/>
              <a:t>：成本高，丢了一份就得重新做一个再传</a:t>
            </a:r>
            <a:endParaRPr lang="en-US" altLang="zh-CN" b="1" dirty="0"/>
          </a:p>
        </p:txBody>
      </p:sp>
      <p:pic>
        <p:nvPicPr>
          <p:cNvPr id="18" name="Picture 12">
            <a:extLst>
              <a:ext uri="{FF2B5EF4-FFF2-40B4-BE49-F238E27FC236}">
                <a16:creationId xmlns:a16="http://schemas.microsoft.com/office/drawing/2014/main" id="{024B079A-1D50-48A5-8AA8-D48D86135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052" y="4225420"/>
            <a:ext cx="547687" cy="5476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4D5B9397-AD91-41A1-A11F-6B64D5E16761}"/>
              </a:ext>
            </a:extLst>
          </p:cNvPr>
          <p:cNvGrpSpPr/>
          <p:nvPr/>
        </p:nvGrpSpPr>
        <p:grpSpPr>
          <a:xfrm>
            <a:off x="3790970" y="1483425"/>
            <a:ext cx="4674282" cy="3206901"/>
            <a:chOff x="3790970" y="1483425"/>
            <a:chExt cx="4674282" cy="3206901"/>
          </a:xfrm>
        </p:grpSpPr>
        <p:sp>
          <p:nvSpPr>
            <p:cNvPr id="11" name="弧形 10">
              <a:extLst>
                <a:ext uri="{FF2B5EF4-FFF2-40B4-BE49-F238E27FC236}">
                  <a16:creationId xmlns:a16="http://schemas.microsoft.com/office/drawing/2014/main" id="{53697CE6-9EE1-4EAB-A530-498534E630A8}"/>
                </a:ext>
              </a:extLst>
            </p:cNvPr>
            <p:cNvSpPr/>
            <p:nvPr/>
          </p:nvSpPr>
          <p:spPr>
            <a:xfrm>
              <a:off x="3899726" y="1965331"/>
              <a:ext cx="4535424" cy="2386389"/>
            </a:xfrm>
            <a:prstGeom prst="arc">
              <a:avLst>
                <a:gd name="adj1" fmla="val 11223565"/>
                <a:gd name="adj2" fmla="val 2118657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a:extLst>
                <a:ext uri="{FF2B5EF4-FFF2-40B4-BE49-F238E27FC236}">
                  <a16:creationId xmlns:a16="http://schemas.microsoft.com/office/drawing/2014/main" id="{B5948F35-3D3E-489A-8712-7189A039B205}"/>
                </a:ext>
              </a:extLst>
            </p:cNvPr>
            <p:cNvSpPr/>
            <p:nvPr/>
          </p:nvSpPr>
          <p:spPr>
            <a:xfrm>
              <a:off x="3884675" y="2563632"/>
              <a:ext cx="4535424" cy="1413391"/>
            </a:xfrm>
            <a:prstGeom prst="arc">
              <a:avLst>
                <a:gd name="adj1" fmla="val 11223565"/>
                <a:gd name="adj2" fmla="val 2118657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a:extLst>
                <a:ext uri="{FF2B5EF4-FFF2-40B4-BE49-F238E27FC236}">
                  <a16:creationId xmlns:a16="http://schemas.microsoft.com/office/drawing/2014/main" id="{E8BDAAB6-70C1-4034-9C50-EAE2D8DDBD56}"/>
                </a:ext>
              </a:extLst>
            </p:cNvPr>
            <p:cNvSpPr/>
            <p:nvPr/>
          </p:nvSpPr>
          <p:spPr>
            <a:xfrm flipV="1">
              <a:off x="3929828" y="2041671"/>
              <a:ext cx="4535424" cy="2386389"/>
            </a:xfrm>
            <a:prstGeom prst="arc">
              <a:avLst>
                <a:gd name="adj1" fmla="val 11223565"/>
                <a:gd name="adj2" fmla="val 2118657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87E283AF-D27B-43F7-B481-B467011FC2E0}"/>
                </a:ext>
              </a:extLst>
            </p:cNvPr>
            <p:cNvCxnSpPr>
              <a:cxnSpLocks/>
            </p:cNvCxnSpPr>
            <p:nvPr/>
          </p:nvCxnSpPr>
          <p:spPr>
            <a:xfrm flipV="1">
              <a:off x="4006790" y="3233268"/>
              <a:ext cx="4332538" cy="1"/>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弧形 37">
              <a:extLst>
                <a:ext uri="{FF2B5EF4-FFF2-40B4-BE49-F238E27FC236}">
                  <a16:creationId xmlns:a16="http://schemas.microsoft.com/office/drawing/2014/main" id="{4D1B505A-4CB9-42AE-BA7D-108BD23F8D4B}"/>
                </a:ext>
              </a:extLst>
            </p:cNvPr>
            <p:cNvSpPr/>
            <p:nvPr/>
          </p:nvSpPr>
          <p:spPr>
            <a:xfrm flipV="1">
              <a:off x="3929828" y="2432436"/>
              <a:ext cx="4535424" cy="1413391"/>
            </a:xfrm>
            <a:prstGeom prst="arc">
              <a:avLst>
                <a:gd name="adj1" fmla="val 11223565"/>
                <a:gd name="adj2" fmla="val 2118657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42" name="Picture 2">
              <a:extLst>
                <a:ext uri="{FF2B5EF4-FFF2-40B4-BE49-F238E27FC236}">
                  <a16:creationId xmlns:a16="http://schemas.microsoft.com/office/drawing/2014/main" id="{2E12C473-E2DC-4142-A255-82E4E7742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896" y="1483425"/>
              <a:ext cx="606439" cy="60643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6603F4D3-9450-4B8B-B722-8631A89F6A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896" y="2133541"/>
              <a:ext cx="606439" cy="6064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0A1E4CC6-F183-443C-A04F-0D7D03ABF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896" y="2783657"/>
              <a:ext cx="606439" cy="60643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09BE0DD0-87E4-4CA1-B4DA-5FA356F72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896" y="3433773"/>
              <a:ext cx="606439" cy="6064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450925EC-8C55-4E5B-911C-8CB5E4E0CB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896" y="4083887"/>
              <a:ext cx="606439" cy="606439"/>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a:extLst>
                <a:ext uri="{FF2B5EF4-FFF2-40B4-BE49-F238E27FC236}">
                  <a16:creationId xmlns:a16="http://schemas.microsoft.com/office/drawing/2014/main" id="{52EF5387-A3CE-40DC-B6EA-3FC52E6379DD}"/>
                </a:ext>
              </a:extLst>
            </p:cNvPr>
            <p:cNvSpPr txBox="1"/>
            <p:nvPr/>
          </p:nvSpPr>
          <p:spPr>
            <a:xfrm>
              <a:off x="3790970" y="1791086"/>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快递</a:t>
              </a:r>
              <a:endParaRPr lang="en-US" altLang="zh-CN" sz="2000" b="1" dirty="0">
                <a:solidFill>
                  <a:schemeClr val="accent1"/>
                </a:solidFill>
                <a:ea typeface="+mj-ea"/>
              </a:endParaRPr>
            </a:p>
          </p:txBody>
        </p:sp>
        <p:sp>
          <p:nvSpPr>
            <p:cNvPr id="44" name="文本框 43">
              <a:extLst>
                <a:ext uri="{FF2B5EF4-FFF2-40B4-BE49-F238E27FC236}">
                  <a16:creationId xmlns:a16="http://schemas.microsoft.com/office/drawing/2014/main" id="{7D83A2A1-52DB-4DA3-BD4C-59CB66243DD4}"/>
                </a:ext>
              </a:extLst>
            </p:cNvPr>
            <p:cNvSpPr txBox="1"/>
            <p:nvPr/>
          </p:nvSpPr>
          <p:spPr>
            <a:xfrm>
              <a:off x="4006790" y="2301366"/>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信鸽</a:t>
              </a:r>
              <a:endParaRPr lang="en-US" altLang="zh-CN" sz="2000" b="1" dirty="0">
                <a:solidFill>
                  <a:schemeClr val="accent1"/>
                </a:solidFill>
                <a:ea typeface="+mj-ea"/>
              </a:endParaRPr>
            </a:p>
          </p:txBody>
        </p:sp>
        <p:sp>
          <p:nvSpPr>
            <p:cNvPr id="45" name="文本框 44">
              <a:extLst>
                <a:ext uri="{FF2B5EF4-FFF2-40B4-BE49-F238E27FC236}">
                  <a16:creationId xmlns:a16="http://schemas.microsoft.com/office/drawing/2014/main" id="{B91AB6A0-B743-45A9-9D31-F6B8C951A224}"/>
                </a:ext>
              </a:extLst>
            </p:cNvPr>
            <p:cNvSpPr txBox="1"/>
            <p:nvPr/>
          </p:nvSpPr>
          <p:spPr>
            <a:xfrm>
              <a:off x="3991739" y="3618756"/>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朋友</a:t>
              </a:r>
              <a:endParaRPr lang="en-US" altLang="zh-CN" sz="2000" b="1" dirty="0">
                <a:solidFill>
                  <a:schemeClr val="accent1"/>
                </a:solidFill>
                <a:ea typeface="+mj-ea"/>
              </a:endParaRPr>
            </a:p>
          </p:txBody>
        </p:sp>
        <p:sp>
          <p:nvSpPr>
            <p:cNvPr id="46" name="文本框 45">
              <a:extLst>
                <a:ext uri="{FF2B5EF4-FFF2-40B4-BE49-F238E27FC236}">
                  <a16:creationId xmlns:a16="http://schemas.microsoft.com/office/drawing/2014/main" id="{27CA8CCD-5384-4017-A055-9B197FB09AB6}"/>
                </a:ext>
              </a:extLst>
            </p:cNvPr>
            <p:cNvSpPr txBox="1"/>
            <p:nvPr/>
          </p:nvSpPr>
          <p:spPr>
            <a:xfrm>
              <a:off x="4248926" y="2960061"/>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挂号信</a:t>
              </a:r>
              <a:endParaRPr lang="en-US" altLang="zh-CN" sz="2000" b="1" dirty="0">
                <a:solidFill>
                  <a:schemeClr val="accent1"/>
                </a:solidFill>
                <a:ea typeface="+mj-ea"/>
              </a:endParaRPr>
            </a:p>
          </p:txBody>
        </p:sp>
        <p:sp>
          <p:nvSpPr>
            <p:cNvPr id="47" name="文本框 46">
              <a:extLst>
                <a:ext uri="{FF2B5EF4-FFF2-40B4-BE49-F238E27FC236}">
                  <a16:creationId xmlns:a16="http://schemas.microsoft.com/office/drawing/2014/main" id="{BF6FF419-2A50-4C15-99A1-DBD6278B5463}"/>
                </a:ext>
              </a:extLst>
            </p:cNvPr>
            <p:cNvSpPr txBox="1"/>
            <p:nvPr/>
          </p:nvSpPr>
          <p:spPr>
            <a:xfrm>
              <a:off x="3790970" y="4050935"/>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跑腿</a:t>
              </a:r>
              <a:endParaRPr lang="en-US" altLang="zh-CN" sz="2000" b="1" dirty="0">
                <a:solidFill>
                  <a:schemeClr val="accent1"/>
                </a:solidFill>
                <a:ea typeface="+mj-ea"/>
              </a:endParaRPr>
            </a:p>
          </p:txBody>
        </p:sp>
      </p:grpSp>
    </p:spTree>
    <p:extLst>
      <p:ext uri="{BB962C8B-B14F-4D97-AF65-F5344CB8AC3E}">
        <p14:creationId xmlns:p14="http://schemas.microsoft.com/office/powerpoint/2010/main" val="36535439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40BF3-25AA-4A2C-BA67-E1A079DAED37}"/>
              </a:ext>
            </a:extLst>
          </p:cNvPr>
          <p:cNvSpPr>
            <a:spLocks noGrp="1"/>
          </p:cNvSpPr>
          <p:nvPr>
            <p:ph type="title"/>
          </p:nvPr>
        </p:nvSpPr>
        <p:spPr/>
        <p:txBody>
          <a:bodyPr/>
          <a:lstStyle/>
          <a:p>
            <a:r>
              <a:rPr lang="zh-CN" altLang="en-US" dirty="0"/>
              <a:t>密钥分发</a:t>
            </a:r>
            <a:r>
              <a:rPr lang="en-US" altLang="zh-CN" dirty="0"/>
              <a:t>/</a:t>
            </a:r>
            <a:r>
              <a:rPr lang="zh-CN" altLang="en-US" dirty="0"/>
              <a:t>协商</a:t>
            </a:r>
          </a:p>
        </p:txBody>
      </p:sp>
      <p:pic>
        <p:nvPicPr>
          <p:cNvPr id="5122" name="Picture 2">
            <a:extLst>
              <a:ext uri="{FF2B5EF4-FFF2-40B4-BE49-F238E27FC236}">
                <a16:creationId xmlns:a16="http://schemas.microsoft.com/office/drawing/2014/main" id="{A412C395-CFA5-4D95-B3E9-CDD9C5BA4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A359B4-7BFF-4B15-80D0-68D23A4C4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224" y="1776412"/>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1D4F372-1B61-4B6C-9BFE-5E47DE5B5C39}"/>
              </a:ext>
            </a:extLst>
          </p:cNvPr>
          <p:cNvSpPr txBox="1"/>
          <p:nvPr/>
        </p:nvSpPr>
        <p:spPr>
          <a:xfrm>
            <a:off x="1883576"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Alice</a:t>
            </a:r>
          </a:p>
          <a:p>
            <a:pPr algn="ctr">
              <a:lnSpc>
                <a:spcPct val="130000"/>
              </a:lnSpc>
            </a:pPr>
            <a:r>
              <a:rPr lang="zh-CN" altLang="en-US" sz="2000" b="1" dirty="0">
                <a:solidFill>
                  <a:schemeClr val="accent1"/>
                </a:solidFill>
                <a:ea typeface="+mj-ea"/>
              </a:rPr>
              <a:t>中关村</a:t>
            </a:r>
            <a:endParaRPr lang="en-US" altLang="zh-CN" sz="2000" b="1" dirty="0">
              <a:solidFill>
                <a:schemeClr val="accent1"/>
              </a:solidFill>
              <a:ea typeface="+mj-ea"/>
            </a:endParaRPr>
          </a:p>
        </p:txBody>
      </p:sp>
      <p:sp>
        <p:nvSpPr>
          <p:cNvPr id="6" name="文本框 5">
            <a:extLst>
              <a:ext uri="{FF2B5EF4-FFF2-40B4-BE49-F238E27FC236}">
                <a16:creationId xmlns:a16="http://schemas.microsoft.com/office/drawing/2014/main" id="{D63FBBEF-A950-4221-BB1A-ACDF8FB00D59}"/>
              </a:ext>
            </a:extLst>
          </p:cNvPr>
          <p:cNvSpPr txBox="1"/>
          <p:nvPr/>
        </p:nvSpPr>
        <p:spPr>
          <a:xfrm>
            <a:off x="8827300" y="4554798"/>
            <a:ext cx="1557324" cy="848437"/>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Bob</a:t>
            </a:r>
          </a:p>
          <a:p>
            <a:pPr algn="ctr">
              <a:lnSpc>
                <a:spcPct val="130000"/>
              </a:lnSpc>
            </a:pPr>
            <a:r>
              <a:rPr lang="zh-CN" altLang="en-US" sz="2000" b="1" dirty="0">
                <a:solidFill>
                  <a:schemeClr val="accent1"/>
                </a:solidFill>
                <a:ea typeface="+mj-ea"/>
              </a:rPr>
              <a:t>良乡</a:t>
            </a:r>
            <a:endParaRPr lang="en-US" altLang="zh-CN" sz="2000" b="1" dirty="0">
              <a:solidFill>
                <a:schemeClr val="accent1"/>
              </a:solidFill>
              <a:ea typeface="+mj-ea"/>
            </a:endParaRPr>
          </a:p>
        </p:txBody>
      </p:sp>
      <p:grpSp>
        <p:nvGrpSpPr>
          <p:cNvPr id="16" name="组合 15">
            <a:extLst>
              <a:ext uri="{FF2B5EF4-FFF2-40B4-BE49-F238E27FC236}">
                <a16:creationId xmlns:a16="http://schemas.microsoft.com/office/drawing/2014/main" id="{D81D3B1D-BF74-4C1C-856E-1C9591735AE5}"/>
              </a:ext>
            </a:extLst>
          </p:cNvPr>
          <p:cNvGrpSpPr/>
          <p:nvPr/>
        </p:nvGrpSpPr>
        <p:grpSpPr>
          <a:xfrm>
            <a:off x="577850" y="989192"/>
            <a:ext cx="492531" cy="527226"/>
            <a:chOff x="22153033" y="3278709"/>
            <a:chExt cx="492531" cy="527226"/>
          </a:xfrm>
          <a:solidFill>
            <a:schemeClr val="accent4"/>
          </a:solidFill>
        </p:grpSpPr>
        <p:sp>
          <p:nvSpPr>
            <p:cNvPr id="17" name="任意多边形: 形状 16">
              <a:extLst>
                <a:ext uri="{FF2B5EF4-FFF2-40B4-BE49-F238E27FC236}">
                  <a16:creationId xmlns:a16="http://schemas.microsoft.com/office/drawing/2014/main" id="{B9CD2CAE-30A7-4181-BD89-404919BD9C37}"/>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B47CF719-B960-4123-86E5-238150BC7206}"/>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1" name="任意多边形: 形状 20">
              <a:extLst>
                <a:ext uri="{FF2B5EF4-FFF2-40B4-BE49-F238E27FC236}">
                  <a16:creationId xmlns:a16="http://schemas.microsoft.com/office/drawing/2014/main" id="{DAD4C78E-083A-49DA-B146-18359B4A4945}"/>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EF8A2F76-0F97-4C70-A898-D35A35607648}"/>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a:extLst>
                <a:ext uri="{FF2B5EF4-FFF2-40B4-BE49-F238E27FC236}">
                  <a16:creationId xmlns:a16="http://schemas.microsoft.com/office/drawing/2014/main" id="{DB692E83-8747-4C93-807B-9333463ECFF4}"/>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4" name="任意多边形: 形状 23">
              <a:extLst>
                <a:ext uri="{FF2B5EF4-FFF2-40B4-BE49-F238E27FC236}">
                  <a16:creationId xmlns:a16="http://schemas.microsoft.com/office/drawing/2014/main" id="{3E275F4F-28FE-4117-9145-AA916D87F7AF}"/>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5" name="任意多边形: 形状 24">
              <a:extLst>
                <a:ext uri="{FF2B5EF4-FFF2-40B4-BE49-F238E27FC236}">
                  <a16:creationId xmlns:a16="http://schemas.microsoft.com/office/drawing/2014/main" id="{27773232-32DD-4EF7-9212-A195391DF5CF}"/>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6" name="任意多边形: 形状 25">
              <a:extLst>
                <a:ext uri="{FF2B5EF4-FFF2-40B4-BE49-F238E27FC236}">
                  <a16:creationId xmlns:a16="http://schemas.microsoft.com/office/drawing/2014/main" id="{6D752D7C-70B1-4F92-AE69-36AF728BB630}"/>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7" name="任意多边形: 形状 26">
              <a:extLst>
                <a:ext uri="{FF2B5EF4-FFF2-40B4-BE49-F238E27FC236}">
                  <a16:creationId xmlns:a16="http://schemas.microsoft.com/office/drawing/2014/main" id="{39D1FA39-1E33-4114-968B-61B195088C9E}"/>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8" name="任意多边形: 形状 27">
              <a:extLst>
                <a:ext uri="{FF2B5EF4-FFF2-40B4-BE49-F238E27FC236}">
                  <a16:creationId xmlns:a16="http://schemas.microsoft.com/office/drawing/2014/main" id="{FBA8C905-393E-47D8-A0D6-0ED467D3E4B6}"/>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29" name="ïṡḷiḑé">
            <a:extLst>
              <a:ext uri="{FF2B5EF4-FFF2-40B4-BE49-F238E27FC236}">
                <a16:creationId xmlns:a16="http://schemas.microsoft.com/office/drawing/2014/main" id="{F9C7538D-5E25-4F66-B9E3-C5FCDCEB19E0}"/>
              </a:ext>
            </a:extLst>
          </p:cNvPr>
          <p:cNvSpPr/>
          <p:nvPr/>
        </p:nvSpPr>
        <p:spPr>
          <a:xfrm>
            <a:off x="1230764" y="1017557"/>
            <a:ext cx="5741535" cy="498861"/>
          </a:xfrm>
          <a:prstGeom prst="rect">
            <a:avLst/>
          </a:prstGeom>
        </p:spPr>
        <p:txBody>
          <a:bodyPr wrap="square" anchor="ctr" anchorCtr="0">
            <a:normAutofit/>
          </a:bodyPr>
          <a:lstStyle/>
          <a:p>
            <a:pPr lvl="0"/>
            <a:r>
              <a:rPr lang="zh-CN" altLang="en-US" sz="2400" b="1" spc="100" dirty="0">
                <a:solidFill>
                  <a:schemeClr val="accent4"/>
                </a:solidFill>
              </a:rPr>
              <a:t>方案四：找可信权威人士帮忙</a:t>
            </a:r>
          </a:p>
        </p:txBody>
      </p:sp>
      <p:sp>
        <p:nvSpPr>
          <p:cNvPr id="30" name="文本框 29">
            <a:extLst>
              <a:ext uri="{FF2B5EF4-FFF2-40B4-BE49-F238E27FC236}">
                <a16:creationId xmlns:a16="http://schemas.microsoft.com/office/drawing/2014/main" id="{DBACE400-EB69-4D37-A043-176F968C65FB}"/>
              </a:ext>
            </a:extLst>
          </p:cNvPr>
          <p:cNvSpPr txBox="1"/>
          <p:nvPr/>
        </p:nvSpPr>
        <p:spPr>
          <a:xfrm>
            <a:off x="470006" y="5565402"/>
            <a:ext cx="10928728" cy="369332"/>
          </a:xfrm>
          <a:prstGeom prst="rect">
            <a:avLst/>
          </a:prstGeom>
          <a:noFill/>
        </p:spPr>
        <p:txBody>
          <a:bodyPr wrap="square">
            <a:spAutoFit/>
          </a:bodyPr>
          <a:lstStyle/>
          <a:p>
            <a:r>
              <a:rPr lang="zh-CN" altLang="en-US" b="1" dirty="0"/>
              <a:t>问题</a:t>
            </a:r>
            <a:r>
              <a:rPr lang="zh-CN" altLang="en-US" dirty="0"/>
              <a:t>：什么人可信，用什么协议交接密钥，需要设计更加复杂的协议保障密钥传输安全</a:t>
            </a:r>
            <a:endParaRPr lang="en-US" altLang="zh-CN" b="1" dirty="0"/>
          </a:p>
        </p:txBody>
      </p:sp>
      <p:pic>
        <p:nvPicPr>
          <p:cNvPr id="18" name="Picture 12">
            <a:extLst>
              <a:ext uri="{FF2B5EF4-FFF2-40B4-BE49-F238E27FC236}">
                <a16:creationId xmlns:a16="http://schemas.microsoft.com/office/drawing/2014/main" id="{024B079A-1D50-48A5-8AA8-D48D86135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052" y="4225420"/>
            <a:ext cx="547687" cy="54768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E32CD6AB-8426-4EF8-9497-F37CF001E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356" y="1312939"/>
            <a:ext cx="2681288" cy="268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9362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nodeType="clickEffect">
                                  <p:stCondLst>
                                    <p:cond delay="0"/>
                                  </p:stCondLst>
                                  <p:childTnLst>
                                    <p:animMotion origin="layout" path="M 2.29167E-6 1.48148E-6 L 0.10521 -0.04005 C 0.12708 -0.04908 0.16002 -0.05394 0.19453 -0.05394 C 0.23372 -0.05394 0.26523 -0.04908 0.28711 -0.04005 L 0.39245 1.48148E-6 " pathEditMode="relative" rAng="0" ptsTypes="AAAAA">
                                      <p:cBhvr>
                                        <p:cTn id="6" dur="2000" fill="hold"/>
                                        <p:tgtEl>
                                          <p:spTgt spid="18"/>
                                        </p:tgtEl>
                                        <p:attrNameLst>
                                          <p:attrName>ppt_x</p:attrName>
                                          <p:attrName>ppt_y</p:attrName>
                                        </p:attrNameLst>
                                      </p:cBhvr>
                                      <p:rCtr x="19622" y="-2708"/>
                                    </p:animMotion>
                                  </p:childTnLst>
                                </p:cTn>
                              </p:par>
                              <p:par>
                                <p:cTn id="7" presetID="10"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animEffect transition="in" filter="fade">
                                      <p:cBhvr>
                                        <p:cTn id="9"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4CB75-3C2C-4C0D-BF0A-3C3971F36B7B}"/>
              </a:ext>
            </a:extLst>
          </p:cNvPr>
          <p:cNvSpPr>
            <a:spLocks noGrp="1"/>
          </p:cNvSpPr>
          <p:nvPr>
            <p:ph type="title"/>
          </p:nvPr>
        </p:nvSpPr>
        <p:spPr/>
        <p:txBody>
          <a:bodyPr/>
          <a:lstStyle/>
          <a:p>
            <a:r>
              <a:rPr lang="zh-CN" altLang="en-US" dirty="0"/>
              <a:t>密钥传输时错误检验</a:t>
            </a:r>
          </a:p>
        </p:txBody>
      </p:sp>
      <p:grpSp>
        <p:nvGrpSpPr>
          <p:cNvPr id="14" name="组合 13">
            <a:extLst>
              <a:ext uri="{FF2B5EF4-FFF2-40B4-BE49-F238E27FC236}">
                <a16:creationId xmlns:a16="http://schemas.microsoft.com/office/drawing/2014/main" id="{F85FA5F3-9539-48D7-9565-25D1F71CA94D}"/>
              </a:ext>
            </a:extLst>
          </p:cNvPr>
          <p:cNvGrpSpPr/>
          <p:nvPr/>
        </p:nvGrpSpPr>
        <p:grpSpPr>
          <a:xfrm>
            <a:off x="5777496" y="2505674"/>
            <a:ext cx="1133475" cy="809626"/>
            <a:chOff x="4800394" y="2552700"/>
            <a:chExt cx="1133475" cy="809626"/>
          </a:xfrm>
        </p:grpSpPr>
        <p:sp>
          <p:nvSpPr>
            <p:cNvPr id="3" name="矩形 2">
              <a:extLst>
                <a:ext uri="{FF2B5EF4-FFF2-40B4-BE49-F238E27FC236}">
                  <a16:creationId xmlns:a16="http://schemas.microsoft.com/office/drawing/2014/main" id="{CEE84743-17BA-4CE6-992F-44858DF6A0BF}"/>
                </a:ext>
              </a:extLst>
            </p:cNvPr>
            <p:cNvSpPr/>
            <p:nvPr/>
          </p:nvSpPr>
          <p:spPr>
            <a:xfrm>
              <a:off x="4800394" y="2552700"/>
              <a:ext cx="1133475" cy="809626"/>
            </a:xfrm>
            <a:prstGeom prst="rect">
              <a:avLst/>
            </a:prstGeom>
            <a:solidFill>
              <a:schemeClr val="accent4">
                <a:alpha val="10000"/>
              </a:schemeClr>
            </a:solidFill>
            <a:ln w="15875">
              <a:solidFill>
                <a:schemeClr val="accent4">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4CD07347-6F6F-4576-91A8-300EB7F23D64}"/>
                </a:ext>
              </a:extLst>
            </p:cNvPr>
            <p:cNvSpPr/>
            <p:nvPr/>
          </p:nvSpPr>
          <p:spPr>
            <a:xfrm>
              <a:off x="4899774" y="2735993"/>
              <a:ext cx="958101" cy="5033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solidFill>
                    <a:srgbClr val="C00000"/>
                  </a:solidFill>
                  <a:latin typeface="Century Gothic" panose="020B0502020202020204" pitchFamily="34" charset="0"/>
                  <a:cs typeface="Times New Roman" panose="02020603050405020304" pitchFamily="18" charset="0"/>
                </a:rPr>
                <a:t>Enc</a:t>
              </a:r>
              <a:endParaRPr lang="zh-CN" altLang="en-US" sz="2000" b="1" dirty="0">
                <a:solidFill>
                  <a:srgbClr val="C00000"/>
                </a:solidFill>
                <a:latin typeface="Century Gothic" panose="020B0502020202020204" pitchFamily="34" charset="0"/>
                <a:cs typeface="Times New Roman" panose="02020603050405020304" pitchFamily="18" charset="0"/>
              </a:endParaRPr>
            </a:p>
          </p:txBody>
        </p:sp>
      </p:grpSp>
      <p:cxnSp>
        <p:nvCxnSpPr>
          <p:cNvPr id="9" name="直接连接符 8">
            <a:extLst>
              <a:ext uri="{FF2B5EF4-FFF2-40B4-BE49-F238E27FC236}">
                <a16:creationId xmlns:a16="http://schemas.microsoft.com/office/drawing/2014/main" id="{5938C523-978E-4614-BB1A-30612975B498}"/>
              </a:ext>
            </a:extLst>
          </p:cNvPr>
          <p:cNvCxnSpPr>
            <a:cxnSpLocks/>
          </p:cNvCxnSpPr>
          <p:nvPr/>
        </p:nvCxnSpPr>
        <p:spPr>
          <a:xfrm>
            <a:off x="6344233" y="1814377"/>
            <a:ext cx="0" cy="691297"/>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DA08BF52-6822-4EB9-B648-24C3083A9FE6}"/>
              </a:ext>
            </a:extLst>
          </p:cNvPr>
          <p:cNvGrpSpPr/>
          <p:nvPr/>
        </p:nvGrpSpPr>
        <p:grpSpPr>
          <a:xfrm>
            <a:off x="3910802" y="2658804"/>
            <a:ext cx="1866694" cy="503365"/>
            <a:chOff x="2933700" y="2705830"/>
            <a:chExt cx="1866694" cy="503365"/>
          </a:xfrm>
        </p:grpSpPr>
        <p:cxnSp>
          <p:nvCxnSpPr>
            <p:cNvPr id="8" name="直接连接符 7">
              <a:extLst>
                <a:ext uri="{FF2B5EF4-FFF2-40B4-BE49-F238E27FC236}">
                  <a16:creationId xmlns:a16="http://schemas.microsoft.com/office/drawing/2014/main" id="{FA21D83C-FCBA-4A58-B91C-CC313DA92633}"/>
                </a:ext>
              </a:extLst>
            </p:cNvPr>
            <p:cNvCxnSpPr>
              <a:cxnSpLocks/>
            </p:cNvCxnSpPr>
            <p:nvPr/>
          </p:nvCxnSpPr>
          <p:spPr>
            <a:xfrm>
              <a:off x="3857419" y="2975623"/>
              <a:ext cx="942975" cy="0"/>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664130C-38EA-476E-9A84-457CF587E94A}"/>
                </a:ext>
              </a:extLst>
            </p:cNvPr>
            <p:cNvSpPr/>
            <p:nvPr/>
          </p:nvSpPr>
          <p:spPr>
            <a:xfrm>
              <a:off x="2933700" y="2705830"/>
              <a:ext cx="981075" cy="5033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err="1">
                  <a:solidFill>
                    <a:schemeClr val="tx1"/>
                  </a:solidFill>
                  <a:latin typeface="Century Gothic" panose="020B0502020202020204" pitchFamily="34" charset="0"/>
                  <a:cs typeface="Times New Roman" panose="02020603050405020304" pitchFamily="18" charset="0"/>
                </a:rPr>
                <a:t>p</a:t>
              </a:r>
              <a:r>
                <a:rPr lang="en-US" altLang="zh-CN" sz="2000" b="1" baseline="-25000" dirty="0" err="1">
                  <a:solidFill>
                    <a:schemeClr val="tx1"/>
                  </a:solidFill>
                  <a:latin typeface="Century Gothic" panose="020B0502020202020204" pitchFamily="34" charset="0"/>
                  <a:cs typeface="Times New Roman" panose="02020603050405020304" pitchFamily="18" charset="0"/>
                </a:rPr>
                <a:t>const</a:t>
              </a:r>
              <a:endParaRPr lang="zh-CN" altLang="en-US" sz="2000" b="1" baseline="-25000" dirty="0">
                <a:solidFill>
                  <a:schemeClr val="tx1"/>
                </a:solidFill>
                <a:latin typeface="Century Gothic" panose="020B0502020202020204" pitchFamily="34" charset="0"/>
                <a:cs typeface="Times New Roman" panose="02020603050405020304" pitchFamily="18" charset="0"/>
              </a:endParaRPr>
            </a:p>
          </p:txBody>
        </p:sp>
      </p:grpSp>
      <p:grpSp>
        <p:nvGrpSpPr>
          <p:cNvPr id="16" name="组合 15">
            <a:extLst>
              <a:ext uri="{FF2B5EF4-FFF2-40B4-BE49-F238E27FC236}">
                <a16:creationId xmlns:a16="http://schemas.microsoft.com/office/drawing/2014/main" id="{7AA31C19-CDF9-498C-8977-FA7762B1584E}"/>
              </a:ext>
            </a:extLst>
          </p:cNvPr>
          <p:cNvGrpSpPr/>
          <p:nvPr/>
        </p:nvGrpSpPr>
        <p:grpSpPr>
          <a:xfrm>
            <a:off x="6910971" y="2676914"/>
            <a:ext cx="1547606" cy="503365"/>
            <a:chOff x="5933869" y="2723940"/>
            <a:chExt cx="1547606" cy="503365"/>
          </a:xfrm>
        </p:grpSpPr>
        <p:cxnSp>
          <p:nvCxnSpPr>
            <p:cNvPr id="5" name="直接连接符 4">
              <a:extLst>
                <a:ext uri="{FF2B5EF4-FFF2-40B4-BE49-F238E27FC236}">
                  <a16:creationId xmlns:a16="http://schemas.microsoft.com/office/drawing/2014/main" id="{FCC27831-E039-41B2-99FE-DC5387520593}"/>
                </a:ext>
              </a:extLst>
            </p:cNvPr>
            <p:cNvCxnSpPr>
              <a:cxnSpLocks/>
            </p:cNvCxnSpPr>
            <p:nvPr/>
          </p:nvCxnSpPr>
          <p:spPr>
            <a:xfrm>
              <a:off x="5933869" y="3004668"/>
              <a:ext cx="942975" cy="0"/>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864F2CA-312C-48C4-8D42-3965A1C18752}"/>
                </a:ext>
              </a:extLst>
            </p:cNvPr>
            <p:cNvSpPr/>
            <p:nvPr/>
          </p:nvSpPr>
          <p:spPr>
            <a:xfrm>
              <a:off x="6819488" y="2723940"/>
              <a:ext cx="661987" cy="5033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solidFill>
                    <a:schemeClr val="tx1"/>
                  </a:solidFill>
                  <a:latin typeface="Century Gothic" panose="020B0502020202020204" pitchFamily="34" charset="0"/>
                  <a:cs typeface="Times New Roman" panose="02020603050405020304" pitchFamily="18" charset="0"/>
                </a:rPr>
                <a:t>c</a:t>
              </a:r>
              <a:endParaRPr lang="zh-CN" altLang="en-US" sz="2000" b="1" dirty="0">
                <a:solidFill>
                  <a:schemeClr val="tx1"/>
                </a:solidFill>
                <a:latin typeface="Century Gothic" panose="020B0502020202020204" pitchFamily="34" charset="0"/>
                <a:cs typeface="Times New Roman" panose="02020603050405020304" pitchFamily="18" charset="0"/>
              </a:endParaRPr>
            </a:p>
          </p:txBody>
        </p:sp>
      </p:grpSp>
      <p:sp>
        <p:nvSpPr>
          <p:cNvPr id="12" name="矩形 11">
            <a:extLst>
              <a:ext uri="{FF2B5EF4-FFF2-40B4-BE49-F238E27FC236}">
                <a16:creationId xmlns:a16="http://schemas.microsoft.com/office/drawing/2014/main" id="{00F5E653-860D-402F-97F8-4CA705210D84}"/>
              </a:ext>
            </a:extLst>
          </p:cNvPr>
          <p:cNvSpPr/>
          <p:nvPr/>
        </p:nvSpPr>
        <p:spPr>
          <a:xfrm>
            <a:off x="5821506" y="1314072"/>
            <a:ext cx="661987" cy="5033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solidFill>
                  <a:schemeClr val="tx1"/>
                </a:solidFill>
                <a:latin typeface="Century Gothic" panose="020B0502020202020204" pitchFamily="34" charset="0"/>
                <a:cs typeface="Times New Roman" panose="02020603050405020304" pitchFamily="18" charset="0"/>
              </a:rPr>
              <a:t>k</a:t>
            </a:r>
            <a:endParaRPr lang="zh-CN" altLang="en-US" sz="2000" b="1" dirty="0">
              <a:solidFill>
                <a:schemeClr val="tx1"/>
              </a:solidFill>
              <a:latin typeface="Century Gothic" panose="020B0502020202020204" pitchFamily="34" charset="0"/>
              <a:cs typeface="Times New Roman" panose="02020603050405020304" pitchFamily="18" charset="0"/>
            </a:endParaRPr>
          </a:p>
        </p:txBody>
      </p:sp>
      <p:sp>
        <p:nvSpPr>
          <p:cNvPr id="13" name="矩形 12">
            <a:extLst>
              <a:ext uri="{FF2B5EF4-FFF2-40B4-BE49-F238E27FC236}">
                <a16:creationId xmlns:a16="http://schemas.microsoft.com/office/drawing/2014/main" id="{A79E32D4-5EEE-4DCA-89C7-A62F2E59AF99}"/>
              </a:ext>
            </a:extLst>
          </p:cNvPr>
          <p:cNvSpPr/>
          <p:nvPr/>
        </p:nvSpPr>
        <p:spPr>
          <a:xfrm>
            <a:off x="5350093" y="1311016"/>
            <a:ext cx="710771" cy="5033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solidFill>
                  <a:srgbClr val="C00000"/>
                </a:solidFill>
                <a:latin typeface="Century Gothic" panose="020B0502020202020204" pitchFamily="34" charset="0"/>
                <a:cs typeface="Times New Roman" panose="02020603050405020304" pitchFamily="18" charset="0"/>
              </a:rPr>
              <a:t>验证</a:t>
            </a:r>
          </a:p>
        </p:txBody>
      </p:sp>
      <p:sp>
        <p:nvSpPr>
          <p:cNvPr id="17" name="矩形 16">
            <a:extLst>
              <a:ext uri="{FF2B5EF4-FFF2-40B4-BE49-F238E27FC236}">
                <a16:creationId xmlns:a16="http://schemas.microsoft.com/office/drawing/2014/main" id="{AAB9B75F-11DD-4BCB-8058-CCFB00949D47}"/>
              </a:ext>
            </a:extLst>
          </p:cNvPr>
          <p:cNvSpPr/>
          <p:nvPr/>
        </p:nvSpPr>
        <p:spPr>
          <a:xfrm>
            <a:off x="2022308" y="3883483"/>
            <a:ext cx="8643847" cy="16312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marL="342900" indent="-342900">
              <a:buFont typeface="Arial" panose="020B0604020202020204" pitchFamily="34" charset="0"/>
              <a:buChar char="•"/>
            </a:pPr>
            <a:r>
              <a:rPr lang="en-US" altLang="zh-CN" sz="2000" dirty="0">
                <a:solidFill>
                  <a:schemeClr val="tx1"/>
                </a:solidFill>
                <a:latin typeface="Century Gothic" panose="020B0502020202020204" pitchFamily="34" charset="0"/>
                <a:cs typeface="Times New Roman" panose="02020603050405020304" pitchFamily="18" charset="0"/>
              </a:rPr>
              <a:t>Alice</a:t>
            </a:r>
            <a:r>
              <a:rPr lang="zh-CN" altLang="en-US" sz="2000" dirty="0">
                <a:solidFill>
                  <a:schemeClr val="tx1"/>
                </a:solidFill>
                <a:latin typeface="Century Gothic" panose="020B0502020202020204" pitchFamily="34" charset="0"/>
                <a:cs typeface="Times New Roman" panose="02020603050405020304" pitchFamily="18" charset="0"/>
              </a:rPr>
              <a:t>用</a:t>
            </a:r>
            <a:r>
              <a:rPr lang="en-US" altLang="zh-CN" sz="2000" dirty="0">
                <a:solidFill>
                  <a:schemeClr val="tx1"/>
                </a:solidFill>
                <a:latin typeface="Century Gothic" panose="020B0502020202020204" pitchFamily="34" charset="0"/>
                <a:cs typeface="Times New Roman" panose="02020603050405020304" pitchFamily="18" charset="0"/>
              </a:rPr>
              <a:t>k</a:t>
            </a:r>
            <a:r>
              <a:rPr lang="zh-CN" altLang="en-US" sz="2000" dirty="0">
                <a:solidFill>
                  <a:schemeClr val="tx1"/>
                </a:solidFill>
                <a:latin typeface="Century Gothic" panose="020B0502020202020204" pitchFamily="34" charset="0"/>
                <a:cs typeface="Times New Roman" panose="02020603050405020304" pitchFamily="18" charset="0"/>
              </a:rPr>
              <a:t>加密常数</a:t>
            </a:r>
            <a:r>
              <a:rPr lang="en-US" altLang="zh-CN" sz="2000" dirty="0" err="1">
                <a:solidFill>
                  <a:schemeClr val="tx1"/>
                </a:solidFill>
                <a:latin typeface="Century Gothic" panose="020B0502020202020204" pitchFamily="34" charset="0"/>
                <a:cs typeface="Times New Roman" panose="02020603050405020304" pitchFamily="18" charset="0"/>
              </a:rPr>
              <a:t>p</a:t>
            </a:r>
            <a:r>
              <a:rPr lang="en-US" altLang="zh-CN" sz="2000" baseline="-25000" dirty="0" err="1">
                <a:solidFill>
                  <a:schemeClr val="tx1"/>
                </a:solidFill>
                <a:latin typeface="Century Gothic" panose="020B0502020202020204" pitchFamily="34" charset="0"/>
                <a:cs typeface="Times New Roman" panose="02020603050405020304" pitchFamily="18" charset="0"/>
              </a:rPr>
              <a:t>const</a:t>
            </a:r>
            <a:r>
              <a:rPr lang="zh-CN" altLang="en-US" sz="2000" dirty="0">
                <a:solidFill>
                  <a:schemeClr val="tx1"/>
                </a:solidFill>
                <a:latin typeface="Century Gothic" panose="020B0502020202020204" pitchFamily="34" charset="0"/>
                <a:cs typeface="Times New Roman" panose="02020603050405020304" pitchFamily="18" charset="0"/>
              </a:rPr>
              <a:t>得到</a:t>
            </a:r>
            <a:r>
              <a:rPr lang="en-US" altLang="zh-CN" sz="2000" dirty="0">
                <a:solidFill>
                  <a:schemeClr val="tx1"/>
                </a:solidFill>
                <a:latin typeface="Century Gothic" panose="020B0502020202020204" pitchFamily="34" charset="0"/>
                <a:cs typeface="Times New Roman" panose="02020603050405020304" pitchFamily="18" charset="0"/>
              </a:rPr>
              <a:t>c</a:t>
            </a:r>
            <a:r>
              <a:rPr lang="zh-CN" altLang="en-US" sz="2000" dirty="0">
                <a:solidFill>
                  <a:schemeClr val="tx1"/>
                </a:solidFill>
                <a:latin typeface="Century Gothic" panose="020B0502020202020204" pitchFamily="34" charset="0"/>
                <a:cs typeface="Times New Roman" panose="02020603050405020304" pitchFamily="18" charset="0"/>
              </a:rPr>
              <a:t>，将（</a:t>
            </a:r>
            <a:r>
              <a:rPr lang="en-US" altLang="zh-CN" sz="2000" dirty="0" err="1">
                <a:solidFill>
                  <a:schemeClr val="tx1"/>
                </a:solidFill>
                <a:latin typeface="Century Gothic" panose="020B0502020202020204" pitchFamily="34" charset="0"/>
                <a:cs typeface="Times New Roman" panose="02020603050405020304" pitchFamily="18" charset="0"/>
              </a:rPr>
              <a:t>p</a:t>
            </a:r>
            <a:r>
              <a:rPr lang="en-US" altLang="zh-CN" sz="2000" baseline="-25000" dirty="0" err="1">
                <a:solidFill>
                  <a:schemeClr val="tx1"/>
                </a:solidFill>
                <a:latin typeface="Century Gothic" panose="020B0502020202020204" pitchFamily="34" charset="0"/>
                <a:cs typeface="Times New Roman" panose="02020603050405020304" pitchFamily="18" charset="0"/>
              </a:rPr>
              <a:t>const</a:t>
            </a:r>
            <a:r>
              <a:rPr lang="zh-CN" altLang="en-US" sz="2000" dirty="0">
                <a:solidFill>
                  <a:schemeClr val="tx1"/>
                </a:solidFill>
                <a:latin typeface="Century Gothic" panose="020B0502020202020204" pitchFamily="34" charset="0"/>
                <a:cs typeface="Times New Roman" panose="02020603050405020304" pitchFamily="18" charset="0"/>
              </a:rPr>
              <a:t>，</a:t>
            </a:r>
            <a:r>
              <a:rPr lang="en-US" altLang="zh-CN" sz="2000" dirty="0">
                <a:solidFill>
                  <a:schemeClr val="tx1"/>
                </a:solidFill>
                <a:latin typeface="Century Gothic" panose="020B0502020202020204" pitchFamily="34" charset="0"/>
                <a:cs typeface="Times New Roman" panose="02020603050405020304" pitchFamily="18" charset="0"/>
              </a:rPr>
              <a:t>k</a:t>
            </a:r>
            <a:r>
              <a:rPr lang="zh-CN" altLang="en-US" sz="2000" dirty="0">
                <a:solidFill>
                  <a:schemeClr val="tx1"/>
                </a:solidFill>
                <a:latin typeface="Century Gothic" panose="020B0502020202020204" pitchFamily="34" charset="0"/>
                <a:cs typeface="Times New Roman" panose="02020603050405020304" pitchFamily="18" charset="0"/>
              </a:rPr>
              <a:t>，</a:t>
            </a:r>
            <a:r>
              <a:rPr lang="en-US" altLang="zh-CN" sz="2000" dirty="0">
                <a:solidFill>
                  <a:schemeClr val="tx1"/>
                </a:solidFill>
                <a:latin typeface="Century Gothic" panose="020B0502020202020204" pitchFamily="34" charset="0"/>
                <a:cs typeface="Times New Roman" panose="02020603050405020304" pitchFamily="18" charset="0"/>
              </a:rPr>
              <a:t>c</a:t>
            </a:r>
            <a:r>
              <a:rPr lang="en-US" altLang="zh-CN" sz="2000" baseline="-25000" dirty="0">
                <a:solidFill>
                  <a:schemeClr val="tx1"/>
                </a:solidFill>
                <a:latin typeface="Century Gothic" panose="020B0502020202020204" pitchFamily="34" charset="0"/>
                <a:cs typeface="Times New Roman" panose="02020603050405020304" pitchFamily="18" charset="0"/>
              </a:rPr>
              <a:t>0~1/3</a:t>
            </a:r>
            <a:r>
              <a:rPr lang="zh-CN" altLang="en-US" sz="2000" dirty="0">
                <a:solidFill>
                  <a:schemeClr val="tx1"/>
                </a:solidFill>
                <a:latin typeface="Century Gothic" panose="020B0502020202020204" pitchFamily="34" charset="0"/>
                <a:cs typeface="Times New Roman" panose="02020603050405020304" pitchFamily="18" charset="0"/>
              </a:rPr>
              <a:t>）通过传输协议发送给</a:t>
            </a:r>
            <a:r>
              <a:rPr lang="en-US" altLang="zh-CN" sz="2000" dirty="0">
                <a:solidFill>
                  <a:schemeClr val="tx1"/>
                </a:solidFill>
                <a:latin typeface="Century Gothic" panose="020B0502020202020204" pitchFamily="34" charset="0"/>
                <a:cs typeface="Times New Roman" panose="02020603050405020304" pitchFamily="18" charset="0"/>
              </a:rPr>
              <a:t>Bob</a:t>
            </a:r>
          </a:p>
          <a:p>
            <a:pPr marL="342900" indent="-342900">
              <a:buFont typeface="Arial" panose="020B0604020202020204" pitchFamily="34" charset="0"/>
              <a:buChar char="•"/>
            </a:pPr>
            <a:r>
              <a:rPr lang="en-US" altLang="zh-CN" sz="2000" dirty="0">
                <a:solidFill>
                  <a:schemeClr val="tx1"/>
                </a:solidFill>
                <a:latin typeface="Century Gothic" panose="020B0502020202020204" pitchFamily="34" charset="0"/>
                <a:cs typeface="Times New Roman" panose="02020603050405020304" pitchFamily="18" charset="0"/>
              </a:rPr>
              <a:t>Bob</a:t>
            </a:r>
            <a:r>
              <a:rPr lang="zh-CN" altLang="en-US" sz="2000" dirty="0">
                <a:solidFill>
                  <a:schemeClr val="tx1"/>
                </a:solidFill>
                <a:latin typeface="Century Gothic" panose="020B0502020202020204" pitchFamily="34" charset="0"/>
                <a:cs typeface="Times New Roman" panose="02020603050405020304" pitchFamily="18" charset="0"/>
              </a:rPr>
              <a:t>使用</a:t>
            </a:r>
            <a:r>
              <a:rPr lang="en-US" altLang="zh-CN" sz="2000" dirty="0">
                <a:solidFill>
                  <a:schemeClr val="tx1"/>
                </a:solidFill>
                <a:latin typeface="Century Gothic" panose="020B0502020202020204" pitchFamily="34" charset="0"/>
                <a:cs typeface="Times New Roman" panose="02020603050405020304" pitchFamily="18" charset="0"/>
              </a:rPr>
              <a:t>k</a:t>
            </a:r>
            <a:r>
              <a:rPr lang="zh-CN" altLang="en-US" sz="2000" dirty="0">
                <a:solidFill>
                  <a:schemeClr val="tx1"/>
                </a:solidFill>
                <a:latin typeface="Century Gothic" panose="020B0502020202020204" pitchFamily="34" charset="0"/>
                <a:cs typeface="Times New Roman" panose="02020603050405020304" pitchFamily="18" charset="0"/>
              </a:rPr>
              <a:t>对</a:t>
            </a:r>
            <a:r>
              <a:rPr lang="en-US" altLang="zh-CN" sz="2000" dirty="0" err="1">
                <a:solidFill>
                  <a:schemeClr val="tx1"/>
                </a:solidFill>
                <a:latin typeface="Century Gothic" panose="020B0502020202020204" pitchFamily="34" charset="0"/>
                <a:cs typeface="Times New Roman" panose="02020603050405020304" pitchFamily="18" charset="0"/>
              </a:rPr>
              <a:t>p</a:t>
            </a:r>
            <a:r>
              <a:rPr lang="en-US" altLang="zh-CN" sz="2000" baseline="-25000" dirty="0" err="1">
                <a:solidFill>
                  <a:schemeClr val="tx1"/>
                </a:solidFill>
                <a:latin typeface="Century Gothic" panose="020B0502020202020204" pitchFamily="34" charset="0"/>
                <a:cs typeface="Times New Roman" panose="02020603050405020304" pitchFamily="18" charset="0"/>
              </a:rPr>
              <a:t>const</a:t>
            </a:r>
            <a:r>
              <a:rPr lang="zh-CN" altLang="en-US" sz="2000" dirty="0">
                <a:solidFill>
                  <a:schemeClr val="tx1"/>
                </a:solidFill>
                <a:latin typeface="Century Gothic" panose="020B0502020202020204" pitchFamily="34" charset="0"/>
                <a:cs typeface="Times New Roman" panose="02020603050405020304" pitchFamily="18" charset="0"/>
              </a:rPr>
              <a:t>加密，如果得到的密文前</a:t>
            </a:r>
            <a:r>
              <a:rPr lang="en-US" altLang="zh-CN" sz="2000" dirty="0">
                <a:solidFill>
                  <a:schemeClr val="tx1"/>
                </a:solidFill>
                <a:latin typeface="Century Gothic" panose="020B0502020202020204" pitchFamily="34" charset="0"/>
                <a:cs typeface="Times New Roman" panose="02020603050405020304" pitchFamily="18" charset="0"/>
              </a:rPr>
              <a:t>0~1/3</a:t>
            </a:r>
            <a:r>
              <a:rPr lang="zh-CN" altLang="en-US" sz="2000" dirty="0">
                <a:solidFill>
                  <a:schemeClr val="tx1"/>
                </a:solidFill>
                <a:latin typeface="Century Gothic" panose="020B0502020202020204" pitchFamily="34" charset="0"/>
                <a:cs typeface="Times New Roman" panose="02020603050405020304" pitchFamily="18" charset="0"/>
              </a:rPr>
              <a:t>字节与</a:t>
            </a:r>
            <a:r>
              <a:rPr lang="en-US" altLang="zh-CN" sz="2000" dirty="0">
                <a:solidFill>
                  <a:schemeClr val="tx1"/>
                </a:solidFill>
                <a:latin typeface="Century Gothic" panose="020B0502020202020204" pitchFamily="34" charset="0"/>
                <a:cs typeface="Times New Roman" panose="02020603050405020304" pitchFamily="18" charset="0"/>
              </a:rPr>
              <a:t>c</a:t>
            </a:r>
            <a:r>
              <a:rPr lang="en-US" altLang="zh-CN" sz="2000" baseline="-25000" dirty="0">
                <a:solidFill>
                  <a:schemeClr val="tx1"/>
                </a:solidFill>
                <a:latin typeface="Century Gothic" panose="020B0502020202020204" pitchFamily="34" charset="0"/>
                <a:cs typeface="Times New Roman" panose="02020603050405020304" pitchFamily="18" charset="0"/>
              </a:rPr>
              <a:t>0~1/3</a:t>
            </a:r>
            <a:r>
              <a:rPr lang="zh-CN" altLang="en-US" sz="2000" dirty="0">
                <a:solidFill>
                  <a:schemeClr val="tx1"/>
                </a:solidFill>
                <a:latin typeface="Century Gothic" panose="020B0502020202020204" pitchFamily="34" charset="0"/>
                <a:cs typeface="Times New Roman" panose="02020603050405020304" pitchFamily="18" charset="0"/>
              </a:rPr>
              <a:t>相等，则校验通过</a:t>
            </a:r>
            <a:endParaRPr lang="en-US" altLang="zh-CN" sz="2000" dirty="0">
              <a:solidFill>
                <a:schemeClr val="tx1"/>
              </a:solidFill>
              <a:latin typeface="Century Gothic" panose="020B0502020202020204" pitchFamily="34" charset="0"/>
              <a:cs typeface="Times New Roman" panose="02020603050405020304" pitchFamily="18" charset="0"/>
            </a:endParaRPr>
          </a:p>
          <a:p>
            <a:pPr marL="342900" indent="-342900">
              <a:buFont typeface="Arial" panose="020B0604020202020204" pitchFamily="34" charset="0"/>
              <a:buChar char="•"/>
            </a:pPr>
            <a:r>
              <a:rPr lang="zh-CN" altLang="en-US" sz="2000" dirty="0">
                <a:solidFill>
                  <a:schemeClr val="tx1"/>
                </a:solidFill>
                <a:latin typeface="Century Gothic" panose="020B0502020202020204" pitchFamily="34" charset="0"/>
                <a:cs typeface="Times New Roman" panose="02020603050405020304" pitchFamily="18" charset="0"/>
              </a:rPr>
              <a:t>检测不出错的概率为</a:t>
            </a:r>
            <a:r>
              <a:rPr lang="en-US" altLang="zh-CN" sz="2000" dirty="0">
                <a:solidFill>
                  <a:schemeClr val="tx1"/>
                </a:solidFill>
                <a:latin typeface="Century Gothic" panose="020B0502020202020204" pitchFamily="34" charset="0"/>
                <a:cs typeface="Times New Roman" panose="02020603050405020304" pitchFamily="18" charset="0"/>
              </a:rPr>
              <a:t>1/2</a:t>
            </a:r>
            <a:r>
              <a:rPr lang="en-US" altLang="zh-CN" sz="2000" baseline="30000" dirty="0">
                <a:solidFill>
                  <a:schemeClr val="tx1"/>
                </a:solidFill>
                <a:latin typeface="Century Gothic" panose="020B0502020202020204" pitchFamily="34" charset="0"/>
                <a:cs typeface="Times New Roman" panose="02020603050405020304" pitchFamily="18" charset="0"/>
              </a:rPr>
              <a:t>16</a:t>
            </a:r>
            <a:r>
              <a:rPr lang="en-US" altLang="zh-CN" sz="2000" dirty="0">
                <a:solidFill>
                  <a:schemeClr val="tx1"/>
                </a:solidFill>
                <a:latin typeface="Century Gothic" panose="020B0502020202020204" pitchFamily="34" charset="0"/>
                <a:cs typeface="Times New Roman" panose="02020603050405020304" pitchFamily="18" charset="0"/>
              </a:rPr>
              <a:t>~1/2</a:t>
            </a:r>
            <a:r>
              <a:rPr lang="en-US" altLang="zh-CN" sz="2000" baseline="30000" dirty="0">
                <a:solidFill>
                  <a:schemeClr val="tx1"/>
                </a:solidFill>
                <a:latin typeface="Century Gothic" panose="020B0502020202020204" pitchFamily="34" charset="0"/>
                <a:cs typeface="Times New Roman" panose="02020603050405020304" pitchFamily="18" charset="0"/>
              </a:rPr>
              <a:t>32</a:t>
            </a:r>
          </a:p>
        </p:txBody>
      </p:sp>
      <p:sp>
        <p:nvSpPr>
          <p:cNvPr id="18" name="矩形 17">
            <a:extLst>
              <a:ext uri="{FF2B5EF4-FFF2-40B4-BE49-F238E27FC236}">
                <a16:creationId xmlns:a16="http://schemas.microsoft.com/office/drawing/2014/main" id="{B960CCFE-DF7F-409E-B010-9A3A7437F861}"/>
              </a:ext>
            </a:extLst>
          </p:cNvPr>
          <p:cNvSpPr/>
          <p:nvPr/>
        </p:nvSpPr>
        <p:spPr>
          <a:xfrm>
            <a:off x="6238669" y="1311010"/>
            <a:ext cx="1775110" cy="5033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solidFill>
                  <a:srgbClr val="C00000"/>
                </a:solidFill>
                <a:latin typeface="Century Gothic" panose="020B0502020202020204" pitchFamily="34" charset="0"/>
                <a:cs typeface="Times New Roman" panose="02020603050405020304" pitchFamily="18" charset="0"/>
              </a:rPr>
              <a:t>是否传输正确</a:t>
            </a:r>
          </a:p>
        </p:txBody>
      </p:sp>
      <p:sp>
        <p:nvSpPr>
          <p:cNvPr id="19" name="动作按钮: 后退或前一项 18">
            <a:hlinkClick r:id="rId2" action="ppaction://hlinksldjump" highlightClick="1"/>
            <a:extLst>
              <a:ext uri="{FF2B5EF4-FFF2-40B4-BE49-F238E27FC236}">
                <a16:creationId xmlns:a16="http://schemas.microsoft.com/office/drawing/2014/main" id="{E0377517-6758-4DBD-9AB0-6F8F8299C2A2}"/>
              </a:ext>
            </a:extLst>
          </p:cNvPr>
          <p:cNvSpPr/>
          <p:nvPr/>
        </p:nvSpPr>
        <p:spPr>
          <a:xfrm>
            <a:off x="10676586" y="5705341"/>
            <a:ext cx="746975" cy="618186"/>
          </a:xfrm>
          <a:prstGeom prst="actionButtonBackPrevious">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16319703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fade">
                                      <p:cBhvr>
                                        <p:cTn id="23" dur="500"/>
                                        <p:tgtEl>
                                          <p:spTgt spid="1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Effect transition="in" filter="fade">
                                      <p:cBhvr>
                                        <p:cTn id="28" dur="500"/>
                                        <p:tgtEl>
                                          <p:spTgt spid="17">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xEl>
                                              <p:pRg st="2" end="2"/>
                                            </p:txEl>
                                          </p:spTgt>
                                        </p:tgtEl>
                                        <p:attrNameLst>
                                          <p:attrName>style.visibility</p:attrName>
                                        </p:attrNameLst>
                                      </p:cBhvr>
                                      <p:to>
                                        <p:strVal val="visible"/>
                                      </p:to>
                                    </p:set>
                                    <p:animEffect transition="in" filter="fade">
                                      <p:cBhvr>
                                        <p:cTn id="33"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265BEE-19EC-471F-A01B-9B58B322A200}"/>
              </a:ext>
            </a:extLst>
          </p:cNvPr>
          <p:cNvSpPr>
            <a:spLocks noGrp="1"/>
          </p:cNvSpPr>
          <p:nvPr>
            <p:ph type="title"/>
          </p:nvPr>
        </p:nvSpPr>
        <p:spPr/>
        <p:txBody>
          <a:bodyPr/>
          <a:lstStyle/>
          <a:p>
            <a:r>
              <a:rPr lang="zh-CN" altLang="en-US" dirty="0"/>
              <a:t>密钥存储</a:t>
            </a:r>
          </a:p>
        </p:txBody>
      </p:sp>
      <p:grpSp>
        <p:nvGrpSpPr>
          <p:cNvPr id="3" name="组合 2">
            <a:extLst>
              <a:ext uri="{FF2B5EF4-FFF2-40B4-BE49-F238E27FC236}">
                <a16:creationId xmlns:a16="http://schemas.microsoft.com/office/drawing/2014/main" id="{462CE1C6-017E-47D2-8A4E-67F8B00E613B}"/>
              </a:ext>
            </a:extLst>
          </p:cNvPr>
          <p:cNvGrpSpPr/>
          <p:nvPr/>
        </p:nvGrpSpPr>
        <p:grpSpPr>
          <a:xfrm>
            <a:off x="577850" y="989192"/>
            <a:ext cx="492531" cy="527226"/>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A26CA091-1448-4337-ADAA-7CDAB48FD1CB}"/>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926493B2-CB45-4AC7-8371-3E7C91C640A0}"/>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ABCB6901-D810-4073-85B2-2D16ED442E3E}"/>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043E0E70-7735-4B30-8349-A147B138AB7D}"/>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8D792F54-8EAB-4A80-A775-63523285621E}"/>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A5944C97-8907-4482-B925-BF5DE82F16D0}"/>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69C7C63B-A324-4305-A485-4A0153A5F413}"/>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FAFAC7FC-84F7-481B-B71A-D28FF940ABC4}"/>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6E91BF99-1C76-44F0-BD5A-33040976AA4A}"/>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4A14AB41-B4A5-47BF-BA7F-BE1EAC7C79D2}"/>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85EBEB4F-B851-46AC-B6BC-BBB8C19205A0}"/>
              </a:ext>
            </a:extLst>
          </p:cNvPr>
          <p:cNvSpPr/>
          <p:nvPr/>
        </p:nvSpPr>
        <p:spPr>
          <a:xfrm>
            <a:off x="1230765" y="1017557"/>
            <a:ext cx="4436610" cy="498861"/>
          </a:xfrm>
          <a:prstGeom prst="rect">
            <a:avLst/>
          </a:prstGeom>
        </p:spPr>
        <p:txBody>
          <a:bodyPr wrap="square" anchor="ctr" anchorCtr="0">
            <a:normAutofit/>
          </a:bodyPr>
          <a:lstStyle/>
          <a:p>
            <a:pPr lvl="0"/>
            <a:r>
              <a:rPr lang="zh-CN" altLang="en-US" sz="2400" b="1" spc="100" dirty="0">
                <a:solidFill>
                  <a:schemeClr val="accent4"/>
                </a:solidFill>
              </a:rPr>
              <a:t>方案一：基于口令的软保护</a:t>
            </a:r>
          </a:p>
        </p:txBody>
      </p:sp>
      <p:sp>
        <p:nvSpPr>
          <p:cNvPr id="15" name="矩形 14">
            <a:extLst>
              <a:ext uri="{FF2B5EF4-FFF2-40B4-BE49-F238E27FC236}">
                <a16:creationId xmlns:a16="http://schemas.microsoft.com/office/drawing/2014/main" id="{3E1DDC79-1876-4717-AF90-96E27DB79C24}"/>
              </a:ext>
            </a:extLst>
          </p:cNvPr>
          <p:cNvSpPr/>
          <p:nvPr/>
        </p:nvSpPr>
        <p:spPr>
          <a:xfrm>
            <a:off x="513464" y="1681645"/>
            <a:ext cx="5962584" cy="403822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nSpc>
                <a:spcPct val="130000"/>
              </a:lnSpc>
              <a:spcBef>
                <a:spcPts val="300"/>
              </a:spcBef>
              <a:spcAft>
                <a:spcPts val="300"/>
              </a:spcAft>
            </a:pPr>
            <a:r>
              <a:rPr lang="zh-CN" altLang="en-US" sz="2000" b="1" dirty="0">
                <a:solidFill>
                  <a:schemeClr val="tx1"/>
                </a:solidFill>
                <a:latin typeface="Century Gothic" panose="020B0502020202020204" pitchFamily="34" charset="0"/>
                <a:cs typeface="Times New Roman" panose="02020603050405020304" pitchFamily="18" charset="0"/>
              </a:rPr>
              <a:t>存储</a:t>
            </a:r>
            <a:r>
              <a:rPr lang="zh-CN" altLang="en-US" sz="2000" dirty="0">
                <a:solidFill>
                  <a:schemeClr val="tx1"/>
                </a:solidFill>
                <a:latin typeface="Century Gothic" panose="020B0502020202020204" pitchFamily="34" charset="0"/>
                <a:cs typeface="Times New Roman" panose="02020603050405020304" pitchFamily="18" charset="0"/>
              </a:rPr>
              <a:t>：</a:t>
            </a:r>
            <a:endParaRPr lang="en-US" altLang="zh-CN" sz="2000" dirty="0">
              <a:solidFill>
                <a:schemeClr val="tx1"/>
              </a:solidFill>
              <a:latin typeface="Century Gothic" panose="020B0502020202020204" pitchFamily="34" charset="0"/>
              <a:cs typeface="Times New Roman" panose="02020603050405020304" pitchFamily="18" charset="0"/>
            </a:endParaRPr>
          </a:p>
          <a:p>
            <a:pPr marL="342000" indent="-342900">
              <a:lnSpc>
                <a:spcPct val="130000"/>
              </a:lnSpc>
              <a:spcBef>
                <a:spcPts val="300"/>
              </a:spcBef>
              <a:spcAft>
                <a:spcPts val="300"/>
              </a:spcAft>
              <a:buFont typeface="Arial" panose="020B0604020202020204" pitchFamily="34" charset="0"/>
              <a:buChar char="•"/>
            </a:pPr>
            <a:r>
              <a:rPr lang="zh-CN" altLang="en-US" sz="2000" dirty="0">
                <a:solidFill>
                  <a:schemeClr val="tx1"/>
                </a:solidFill>
                <a:latin typeface="Century Gothic" panose="020B0502020202020204" pitchFamily="34" charset="0"/>
                <a:cs typeface="Times New Roman" panose="02020603050405020304" pitchFamily="18" charset="0"/>
              </a:rPr>
              <a:t>输入口令</a:t>
            </a:r>
            <a:endParaRPr lang="en-US" altLang="zh-CN" sz="2000" dirty="0">
              <a:solidFill>
                <a:schemeClr val="tx1"/>
              </a:solidFill>
              <a:latin typeface="Century Gothic" panose="020B0502020202020204" pitchFamily="34" charset="0"/>
              <a:cs typeface="Times New Roman" panose="02020603050405020304" pitchFamily="18" charset="0"/>
            </a:endParaRPr>
          </a:p>
          <a:p>
            <a:pPr marL="342000" indent="-342900">
              <a:lnSpc>
                <a:spcPct val="130000"/>
              </a:lnSpc>
              <a:spcBef>
                <a:spcPts val="300"/>
              </a:spcBef>
              <a:spcAft>
                <a:spcPts val="300"/>
              </a:spcAft>
              <a:buFont typeface="Arial" panose="020B0604020202020204" pitchFamily="34" charset="0"/>
              <a:buChar char="•"/>
            </a:pPr>
            <a:r>
              <a:rPr lang="en-US" altLang="zh-CN" sz="2000" dirty="0">
                <a:solidFill>
                  <a:schemeClr val="tx1"/>
                </a:solidFill>
                <a:latin typeface="Century Gothic" panose="020B0502020202020204" pitchFamily="34" charset="0"/>
                <a:cs typeface="Times New Roman" panose="02020603050405020304" pitchFamily="18" charset="0"/>
              </a:rPr>
              <a:t>TRNG </a:t>
            </a:r>
            <a:r>
              <a:rPr lang="zh-CN" altLang="en-US" sz="2000" dirty="0">
                <a:solidFill>
                  <a:schemeClr val="tx1"/>
                </a:solidFill>
                <a:latin typeface="Century Gothic" panose="020B0502020202020204" pitchFamily="34" charset="0"/>
                <a:cs typeface="Times New Roman" panose="02020603050405020304" pitchFamily="18" charset="0"/>
              </a:rPr>
              <a:t>或 </a:t>
            </a:r>
            <a:r>
              <a:rPr lang="en-US" altLang="zh-CN" sz="2000" dirty="0">
                <a:solidFill>
                  <a:schemeClr val="tx1"/>
                </a:solidFill>
                <a:latin typeface="Century Gothic" panose="020B0502020202020204" pitchFamily="34" charset="0"/>
                <a:cs typeface="Times New Roman" panose="02020603050405020304" pitchFamily="18" charset="0"/>
              </a:rPr>
              <a:t>DRNG </a:t>
            </a:r>
            <a:r>
              <a:rPr lang="zh-CN" altLang="en-US" sz="2000" dirty="0">
                <a:solidFill>
                  <a:schemeClr val="tx1"/>
                </a:solidFill>
                <a:latin typeface="Century Gothic" panose="020B0502020202020204" pitchFamily="34" charset="0"/>
                <a:cs typeface="Times New Roman" panose="02020603050405020304" pitchFamily="18" charset="0"/>
              </a:rPr>
              <a:t>生成“盐值” </a:t>
            </a:r>
            <a:r>
              <a:rPr lang="en-US" altLang="zh-CN" sz="2000" dirty="0">
                <a:solidFill>
                  <a:schemeClr val="tx1"/>
                </a:solidFill>
                <a:latin typeface="Century Gothic" panose="020B0502020202020204" pitchFamily="34" charset="0"/>
                <a:cs typeface="Times New Roman" panose="02020603050405020304" pitchFamily="18" charset="0"/>
              </a:rPr>
              <a:t>SALT</a:t>
            </a:r>
          </a:p>
          <a:p>
            <a:pPr marL="342000" indent="-342900">
              <a:lnSpc>
                <a:spcPct val="130000"/>
              </a:lnSpc>
              <a:spcBef>
                <a:spcPts val="300"/>
              </a:spcBef>
              <a:spcAft>
                <a:spcPts val="300"/>
              </a:spcAft>
              <a:buFont typeface="Arial" panose="020B0604020202020204" pitchFamily="34" charset="0"/>
              <a:buChar char="•"/>
            </a:pPr>
            <a:r>
              <a:rPr lang="zh-CN" altLang="en-US" sz="2000" dirty="0">
                <a:solidFill>
                  <a:schemeClr val="tx1"/>
                </a:solidFill>
                <a:latin typeface="Century Gothic" panose="020B0502020202020204" pitchFamily="34" charset="0"/>
                <a:cs typeface="Times New Roman" panose="02020603050405020304" pitchFamily="18" charset="0"/>
              </a:rPr>
              <a:t>使用</a:t>
            </a:r>
            <a:r>
              <a:rPr lang="en-US" altLang="zh-CN" sz="2000" dirty="0">
                <a:solidFill>
                  <a:schemeClr val="tx1"/>
                </a:solidFill>
                <a:latin typeface="Century Gothic" panose="020B0502020202020204" pitchFamily="34" charset="0"/>
                <a:cs typeface="Times New Roman" panose="02020603050405020304" pitchFamily="18" charset="0"/>
              </a:rPr>
              <a:t>Hash</a:t>
            </a:r>
            <a:r>
              <a:rPr lang="zh-CN" altLang="en-US" sz="2000" dirty="0">
                <a:solidFill>
                  <a:schemeClr val="tx1"/>
                </a:solidFill>
                <a:latin typeface="Century Gothic" panose="020B0502020202020204" pitchFamily="34" charset="0"/>
                <a:cs typeface="Times New Roman" panose="02020603050405020304" pitchFamily="18" charset="0"/>
              </a:rPr>
              <a:t>函数</a:t>
            </a:r>
            <a:r>
              <a:rPr lang="zh-CN" altLang="en-US" sz="2000" dirty="0">
                <a:solidFill>
                  <a:schemeClr val="accent4">
                    <a:lumMod val="60000"/>
                    <a:lumOff val="40000"/>
                  </a:schemeClr>
                </a:solidFill>
                <a:latin typeface="Century Gothic" panose="020B0502020202020204" pitchFamily="34" charset="0"/>
                <a:cs typeface="Times New Roman" panose="02020603050405020304" pitchFamily="18" charset="0"/>
              </a:rPr>
              <a:t>将</a:t>
            </a:r>
            <a:r>
              <a:rPr lang="en-US" altLang="zh-CN" sz="2000" dirty="0">
                <a:solidFill>
                  <a:schemeClr val="accent4">
                    <a:lumMod val="60000"/>
                    <a:lumOff val="40000"/>
                  </a:schemeClr>
                </a:solidFill>
                <a:latin typeface="Century Gothic" panose="020B0502020202020204" pitchFamily="34" charset="0"/>
                <a:cs typeface="Times New Roman" panose="02020603050405020304" pitchFamily="18" charset="0"/>
              </a:rPr>
              <a:t>SALT </a:t>
            </a:r>
            <a:r>
              <a:rPr lang="zh-CN" altLang="en-US" sz="2000" dirty="0">
                <a:solidFill>
                  <a:schemeClr val="accent4">
                    <a:lumMod val="60000"/>
                    <a:lumOff val="40000"/>
                  </a:schemeClr>
                </a:solidFill>
                <a:latin typeface="Century Gothic" panose="020B0502020202020204" pitchFamily="34" charset="0"/>
                <a:cs typeface="Times New Roman" panose="02020603050405020304" pitchFamily="18" charset="0"/>
              </a:rPr>
              <a:t>和口令混合</a:t>
            </a:r>
            <a:r>
              <a:rPr lang="zh-CN" altLang="en-US" sz="2000" dirty="0">
                <a:solidFill>
                  <a:schemeClr val="tx1"/>
                </a:solidFill>
                <a:latin typeface="Century Gothic" panose="020B0502020202020204" pitchFamily="34" charset="0"/>
                <a:cs typeface="Times New Roman" panose="02020603050405020304" pitchFamily="18" charset="0"/>
              </a:rPr>
              <a:t>，得到伪随机位串</a:t>
            </a:r>
            <a:endParaRPr lang="en-US" altLang="zh-CN" sz="2000" dirty="0">
              <a:solidFill>
                <a:schemeClr val="tx1"/>
              </a:solidFill>
              <a:latin typeface="Century Gothic" panose="020B0502020202020204" pitchFamily="34" charset="0"/>
              <a:cs typeface="Times New Roman" panose="02020603050405020304" pitchFamily="18" charset="0"/>
            </a:endParaRPr>
          </a:p>
          <a:p>
            <a:pPr marL="342000" indent="-342900">
              <a:lnSpc>
                <a:spcPct val="130000"/>
              </a:lnSpc>
              <a:spcBef>
                <a:spcPts val="300"/>
              </a:spcBef>
              <a:spcAft>
                <a:spcPts val="300"/>
              </a:spcAft>
              <a:buFont typeface="Arial" panose="020B0604020202020204" pitchFamily="34" charset="0"/>
              <a:buChar char="•"/>
            </a:pPr>
            <a:r>
              <a:rPr lang="zh-CN" altLang="en-US" sz="2000" dirty="0">
                <a:solidFill>
                  <a:schemeClr val="tx1"/>
                </a:solidFill>
                <a:latin typeface="Century Gothic" panose="020B0502020202020204" pitchFamily="34" charset="0"/>
                <a:cs typeface="Times New Roman" panose="02020603050405020304" pitchFamily="18" charset="0"/>
              </a:rPr>
              <a:t>从中选取足够的位数作为</a:t>
            </a:r>
            <a:r>
              <a:rPr lang="zh-CN" altLang="en-US" sz="2000" dirty="0">
                <a:solidFill>
                  <a:schemeClr val="accent4">
                    <a:lumMod val="60000"/>
                    <a:lumOff val="40000"/>
                  </a:schemeClr>
                </a:solidFill>
                <a:latin typeface="Century Gothic" panose="020B0502020202020204" pitchFamily="34" charset="0"/>
                <a:cs typeface="Times New Roman" panose="02020603050405020304" pitchFamily="18" charset="0"/>
              </a:rPr>
              <a:t>密钥加密密钥</a:t>
            </a:r>
            <a:r>
              <a:rPr lang="zh-CN" altLang="en-US" sz="2000" dirty="0">
                <a:solidFill>
                  <a:schemeClr val="tx1"/>
                </a:solidFill>
                <a:latin typeface="Century Gothic" panose="020B0502020202020204" pitchFamily="34" charset="0"/>
                <a:cs typeface="Times New Roman" panose="02020603050405020304" pitchFamily="18" charset="0"/>
              </a:rPr>
              <a:t>（</a:t>
            </a:r>
            <a:r>
              <a:rPr lang="en-US" altLang="zh-CN" sz="2000" dirty="0">
                <a:solidFill>
                  <a:schemeClr val="tx1"/>
                </a:solidFill>
                <a:latin typeface="Century Gothic" panose="020B0502020202020204" pitchFamily="34" charset="0"/>
                <a:cs typeface="Times New Roman" panose="02020603050405020304" pitchFamily="18" charset="0"/>
              </a:rPr>
              <a:t>KEK</a:t>
            </a:r>
            <a:r>
              <a:rPr lang="zh-CN" altLang="en-US" sz="2000" dirty="0">
                <a:solidFill>
                  <a:schemeClr val="tx1"/>
                </a:solidFill>
                <a:latin typeface="Century Gothic" panose="020B0502020202020204" pitchFamily="34" charset="0"/>
                <a:cs typeface="Times New Roman" panose="02020603050405020304" pitchFamily="18" charset="0"/>
              </a:rPr>
              <a:t>），使用对称密钥加密算法对会话密钥进行加密保护</a:t>
            </a:r>
            <a:endParaRPr lang="en-US" altLang="zh-CN" sz="2000" dirty="0">
              <a:solidFill>
                <a:schemeClr val="tx1"/>
              </a:solidFill>
              <a:latin typeface="Century Gothic" panose="020B0502020202020204" pitchFamily="34" charset="0"/>
              <a:cs typeface="Times New Roman" panose="02020603050405020304" pitchFamily="18" charset="0"/>
            </a:endParaRPr>
          </a:p>
          <a:p>
            <a:pPr marL="342000" indent="-342900">
              <a:lnSpc>
                <a:spcPct val="130000"/>
              </a:lnSpc>
              <a:spcBef>
                <a:spcPts val="300"/>
              </a:spcBef>
              <a:spcAft>
                <a:spcPts val="300"/>
              </a:spcAft>
              <a:buFont typeface="Arial" panose="020B0604020202020204" pitchFamily="34" charset="0"/>
              <a:buChar char="•"/>
            </a:pPr>
            <a:r>
              <a:rPr lang="zh-CN" altLang="en-US" sz="2000" dirty="0">
                <a:solidFill>
                  <a:schemeClr val="accent4">
                    <a:lumMod val="60000"/>
                    <a:lumOff val="40000"/>
                  </a:schemeClr>
                </a:solidFill>
                <a:latin typeface="Century Gothic" panose="020B0502020202020204" pitchFamily="34" charset="0"/>
                <a:cs typeface="Times New Roman" panose="02020603050405020304" pitchFamily="18" charset="0"/>
              </a:rPr>
              <a:t>清除</a:t>
            </a:r>
            <a:r>
              <a:rPr lang="en-US" altLang="zh-CN" sz="2000" dirty="0">
                <a:solidFill>
                  <a:schemeClr val="tx1"/>
                </a:solidFill>
                <a:latin typeface="Century Gothic" panose="020B0502020202020204" pitchFamily="34" charset="0"/>
                <a:cs typeface="Times New Roman" panose="02020603050405020304" pitchFamily="18" charset="0"/>
              </a:rPr>
              <a:t>KEK</a:t>
            </a:r>
            <a:r>
              <a:rPr lang="zh-CN" altLang="en-US" sz="2000" dirty="0">
                <a:solidFill>
                  <a:schemeClr val="tx1"/>
                </a:solidFill>
                <a:latin typeface="Century Gothic" panose="020B0502020202020204" pitchFamily="34" charset="0"/>
                <a:cs typeface="Times New Roman" panose="02020603050405020304" pitchFamily="18" charset="0"/>
              </a:rPr>
              <a:t>，</a:t>
            </a:r>
            <a:r>
              <a:rPr lang="en-US" altLang="zh-CN" sz="2000" dirty="0">
                <a:solidFill>
                  <a:schemeClr val="accent4">
                    <a:lumMod val="60000"/>
                    <a:lumOff val="40000"/>
                  </a:schemeClr>
                </a:solidFill>
                <a:latin typeface="Century Gothic" panose="020B0502020202020204" pitchFamily="34" charset="0"/>
                <a:cs typeface="Times New Roman" panose="02020603050405020304" pitchFamily="18" charset="0"/>
              </a:rPr>
              <a:t>SALT</a:t>
            </a:r>
            <a:r>
              <a:rPr lang="zh-CN" altLang="en-US" sz="2000" dirty="0">
                <a:solidFill>
                  <a:schemeClr val="tx1"/>
                </a:solidFill>
                <a:latin typeface="Century Gothic" panose="020B0502020202020204" pitchFamily="34" charset="0"/>
                <a:cs typeface="Times New Roman" panose="02020603050405020304" pitchFamily="18" charset="0"/>
              </a:rPr>
              <a:t>与</a:t>
            </a:r>
            <a:r>
              <a:rPr lang="zh-CN" altLang="en-US" sz="2000" dirty="0">
                <a:solidFill>
                  <a:schemeClr val="accent4">
                    <a:lumMod val="60000"/>
                    <a:lumOff val="40000"/>
                  </a:schemeClr>
                </a:solidFill>
                <a:latin typeface="Century Gothic" panose="020B0502020202020204" pitchFamily="34" charset="0"/>
                <a:cs typeface="Times New Roman" panose="02020603050405020304" pitchFamily="18" charset="0"/>
              </a:rPr>
              <a:t>加密了的会话密钥</a:t>
            </a:r>
            <a:r>
              <a:rPr lang="zh-CN" altLang="en-US" sz="2000" dirty="0">
                <a:solidFill>
                  <a:schemeClr val="tx1"/>
                </a:solidFill>
                <a:latin typeface="Century Gothic" panose="020B0502020202020204" pitchFamily="34" charset="0"/>
                <a:cs typeface="Times New Roman" panose="02020603050405020304" pitchFamily="18" charset="0"/>
              </a:rPr>
              <a:t>一同存储</a:t>
            </a:r>
            <a:endParaRPr lang="en-US" altLang="zh-CN" sz="2000" baseline="30000" dirty="0">
              <a:solidFill>
                <a:schemeClr val="tx1"/>
              </a:solidFill>
              <a:latin typeface="Century Gothic" panose="020B0502020202020204" pitchFamily="34" charset="0"/>
              <a:cs typeface="Times New Roman" panose="02020603050405020304" pitchFamily="18" charset="0"/>
            </a:endParaRPr>
          </a:p>
        </p:txBody>
      </p:sp>
      <p:grpSp>
        <p:nvGrpSpPr>
          <p:cNvPr id="17" name="组合 16">
            <a:extLst>
              <a:ext uri="{FF2B5EF4-FFF2-40B4-BE49-F238E27FC236}">
                <a16:creationId xmlns:a16="http://schemas.microsoft.com/office/drawing/2014/main" id="{C167D5BE-AB6D-4EC6-8018-6C022A0F4669}"/>
              </a:ext>
            </a:extLst>
          </p:cNvPr>
          <p:cNvGrpSpPr/>
          <p:nvPr/>
        </p:nvGrpSpPr>
        <p:grpSpPr>
          <a:xfrm>
            <a:off x="7159867" y="1175307"/>
            <a:ext cx="1557324" cy="1519237"/>
            <a:chOff x="7159867" y="1175307"/>
            <a:chExt cx="1557324" cy="1519237"/>
          </a:xfrm>
        </p:grpSpPr>
        <p:pic>
          <p:nvPicPr>
            <p:cNvPr id="12290" name="Picture 2">
              <a:extLst>
                <a:ext uri="{FF2B5EF4-FFF2-40B4-BE49-F238E27FC236}">
                  <a16:creationId xmlns:a16="http://schemas.microsoft.com/office/drawing/2014/main" id="{97C25174-5C3B-48EF-B880-AFD7ADC4F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100" y="1175307"/>
              <a:ext cx="1123950" cy="112395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39F4A625-6040-4F72-954B-40C83806D0C5}"/>
                </a:ext>
              </a:extLst>
            </p:cNvPr>
            <p:cNvSpPr txBox="1"/>
            <p:nvPr/>
          </p:nvSpPr>
          <p:spPr>
            <a:xfrm>
              <a:off x="7159867" y="2242112"/>
              <a:ext cx="1557324" cy="452432"/>
            </a:xfrm>
            <a:prstGeom prst="rect">
              <a:avLst/>
            </a:prstGeom>
            <a:noFill/>
          </p:spPr>
          <p:txBody>
            <a:bodyPr wrap="square" rtlCol="0">
              <a:spAutoFit/>
            </a:bodyPr>
            <a:lstStyle/>
            <a:p>
              <a:pPr algn="ctr">
                <a:lnSpc>
                  <a:spcPct val="130000"/>
                </a:lnSpc>
              </a:pPr>
              <a:r>
                <a:rPr lang="zh-CN" altLang="en-US" sz="2000" b="1" dirty="0">
                  <a:ea typeface="+mj-ea"/>
                </a:rPr>
                <a:t>口令</a:t>
              </a:r>
              <a:endParaRPr lang="en-US" altLang="zh-CN" sz="2000" b="1" dirty="0">
                <a:ea typeface="+mj-ea"/>
              </a:endParaRPr>
            </a:p>
          </p:txBody>
        </p:sp>
      </p:grpSp>
      <p:grpSp>
        <p:nvGrpSpPr>
          <p:cNvPr id="18" name="组合 17">
            <a:extLst>
              <a:ext uri="{FF2B5EF4-FFF2-40B4-BE49-F238E27FC236}">
                <a16:creationId xmlns:a16="http://schemas.microsoft.com/office/drawing/2014/main" id="{867B56E8-595B-4034-BCB9-4B243C1BB70A}"/>
              </a:ext>
            </a:extLst>
          </p:cNvPr>
          <p:cNvGrpSpPr/>
          <p:nvPr/>
        </p:nvGrpSpPr>
        <p:grpSpPr>
          <a:xfrm>
            <a:off x="7211707" y="2918211"/>
            <a:ext cx="1557324" cy="1489808"/>
            <a:chOff x="7211707" y="2918211"/>
            <a:chExt cx="1557324" cy="1489808"/>
          </a:xfrm>
        </p:grpSpPr>
        <p:pic>
          <p:nvPicPr>
            <p:cNvPr id="12292" name="Picture 4">
              <a:extLst>
                <a:ext uri="{FF2B5EF4-FFF2-40B4-BE49-F238E27FC236}">
                  <a16:creationId xmlns:a16="http://schemas.microsoft.com/office/drawing/2014/main" id="{44112B91-D26B-40AB-B58E-A00DD9D39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211" y="2918211"/>
              <a:ext cx="1107283" cy="1107281"/>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7709F776-52EC-41F9-BB39-0709D77E6576}"/>
                </a:ext>
              </a:extLst>
            </p:cNvPr>
            <p:cNvSpPr txBox="1"/>
            <p:nvPr/>
          </p:nvSpPr>
          <p:spPr>
            <a:xfrm>
              <a:off x="7211707" y="3888518"/>
              <a:ext cx="1557324" cy="519501"/>
            </a:xfrm>
            <a:prstGeom prst="rect">
              <a:avLst/>
            </a:prstGeom>
            <a:noFill/>
          </p:spPr>
          <p:txBody>
            <a:bodyPr wrap="square" rtlCol="0">
              <a:spAutoFit/>
            </a:bodyPr>
            <a:lstStyle/>
            <a:p>
              <a:pPr algn="ctr">
                <a:lnSpc>
                  <a:spcPct val="130000"/>
                </a:lnSpc>
              </a:pPr>
              <a:r>
                <a:rPr lang="en-US" altLang="zh-CN" sz="2400" b="1" dirty="0">
                  <a:solidFill>
                    <a:srgbClr val="FF0000"/>
                  </a:solidFill>
                  <a:ea typeface="+mj-ea"/>
                </a:rPr>
                <a:t>salt</a:t>
              </a:r>
            </a:p>
          </p:txBody>
        </p:sp>
      </p:grpSp>
      <p:grpSp>
        <p:nvGrpSpPr>
          <p:cNvPr id="22" name="组合 21">
            <a:extLst>
              <a:ext uri="{FF2B5EF4-FFF2-40B4-BE49-F238E27FC236}">
                <a16:creationId xmlns:a16="http://schemas.microsoft.com/office/drawing/2014/main" id="{7B6C8CCE-A00E-4E8B-8A27-04AFDC603BF6}"/>
              </a:ext>
            </a:extLst>
          </p:cNvPr>
          <p:cNvGrpSpPr/>
          <p:nvPr/>
        </p:nvGrpSpPr>
        <p:grpSpPr>
          <a:xfrm>
            <a:off x="8895144" y="1737282"/>
            <a:ext cx="2014659" cy="2038345"/>
            <a:chOff x="8895144" y="1737282"/>
            <a:chExt cx="2014659" cy="2038345"/>
          </a:xfrm>
        </p:grpSpPr>
        <p:grpSp>
          <p:nvGrpSpPr>
            <p:cNvPr id="19" name="组合 18">
              <a:extLst>
                <a:ext uri="{FF2B5EF4-FFF2-40B4-BE49-F238E27FC236}">
                  <a16:creationId xmlns:a16="http://schemas.microsoft.com/office/drawing/2014/main" id="{E6314A62-3050-45E2-B1A0-45AAA81D4B84}"/>
                </a:ext>
              </a:extLst>
            </p:cNvPr>
            <p:cNvGrpSpPr/>
            <p:nvPr/>
          </p:nvGrpSpPr>
          <p:grpSpPr>
            <a:xfrm>
              <a:off x="8895144" y="1737282"/>
              <a:ext cx="1747966" cy="1914525"/>
              <a:chOff x="8895144" y="1737282"/>
              <a:chExt cx="1747966" cy="1914525"/>
            </a:xfrm>
          </p:grpSpPr>
          <p:pic>
            <p:nvPicPr>
              <p:cNvPr id="12294" name="Picture 6">
                <a:extLst>
                  <a:ext uri="{FF2B5EF4-FFF2-40B4-BE49-F238E27FC236}">
                    <a16:creationId xmlns:a16="http://schemas.microsoft.com/office/drawing/2014/main" id="{22A6F6DA-574C-4260-AAA6-5AD4FF5D4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9172" y="2299257"/>
                <a:ext cx="1023938" cy="1023938"/>
              </a:xfrm>
              <a:prstGeom prst="rect">
                <a:avLst/>
              </a:prstGeom>
              <a:noFill/>
              <a:extLst>
                <a:ext uri="{909E8E84-426E-40DD-AFC4-6F175D3DCCD1}">
                  <a14:hiddenFill xmlns:a14="http://schemas.microsoft.com/office/drawing/2010/main">
                    <a:solidFill>
                      <a:srgbClr val="FFFFFF"/>
                    </a:solidFill>
                  </a14:hiddenFill>
                </a:ext>
              </a:extLst>
            </p:spPr>
          </p:pic>
          <p:sp>
            <p:nvSpPr>
              <p:cNvPr id="16" name="右大括号 15">
                <a:extLst>
                  <a:ext uri="{FF2B5EF4-FFF2-40B4-BE49-F238E27FC236}">
                    <a16:creationId xmlns:a16="http://schemas.microsoft.com/office/drawing/2014/main" id="{72848AF5-EBE3-4006-9A42-02A56EA5653C}"/>
                  </a:ext>
                </a:extLst>
              </p:cNvPr>
              <p:cNvSpPr/>
              <p:nvPr/>
            </p:nvSpPr>
            <p:spPr>
              <a:xfrm>
                <a:off x="8895144" y="1737282"/>
                <a:ext cx="368122" cy="1914525"/>
              </a:xfrm>
              <a:prstGeom prst="rightBrace">
                <a:avLst>
                  <a:gd name="adj1" fmla="val 43037"/>
                  <a:gd name="adj2" fmla="val 49624"/>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C89CD84A-E3EB-440D-AD04-CC4DDE79E9CC}"/>
                </a:ext>
              </a:extLst>
            </p:cNvPr>
            <p:cNvSpPr txBox="1"/>
            <p:nvPr/>
          </p:nvSpPr>
          <p:spPr>
            <a:xfrm>
              <a:off x="9352479" y="3323195"/>
              <a:ext cx="1557324" cy="452432"/>
            </a:xfrm>
            <a:prstGeom prst="rect">
              <a:avLst/>
            </a:prstGeom>
            <a:noFill/>
          </p:spPr>
          <p:txBody>
            <a:bodyPr wrap="square" rtlCol="0">
              <a:spAutoFit/>
            </a:bodyPr>
            <a:lstStyle/>
            <a:p>
              <a:pPr algn="ctr">
                <a:lnSpc>
                  <a:spcPct val="130000"/>
                </a:lnSpc>
              </a:pPr>
              <a:r>
                <a:rPr lang="en-US" altLang="zh-CN" sz="2000" b="1" dirty="0">
                  <a:solidFill>
                    <a:srgbClr val="0070C0"/>
                  </a:solidFill>
                  <a:ea typeface="+mj-ea"/>
                </a:rPr>
                <a:t>Hash</a:t>
              </a:r>
            </a:p>
          </p:txBody>
        </p:sp>
      </p:grpSp>
      <p:grpSp>
        <p:nvGrpSpPr>
          <p:cNvPr id="32" name="组合 31">
            <a:extLst>
              <a:ext uri="{FF2B5EF4-FFF2-40B4-BE49-F238E27FC236}">
                <a16:creationId xmlns:a16="http://schemas.microsoft.com/office/drawing/2014/main" id="{2ACF460F-A7D7-4C9A-96E1-289F0252B897}"/>
              </a:ext>
            </a:extLst>
          </p:cNvPr>
          <p:cNvGrpSpPr/>
          <p:nvPr/>
        </p:nvGrpSpPr>
        <p:grpSpPr>
          <a:xfrm>
            <a:off x="9983372" y="3723715"/>
            <a:ext cx="1015551" cy="942975"/>
            <a:chOff x="9983372" y="3723715"/>
            <a:chExt cx="1015551" cy="942975"/>
          </a:xfrm>
        </p:grpSpPr>
        <p:cxnSp>
          <p:nvCxnSpPr>
            <p:cNvPr id="24" name="直接连接符 23">
              <a:extLst>
                <a:ext uri="{FF2B5EF4-FFF2-40B4-BE49-F238E27FC236}">
                  <a16:creationId xmlns:a16="http://schemas.microsoft.com/office/drawing/2014/main" id="{0F55592D-0E02-4509-8E3E-15BD49605CBB}"/>
                </a:ext>
              </a:extLst>
            </p:cNvPr>
            <p:cNvCxnSpPr>
              <a:cxnSpLocks/>
            </p:cNvCxnSpPr>
            <p:nvPr/>
          </p:nvCxnSpPr>
          <p:spPr>
            <a:xfrm rot="5400000">
              <a:off x="9639663" y="4195203"/>
              <a:ext cx="942975" cy="0"/>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26FAEDE-3E7A-4DE3-993B-79AE3DAB8BB4}"/>
                </a:ext>
              </a:extLst>
            </p:cNvPr>
            <p:cNvSpPr/>
            <p:nvPr/>
          </p:nvSpPr>
          <p:spPr>
            <a:xfrm>
              <a:off x="9983372" y="3940600"/>
              <a:ext cx="1015551" cy="5033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Century Gothic" panose="020B0502020202020204" pitchFamily="34" charset="0"/>
                  <a:cs typeface="Times New Roman" panose="02020603050405020304" pitchFamily="18" charset="0"/>
                </a:rPr>
                <a:t>KEK</a:t>
              </a:r>
              <a:endParaRPr lang="zh-CN" altLang="en-US" sz="2400" b="1" dirty="0">
                <a:solidFill>
                  <a:schemeClr val="tx1"/>
                </a:solidFill>
                <a:latin typeface="Century Gothic" panose="020B0502020202020204" pitchFamily="34" charset="0"/>
                <a:cs typeface="Times New Roman" panose="02020603050405020304" pitchFamily="18" charset="0"/>
              </a:endParaRPr>
            </a:p>
          </p:txBody>
        </p:sp>
      </p:grpSp>
      <p:grpSp>
        <p:nvGrpSpPr>
          <p:cNvPr id="33" name="组合 32">
            <a:extLst>
              <a:ext uri="{FF2B5EF4-FFF2-40B4-BE49-F238E27FC236}">
                <a16:creationId xmlns:a16="http://schemas.microsoft.com/office/drawing/2014/main" id="{06450B2E-6982-41C7-9A2C-7936B8C8BAD0}"/>
              </a:ext>
            </a:extLst>
          </p:cNvPr>
          <p:cNvGrpSpPr/>
          <p:nvPr/>
        </p:nvGrpSpPr>
        <p:grpSpPr>
          <a:xfrm>
            <a:off x="7613033" y="4727873"/>
            <a:ext cx="4711143" cy="1207189"/>
            <a:chOff x="7613033" y="4727873"/>
            <a:chExt cx="4711143" cy="1207189"/>
          </a:xfrm>
        </p:grpSpPr>
        <p:pic>
          <p:nvPicPr>
            <p:cNvPr id="12296" name="Picture 8">
              <a:extLst>
                <a:ext uri="{FF2B5EF4-FFF2-40B4-BE49-F238E27FC236}">
                  <a16:creationId xmlns:a16="http://schemas.microsoft.com/office/drawing/2014/main" id="{1A62F347-810D-440C-995A-8518DFE58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546" y="4727873"/>
              <a:ext cx="1207189" cy="120718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a:extLst>
                <a:ext uri="{FF2B5EF4-FFF2-40B4-BE49-F238E27FC236}">
                  <a16:creationId xmlns:a16="http://schemas.microsoft.com/office/drawing/2014/main" id="{9C57B6C1-9D4F-4F2D-BB61-76773EAAF066}"/>
                </a:ext>
              </a:extLst>
            </p:cNvPr>
            <p:cNvCxnSpPr>
              <a:cxnSpLocks/>
            </p:cNvCxnSpPr>
            <p:nvPr/>
          </p:nvCxnSpPr>
          <p:spPr>
            <a:xfrm flipH="1">
              <a:off x="8409504" y="5306602"/>
              <a:ext cx="942975" cy="0"/>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B203A16A-98EF-4711-AD6F-D1B63EB9EA42}"/>
                </a:ext>
              </a:extLst>
            </p:cNvPr>
            <p:cNvSpPr/>
            <p:nvPr/>
          </p:nvSpPr>
          <p:spPr>
            <a:xfrm>
              <a:off x="7613033" y="5054918"/>
              <a:ext cx="875018" cy="5033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rgbClr val="FFC000"/>
                  </a:solidFill>
                  <a:latin typeface="Century Gothic" panose="020B0502020202020204" pitchFamily="34" charset="0"/>
                  <a:cs typeface="Times New Roman" panose="02020603050405020304" pitchFamily="18" charset="0"/>
                </a:rPr>
                <a:t>E(k)</a:t>
              </a:r>
              <a:endParaRPr lang="zh-CN" altLang="en-US" sz="2400" b="1" dirty="0">
                <a:solidFill>
                  <a:srgbClr val="FFC000"/>
                </a:solidFill>
                <a:latin typeface="Century Gothic" panose="020B0502020202020204" pitchFamily="34"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BE43ED81-979F-41CA-9051-B8B053707040}"/>
                </a:ext>
              </a:extLst>
            </p:cNvPr>
            <p:cNvCxnSpPr>
              <a:cxnSpLocks/>
            </p:cNvCxnSpPr>
            <p:nvPr/>
          </p:nvCxnSpPr>
          <p:spPr>
            <a:xfrm flipH="1">
              <a:off x="10786987" y="5306601"/>
              <a:ext cx="942975" cy="0"/>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6D9386C-CBEF-492E-979C-EEF5DF7535E5}"/>
                </a:ext>
              </a:extLst>
            </p:cNvPr>
            <p:cNvSpPr/>
            <p:nvPr/>
          </p:nvSpPr>
          <p:spPr>
            <a:xfrm>
              <a:off x="11662189" y="5054918"/>
              <a:ext cx="661987" cy="5033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rgbClr val="FFC000"/>
                  </a:solidFill>
                  <a:latin typeface="Century Gothic" panose="020B0502020202020204" pitchFamily="34" charset="0"/>
                  <a:cs typeface="Times New Roman" panose="02020603050405020304" pitchFamily="18" charset="0"/>
                </a:rPr>
                <a:t>k</a:t>
              </a:r>
              <a:endParaRPr lang="zh-CN" altLang="en-US" sz="2400" b="1" dirty="0">
                <a:solidFill>
                  <a:srgbClr val="FFC000"/>
                </a:solidFill>
                <a:latin typeface="Century Gothic" panose="020B0502020202020204" pitchFamily="34" charset="0"/>
                <a:cs typeface="Times New Roman" panose="02020603050405020304" pitchFamily="18" charset="0"/>
              </a:endParaRPr>
            </a:p>
          </p:txBody>
        </p:sp>
      </p:grpSp>
      <p:grpSp>
        <p:nvGrpSpPr>
          <p:cNvPr id="34" name="组合 33">
            <a:extLst>
              <a:ext uri="{FF2B5EF4-FFF2-40B4-BE49-F238E27FC236}">
                <a16:creationId xmlns:a16="http://schemas.microsoft.com/office/drawing/2014/main" id="{1A302BE3-A62F-446B-A25A-AC15C1DAE164}"/>
              </a:ext>
            </a:extLst>
          </p:cNvPr>
          <p:cNvGrpSpPr/>
          <p:nvPr/>
        </p:nvGrpSpPr>
        <p:grpSpPr>
          <a:xfrm>
            <a:off x="6476048" y="4189719"/>
            <a:ext cx="1141115" cy="1207190"/>
            <a:chOff x="6476048" y="4189719"/>
            <a:chExt cx="1141115" cy="1207190"/>
          </a:xfrm>
        </p:grpSpPr>
        <p:sp>
          <p:nvSpPr>
            <p:cNvPr id="30" name="右大括号 29">
              <a:extLst>
                <a:ext uri="{FF2B5EF4-FFF2-40B4-BE49-F238E27FC236}">
                  <a16:creationId xmlns:a16="http://schemas.microsoft.com/office/drawing/2014/main" id="{F52E19C7-B5FE-4BF4-8825-1F6BA65609B3}"/>
                </a:ext>
              </a:extLst>
            </p:cNvPr>
            <p:cNvSpPr/>
            <p:nvPr/>
          </p:nvSpPr>
          <p:spPr>
            <a:xfrm flipH="1">
              <a:off x="7346936" y="4189719"/>
              <a:ext cx="270227" cy="1207190"/>
            </a:xfrm>
            <a:prstGeom prst="rightBrace">
              <a:avLst>
                <a:gd name="adj1" fmla="val 43037"/>
                <a:gd name="adj2" fmla="val 49624"/>
              </a:avLst>
            </a:prstGeom>
            <a:ln w="38100">
              <a:gradFill>
                <a:gsLst>
                  <a:gs pos="0">
                    <a:srgbClr val="FF0000"/>
                  </a:gs>
                  <a:gs pos="100000">
                    <a:srgbClr val="FFC000"/>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2341BC0-3C0F-4D06-AF21-497EEC844223}"/>
                </a:ext>
              </a:extLst>
            </p:cNvPr>
            <p:cNvSpPr txBox="1"/>
            <p:nvPr/>
          </p:nvSpPr>
          <p:spPr>
            <a:xfrm>
              <a:off x="6476048" y="4508612"/>
              <a:ext cx="790990" cy="452432"/>
            </a:xfrm>
            <a:prstGeom prst="rect">
              <a:avLst/>
            </a:prstGeom>
            <a:noFill/>
          </p:spPr>
          <p:txBody>
            <a:bodyPr wrap="square" rtlCol="0">
              <a:spAutoFit/>
            </a:bodyPr>
            <a:lstStyle/>
            <a:p>
              <a:pPr algn="ctr">
                <a:lnSpc>
                  <a:spcPct val="130000"/>
                </a:lnSpc>
              </a:pPr>
              <a:r>
                <a:rPr lang="zh-CN" altLang="en-US" sz="2000" b="1" dirty="0">
                  <a:ea typeface="+mj-ea"/>
                </a:rPr>
                <a:t>存储</a:t>
              </a:r>
              <a:endParaRPr lang="en-US" altLang="zh-CN" sz="2000" b="1" dirty="0">
                <a:ea typeface="+mj-ea"/>
              </a:endParaRPr>
            </a:p>
          </p:txBody>
        </p:sp>
      </p:grpSp>
      <p:grpSp>
        <p:nvGrpSpPr>
          <p:cNvPr id="35" name="组合 34">
            <a:extLst>
              <a:ext uri="{FF2B5EF4-FFF2-40B4-BE49-F238E27FC236}">
                <a16:creationId xmlns:a16="http://schemas.microsoft.com/office/drawing/2014/main" id="{1E95E3A2-240C-48A0-B2C3-CF4DC635EFA9}"/>
              </a:ext>
            </a:extLst>
          </p:cNvPr>
          <p:cNvGrpSpPr/>
          <p:nvPr/>
        </p:nvGrpSpPr>
        <p:grpSpPr>
          <a:xfrm>
            <a:off x="6470994" y="2234632"/>
            <a:ext cx="2068245" cy="459912"/>
            <a:chOff x="6470994" y="2234632"/>
            <a:chExt cx="2068245" cy="459912"/>
          </a:xfrm>
        </p:grpSpPr>
        <p:sp>
          <p:nvSpPr>
            <p:cNvPr id="39" name="文本框 38">
              <a:extLst>
                <a:ext uri="{FF2B5EF4-FFF2-40B4-BE49-F238E27FC236}">
                  <a16:creationId xmlns:a16="http://schemas.microsoft.com/office/drawing/2014/main" id="{824E62AC-89D8-4ED1-AAE9-BBE407833249}"/>
                </a:ext>
              </a:extLst>
            </p:cNvPr>
            <p:cNvSpPr txBox="1"/>
            <p:nvPr/>
          </p:nvSpPr>
          <p:spPr>
            <a:xfrm>
              <a:off x="6470994" y="2234632"/>
              <a:ext cx="790990" cy="452432"/>
            </a:xfrm>
            <a:prstGeom prst="rect">
              <a:avLst/>
            </a:prstGeom>
            <a:noFill/>
          </p:spPr>
          <p:txBody>
            <a:bodyPr wrap="square" rtlCol="0">
              <a:spAutoFit/>
            </a:bodyPr>
            <a:lstStyle/>
            <a:p>
              <a:pPr algn="ctr">
                <a:lnSpc>
                  <a:spcPct val="130000"/>
                </a:lnSpc>
              </a:pPr>
              <a:r>
                <a:rPr lang="zh-CN" altLang="en-US" sz="2000" b="1" dirty="0">
                  <a:solidFill>
                    <a:srgbClr val="FF0000"/>
                  </a:solidFill>
                  <a:ea typeface="+mj-ea"/>
                </a:rPr>
                <a:t>记住</a:t>
              </a:r>
              <a:endParaRPr lang="en-US" altLang="zh-CN" sz="2000" b="1" dirty="0">
                <a:solidFill>
                  <a:srgbClr val="FF0000"/>
                </a:solidFill>
                <a:ea typeface="+mj-ea"/>
              </a:endParaRPr>
            </a:p>
          </p:txBody>
        </p:sp>
        <p:sp>
          <p:nvSpPr>
            <p:cNvPr id="41" name="矩形 40">
              <a:extLst>
                <a:ext uri="{FF2B5EF4-FFF2-40B4-BE49-F238E27FC236}">
                  <a16:creationId xmlns:a16="http://schemas.microsoft.com/office/drawing/2014/main" id="{742A4CAD-ACEE-4393-85DF-77612A146488}"/>
                </a:ext>
              </a:extLst>
            </p:cNvPr>
            <p:cNvSpPr/>
            <p:nvPr/>
          </p:nvSpPr>
          <p:spPr>
            <a:xfrm>
              <a:off x="7329895" y="2285407"/>
              <a:ext cx="1209344" cy="409137"/>
            </a:xfrm>
            <a:prstGeom prst="rect">
              <a:avLst/>
            </a:prstGeom>
            <a:ln w="3810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47" name="组合 46">
            <a:extLst>
              <a:ext uri="{FF2B5EF4-FFF2-40B4-BE49-F238E27FC236}">
                <a16:creationId xmlns:a16="http://schemas.microsoft.com/office/drawing/2014/main" id="{933F7C00-45A2-4340-BA68-4487F7470E12}"/>
              </a:ext>
            </a:extLst>
          </p:cNvPr>
          <p:cNvGrpSpPr/>
          <p:nvPr/>
        </p:nvGrpSpPr>
        <p:grpSpPr>
          <a:xfrm>
            <a:off x="9894511" y="3930593"/>
            <a:ext cx="2031719" cy="452432"/>
            <a:chOff x="7329895" y="2242112"/>
            <a:chExt cx="2031719" cy="452432"/>
          </a:xfrm>
        </p:grpSpPr>
        <p:sp>
          <p:nvSpPr>
            <p:cNvPr id="48" name="文本框 47">
              <a:extLst>
                <a:ext uri="{FF2B5EF4-FFF2-40B4-BE49-F238E27FC236}">
                  <a16:creationId xmlns:a16="http://schemas.microsoft.com/office/drawing/2014/main" id="{4C74326E-F566-47E3-A94F-DE41908C0C7F}"/>
                </a:ext>
              </a:extLst>
            </p:cNvPr>
            <p:cNvSpPr txBox="1"/>
            <p:nvPr/>
          </p:nvSpPr>
          <p:spPr>
            <a:xfrm>
              <a:off x="8570624" y="2242112"/>
              <a:ext cx="790990" cy="452432"/>
            </a:xfrm>
            <a:prstGeom prst="rect">
              <a:avLst/>
            </a:prstGeom>
            <a:noFill/>
          </p:spPr>
          <p:txBody>
            <a:bodyPr wrap="square" rtlCol="0">
              <a:spAutoFit/>
            </a:bodyPr>
            <a:lstStyle/>
            <a:p>
              <a:pPr algn="ctr">
                <a:lnSpc>
                  <a:spcPct val="130000"/>
                </a:lnSpc>
              </a:pPr>
              <a:r>
                <a:rPr lang="zh-CN" altLang="en-US" sz="2000" b="1" dirty="0">
                  <a:solidFill>
                    <a:srgbClr val="FF0000"/>
                  </a:solidFill>
                  <a:ea typeface="+mj-ea"/>
                </a:rPr>
                <a:t>清除</a:t>
              </a:r>
              <a:endParaRPr lang="en-US" altLang="zh-CN" sz="2000" b="1" dirty="0">
                <a:solidFill>
                  <a:srgbClr val="FF0000"/>
                </a:solidFill>
                <a:ea typeface="+mj-ea"/>
              </a:endParaRPr>
            </a:p>
          </p:txBody>
        </p:sp>
        <p:sp>
          <p:nvSpPr>
            <p:cNvPr id="49" name="矩形 48">
              <a:extLst>
                <a:ext uri="{FF2B5EF4-FFF2-40B4-BE49-F238E27FC236}">
                  <a16:creationId xmlns:a16="http://schemas.microsoft.com/office/drawing/2014/main" id="{9C04D237-B6FF-4F5A-939F-14588AF22EB2}"/>
                </a:ext>
              </a:extLst>
            </p:cNvPr>
            <p:cNvSpPr/>
            <p:nvPr/>
          </p:nvSpPr>
          <p:spPr>
            <a:xfrm>
              <a:off x="7329895" y="2285407"/>
              <a:ext cx="1209344" cy="409137"/>
            </a:xfrm>
            <a:prstGeom prst="rect">
              <a:avLst/>
            </a:prstGeom>
            <a:ln w="3810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spTree>
    <p:extLst>
      <p:ext uri="{BB962C8B-B14F-4D97-AF65-F5344CB8AC3E}">
        <p14:creationId xmlns:p14="http://schemas.microsoft.com/office/powerpoint/2010/main" val="5277263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fade">
                                      <p:cBhvr>
                                        <p:cTn id="23" dur="500"/>
                                        <p:tgtEl>
                                          <p:spTgt spid="15">
                                            <p:txEl>
                                              <p:pRg st="3" end="3"/>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par>
                                <p:cTn id="36" presetID="22" presetClass="entr" presetSubtype="2"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right)">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xEl>
                                              <p:pRg st="5" end="5"/>
                                            </p:txEl>
                                          </p:spTgt>
                                        </p:tgtEl>
                                        <p:attrNameLst>
                                          <p:attrName>style.visibility</p:attrName>
                                        </p:attrNameLst>
                                      </p:cBhvr>
                                      <p:to>
                                        <p:strVal val="visible"/>
                                      </p:to>
                                    </p:set>
                                    <p:animEffect transition="in" filter="fade">
                                      <p:cBhvr>
                                        <p:cTn id="43" dur="500"/>
                                        <p:tgtEl>
                                          <p:spTgt spid="15">
                                            <p:txEl>
                                              <p:pRg st="5" end="5"/>
                                            </p:txEl>
                                          </p:spTgt>
                                        </p:tgtEl>
                                      </p:cBhvr>
                                    </p:animEffect>
                                  </p:childTnLst>
                                </p:cTn>
                              </p:par>
                              <p:par>
                                <p:cTn id="44" presetID="22" presetClass="entr" presetSubtype="2"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par>
                                <p:cTn id="47" presetID="22" presetClass="entr" presetSubtype="2"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right)">
                                      <p:cBhvr>
                                        <p:cTn id="49" dur="500"/>
                                        <p:tgtEl>
                                          <p:spTgt spid="35"/>
                                        </p:tgtEl>
                                      </p:cBhvr>
                                    </p:animEffect>
                                  </p:childTnLst>
                                </p:cTn>
                              </p:par>
                              <p:par>
                                <p:cTn id="50" presetID="22" presetClass="entr" presetSubtype="8"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B1257-E430-42C3-AB87-DEE317BC4572}"/>
              </a:ext>
            </a:extLst>
          </p:cNvPr>
          <p:cNvSpPr>
            <a:spLocks noGrp="1"/>
          </p:cNvSpPr>
          <p:nvPr>
            <p:ph type="title"/>
          </p:nvPr>
        </p:nvSpPr>
        <p:spPr/>
        <p:txBody>
          <a:bodyPr/>
          <a:lstStyle/>
          <a:p>
            <a:r>
              <a:rPr lang="zh-CN" altLang="en-US" dirty="0"/>
              <a:t>密钥存储</a:t>
            </a:r>
          </a:p>
        </p:txBody>
      </p:sp>
      <p:grpSp>
        <p:nvGrpSpPr>
          <p:cNvPr id="3" name="组合 2">
            <a:extLst>
              <a:ext uri="{FF2B5EF4-FFF2-40B4-BE49-F238E27FC236}">
                <a16:creationId xmlns:a16="http://schemas.microsoft.com/office/drawing/2014/main" id="{728BBB14-45D2-4863-8D0F-03095A97F439}"/>
              </a:ext>
            </a:extLst>
          </p:cNvPr>
          <p:cNvGrpSpPr/>
          <p:nvPr/>
        </p:nvGrpSpPr>
        <p:grpSpPr>
          <a:xfrm>
            <a:off x="577850" y="989192"/>
            <a:ext cx="492531" cy="527226"/>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6618FE50-C2A9-46D8-81DF-7DF3AA141E90}"/>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C4EEE1AB-5DC0-4559-A135-33BB0EC498CF}"/>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3882B97F-1F4B-413B-8F6D-6DCFCD83C48B}"/>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D3A191C9-CBA1-4ECD-BC4F-F81327790409}"/>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F55EFE8A-6315-42AB-9E99-DB13DC97262E}"/>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866369E7-71A8-4314-BACD-3980C881DFCD}"/>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E87D9895-5908-44D8-A42B-AEBDED0FBBA6}"/>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ABA1259F-E62F-4D0C-9E55-A8B04BCC6369}"/>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95792A97-7D50-4D59-9B3D-8A6CF23DACF2}"/>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307428CC-486F-4183-9497-1EA45749F993}"/>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E9E79EA8-009F-4B44-8608-0C5E11A73E60}"/>
              </a:ext>
            </a:extLst>
          </p:cNvPr>
          <p:cNvSpPr/>
          <p:nvPr/>
        </p:nvSpPr>
        <p:spPr>
          <a:xfrm>
            <a:off x="1230765" y="1017557"/>
            <a:ext cx="4436610" cy="498861"/>
          </a:xfrm>
          <a:prstGeom prst="rect">
            <a:avLst/>
          </a:prstGeom>
        </p:spPr>
        <p:txBody>
          <a:bodyPr wrap="square" anchor="ctr" anchorCtr="0">
            <a:normAutofit/>
          </a:bodyPr>
          <a:lstStyle/>
          <a:p>
            <a:pPr lvl="0"/>
            <a:r>
              <a:rPr lang="zh-CN" altLang="en-US" sz="2400" b="1" spc="100" dirty="0">
                <a:solidFill>
                  <a:schemeClr val="accent4"/>
                </a:solidFill>
              </a:rPr>
              <a:t>方案一：基于口令的软保护</a:t>
            </a:r>
          </a:p>
        </p:txBody>
      </p:sp>
      <p:sp>
        <p:nvSpPr>
          <p:cNvPr id="15" name="矩形 14">
            <a:extLst>
              <a:ext uri="{FF2B5EF4-FFF2-40B4-BE49-F238E27FC236}">
                <a16:creationId xmlns:a16="http://schemas.microsoft.com/office/drawing/2014/main" id="{98F09AC8-F12D-4B5D-9B95-90AA9D3C958E}"/>
              </a:ext>
            </a:extLst>
          </p:cNvPr>
          <p:cNvSpPr/>
          <p:nvPr/>
        </p:nvSpPr>
        <p:spPr>
          <a:xfrm>
            <a:off x="1230765" y="1572567"/>
            <a:ext cx="7749474" cy="27609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nSpc>
                <a:spcPct val="130000"/>
              </a:lnSpc>
              <a:spcBef>
                <a:spcPts val="300"/>
              </a:spcBef>
              <a:spcAft>
                <a:spcPts val="300"/>
              </a:spcAft>
            </a:pPr>
            <a:r>
              <a:rPr lang="zh-CN" altLang="en-US" sz="2000" b="1" dirty="0">
                <a:solidFill>
                  <a:schemeClr val="tx1"/>
                </a:solidFill>
                <a:latin typeface="Century Gothic" panose="020B0502020202020204" pitchFamily="34" charset="0"/>
                <a:cs typeface="Times New Roman" panose="02020603050405020304" pitchFamily="18" charset="0"/>
              </a:rPr>
              <a:t>使用</a:t>
            </a:r>
            <a:r>
              <a:rPr lang="zh-CN" altLang="en-US" sz="2000" dirty="0">
                <a:solidFill>
                  <a:schemeClr val="tx1"/>
                </a:solidFill>
                <a:latin typeface="Century Gothic" panose="020B0502020202020204" pitchFamily="34" charset="0"/>
                <a:cs typeface="Times New Roman" panose="02020603050405020304" pitchFamily="18" charset="0"/>
              </a:rPr>
              <a:t>：</a:t>
            </a:r>
            <a:endParaRPr lang="en-US" altLang="zh-CN" sz="2000" dirty="0">
              <a:solidFill>
                <a:schemeClr val="tx1"/>
              </a:solidFill>
              <a:latin typeface="Century Gothic" panose="020B0502020202020204" pitchFamily="34" charset="0"/>
              <a:cs typeface="Times New Roman" panose="02020603050405020304" pitchFamily="18" charset="0"/>
            </a:endParaRPr>
          </a:p>
          <a:p>
            <a:pPr marL="342000" indent="-342900">
              <a:lnSpc>
                <a:spcPct val="130000"/>
              </a:lnSpc>
              <a:spcBef>
                <a:spcPts val="300"/>
              </a:spcBef>
              <a:spcAft>
                <a:spcPts val="300"/>
              </a:spcAft>
              <a:buFont typeface="Arial" panose="020B0604020202020204" pitchFamily="34" charset="0"/>
              <a:buChar char="•"/>
            </a:pPr>
            <a:r>
              <a:rPr lang="zh-CN" altLang="en-US" sz="2000" dirty="0">
                <a:solidFill>
                  <a:schemeClr val="tx1"/>
                </a:solidFill>
                <a:latin typeface="Century Gothic" panose="020B0502020202020204" pitchFamily="34" charset="0"/>
                <a:cs typeface="Times New Roman" panose="02020603050405020304" pitchFamily="18" charset="0"/>
              </a:rPr>
              <a:t>输入口令</a:t>
            </a:r>
            <a:endParaRPr lang="en-US" altLang="zh-CN" sz="2000" dirty="0">
              <a:solidFill>
                <a:schemeClr val="tx1"/>
              </a:solidFill>
              <a:latin typeface="Century Gothic" panose="020B0502020202020204" pitchFamily="34" charset="0"/>
              <a:cs typeface="Times New Roman" panose="02020603050405020304" pitchFamily="18" charset="0"/>
            </a:endParaRPr>
          </a:p>
          <a:p>
            <a:pPr marL="342000" indent="-342900">
              <a:lnSpc>
                <a:spcPct val="130000"/>
              </a:lnSpc>
              <a:spcBef>
                <a:spcPts val="300"/>
              </a:spcBef>
              <a:spcAft>
                <a:spcPts val="300"/>
              </a:spcAft>
              <a:buFont typeface="Arial" panose="020B0604020202020204" pitchFamily="34" charset="0"/>
              <a:buChar char="•"/>
            </a:pPr>
            <a:r>
              <a:rPr lang="zh-CN" altLang="en-US" sz="2000" dirty="0">
                <a:solidFill>
                  <a:schemeClr val="accent4">
                    <a:lumMod val="60000"/>
                    <a:lumOff val="40000"/>
                  </a:schemeClr>
                </a:solidFill>
                <a:latin typeface="Century Gothic" panose="020B0502020202020204" pitchFamily="34" charset="0"/>
                <a:cs typeface="Times New Roman" panose="02020603050405020304" pitchFamily="18" charset="0"/>
              </a:rPr>
              <a:t>读取</a:t>
            </a:r>
            <a:r>
              <a:rPr lang="en-US" altLang="zh-CN" sz="2000" dirty="0">
                <a:solidFill>
                  <a:schemeClr val="tx1"/>
                </a:solidFill>
                <a:latin typeface="Century Gothic" panose="020B0502020202020204" pitchFamily="34" charset="0"/>
                <a:cs typeface="Times New Roman" panose="02020603050405020304" pitchFamily="18" charset="0"/>
              </a:rPr>
              <a:t>SALT</a:t>
            </a:r>
            <a:r>
              <a:rPr lang="zh-CN" altLang="en-US" sz="2000" dirty="0">
                <a:solidFill>
                  <a:schemeClr val="tx1"/>
                </a:solidFill>
                <a:latin typeface="Century Gothic" panose="020B0502020202020204" pitchFamily="34" charset="0"/>
                <a:cs typeface="Times New Roman" panose="02020603050405020304" pitchFamily="18" charset="0"/>
              </a:rPr>
              <a:t>，使用</a:t>
            </a:r>
            <a:r>
              <a:rPr lang="en-US" altLang="zh-CN" sz="2000" dirty="0">
                <a:solidFill>
                  <a:schemeClr val="tx1"/>
                </a:solidFill>
                <a:latin typeface="Century Gothic" panose="020B0502020202020204" pitchFamily="34" charset="0"/>
                <a:cs typeface="Times New Roman" panose="02020603050405020304" pitchFamily="18" charset="0"/>
              </a:rPr>
              <a:t>Hash</a:t>
            </a:r>
            <a:r>
              <a:rPr lang="zh-CN" altLang="en-US" sz="2000" dirty="0">
                <a:solidFill>
                  <a:schemeClr val="tx1"/>
                </a:solidFill>
                <a:latin typeface="Century Gothic" panose="020B0502020202020204" pitchFamily="34" charset="0"/>
                <a:cs typeface="Times New Roman" panose="02020603050405020304" pitchFamily="18" charset="0"/>
              </a:rPr>
              <a:t>函数将</a:t>
            </a:r>
            <a:r>
              <a:rPr lang="en-US" altLang="zh-CN" sz="2000" dirty="0">
                <a:solidFill>
                  <a:schemeClr val="tx1"/>
                </a:solidFill>
                <a:latin typeface="Century Gothic" panose="020B0502020202020204" pitchFamily="34" charset="0"/>
                <a:cs typeface="Times New Roman" panose="02020603050405020304" pitchFamily="18" charset="0"/>
              </a:rPr>
              <a:t>SALT </a:t>
            </a:r>
            <a:r>
              <a:rPr lang="zh-CN" altLang="en-US" sz="2000" dirty="0">
                <a:solidFill>
                  <a:schemeClr val="tx1"/>
                </a:solidFill>
                <a:latin typeface="Century Gothic" panose="020B0502020202020204" pitchFamily="34" charset="0"/>
                <a:cs typeface="Times New Roman" panose="02020603050405020304" pitchFamily="18" charset="0"/>
              </a:rPr>
              <a:t>和口令混合，得到伪随机位串</a:t>
            </a:r>
            <a:endParaRPr lang="en-US" altLang="zh-CN" sz="2000" dirty="0">
              <a:solidFill>
                <a:schemeClr val="tx1"/>
              </a:solidFill>
              <a:latin typeface="Century Gothic" panose="020B0502020202020204" pitchFamily="34" charset="0"/>
              <a:cs typeface="Times New Roman" panose="02020603050405020304" pitchFamily="18" charset="0"/>
            </a:endParaRPr>
          </a:p>
          <a:p>
            <a:pPr marL="342000" indent="-342900">
              <a:lnSpc>
                <a:spcPct val="130000"/>
              </a:lnSpc>
              <a:spcBef>
                <a:spcPts val="300"/>
              </a:spcBef>
              <a:spcAft>
                <a:spcPts val="300"/>
              </a:spcAft>
              <a:buFont typeface="Arial" panose="020B0604020202020204" pitchFamily="34" charset="0"/>
              <a:buChar char="•"/>
            </a:pPr>
            <a:r>
              <a:rPr lang="zh-CN" altLang="en-US" sz="2000" dirty="0">
                <a:solidFill>
                  <a:schemeClr val="tx1"/>
                </a:solidFill>
                <a:latin typeface="Century Gothic" panose="020B0502020202020204" pitchFamily="34" charset="0"/>
                <a:cs typeface="Times New Roman" panose="02020603050405020304" pitchFamily="18" charset="0"/>
              </a:rPr>
              <a:t>从中选取已知长度的密钥加密密钥（</a:t>
            </a:r>
            <a:r>
              <a:rPr lang="en-US" altLang="zh-CN" sz="2000" dirty="0">
                <a:solidFill>
                  <a:schemeClr val="tx1"/>
                </a:solidFill>
                <a:latin typeface="Century Gothic" panose="020B0502020202020204" pitchFamily="34" charset="0"/>
                <a:cs typeface="Times New Roman" panose="02020603050405020304" pitchFamily="18" charset="0"/>
              </a:rPr>
              <a:t>KEK</a:t>
            </a:r>
            <a:r>
              <a:rPr lang="zh-CN" altLang="en-US" sz="2000" dirty="0">
                <a:solidFill>
                  <a:schemeClr val="tx1"/>
                </a:solidFill>
                <a:latin typeface="Century Gothic" panose="020B0502020202020204" pitchFamily="34" charset="0"/>
                <a:cs typeface="Times New Roman" panose="02020603050405020304" pitchFamily="18" charset="0"/>
              </a:rPr>
              <a:t>），使用对称密钥加密算法对加密了的会话密钥进行解密</a:t>
            </a:r>
            <a:endParaRPr lang="en-US" altLang="zh-CN" sz="2000" dirty="0">
              <a:solidFill>
                <a:schemeClr val="tx1"/>
              </a:solidFill>
              <a:latin typeface="Century Gothic" panose="020B0502020202020204" pitchFamily="34" charset="0"/>
              <a:cs typeface="Times New Roman" panose="02020603050405020304" pitchFamily="18" charset="0"/>
            </a:endParaRPr>
          </a:p>
          <a:p>
            <a:pPr marL="342000" indent="-342900">
              <a:lnSpc>
                <a:spcPct val="130000"/>
              </a:lnSpc>
              <a:spcBef>
                <a:spcPts val="300"/>
              </a:spcBef>
              <a:spcAft>
                <a:spcPts val="300"/>
              </a:spcAft>
              <a:buFont typeface="Arial" panose="020B0604020202020204" pitchFamily="34" charset="0"/>
              <a:buChar char="•"/>
            </a:pPr>
            <a:r>
              <a:rPr lang="zh-CN" altLang="en-US" sz="2000" dirty="0">
                <a:solidFill>
                  <a:schemeClr val="accent4">
                    <a:lumMod val="60000"/>
                    <a:lumOff val="40000"/>
                  </a:schemeClr>
                </a:solidFill>
                <a:latin typeface="Century Gothic" panose="020B0502020202020204" pitchFamily="34" charset="0"/>
                <a:cs typeface="Times New Roman" panose="02020603050405020304" pitchFamily="18" charset="0"/>
              </a:rPr>
              <a:t>清除</a:t>
            </a:r>
            <a:r>
              <a:rPr lang="en-US" altLang="zh-CN" sz="2000" dirty="0">
                <a:solidFill>
                  <a:schemeClr val="tx1"/>
                </a:solidFill>
                <a:latin typeface="Century Gothic" panose="020B0502020202020204" pitchFamily="34" charset="0"/>
                <a:cs typeface="Times New Roman" panose="02020603050405020304" pitchFamily="18" charset="0"/>
              </a:rPr>
              <a:t>KEK</a:t>
            </a:r>
            <a:endParaRPr lang="en-US" altLang="zh-CN" sz="2000" baseline="30000" dirty="0">
              <a:solidFill>
                <a:schemeClr val="tx1"/>
              </a:solidFill>
              <a:latin typeface="Century Gothic" panose="020B0502020202020204" pitchFamily="34" charset="0"/>
              <a:cs typeface="Times New Roman" panose="02020603050405020304" pitchFamily="18" charset="0"/>
            </a:endParaRPr>
          </a:p>
        </p:txBody>
      </p:sp>
      <p:grpSp>
        <p:nvGrpSpPr>
          <p:cNvPr id="16" name="组合 15">
            <a:extLst>
              <a:ext uri="{FF2B5EF4-FFF2-40B4-BE49-F238E27FC236}">
                <a16:creationId xmlns:a16="http://schemas.microsoft.com/office/drawing/2014/main" id="{39C2F529-1EDA-4738-BE05-1A1513B24452}"/>
              </a:ext>
            </a:extLst>
          </p:cNvPr>
          <p:cNvGrpSpPr/>
          <p:nvPr/>
        </p:nvGrpSpPr>
        <p:grpSpPr>
          <a:xfrm>
            <a:off x="3830070" y="4456429"/>
            <a:ext cx="4304280" cy="1658007"/>
            <a:chOff x="4336564" y="5292354"/>
            <a:chExt cx="4304280" cy="1658007"/>
          </a:xfrm>
        </p:grpSpPr>
        <p:sp>
          <p:nvSpPr>
            <p:cNvPr id="17" name="矩形: 圆角 46">
              <a:extLst>
                <a:ext uri="{FF2B5EF4-FFF2-40B4-BE49-F238E27FC236}">
                  <a16:creationId xmlns:a16="http://schemas.microsoft.com/office/drawing/2014/main" id="{C0E8C569-D0BD-4433-958F-91551074FDD0}"/>
                </a:ext>
              </a:extLst>
            </p:cNvPr>
            <p:cNvSpPr/>
            <p:nvPr/>
          </p:nvSpPr>
          <p:spPr>
            <a:xfrm>
              <a:off x="5994571" y="6019666"/>
              <a:ext cx="2646273" cy="92090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nSpc>
                  <a:spcPct val="130000"/>
                </a:lnSpc>
                <a:spcBef>
                  <a:spcPts val="600"/>
                </a:spcBef>
                <a:spcAft>
                  <a:spcPts val="600"/>
                </a:spcAft>
              </a:pPr>
              <a:r>
                <a:rPr lang="zh-CN" altLang="en-US" sz="2400" dirty="0">
                  <a:solidFill>
                    <a:schemeClr val="accent4"/>
                  </a:solidFill>
                  <a:latin typeface="+mj-ea"/>
                  <a:ea typeface="+mj-ea"/>
                </a:rPr>
                <a:t>为什么加</a:t>
              </a:r>
              <a:r>
                <a:rPr lang="en-US" altLang="zh-CN" sz="2400" dirty="0">
                  <a:solidFill>
                    <a:schemeClr val="accent4"/>
                  </a:solidFill>
                  <a:latin typeface="+mj-ea"/>
                  <a:ea typeface="+mj-ea"/>
                </a:rPr>
                <a:t>SALT</a:t>
              </a:r>
              <a:r>
                <a:rPr lang="zh-CN" altLang="en-US" sz="2400" dirty="0">
                  <a:solidFill>
                    <a:schemeClr val="accent4"/>
                  </a:solidFill>
                  <a:latin typeface="+mj-ea"/>
                  <a:ea typeface="+mj-ea"/>
                </a:rPr>
                <a:t>？</a:t>
              </a:r>
            </a:p>
          </p:txBody>
        </p:sp>
        <p:pic>
          <p:nvPicPr>
            <p:cNvPr id="18" name="Picture 2" descr="小黄人：注意表情包">
              <a:extLst>
                <a:ext uri="{FF2B5EF4-FFF2-40B4-BE49-F238E27FC236}">
                  <a16:creationId xmlns:a16="http://schemas.microsoft.com/office/drawing/2014/main" id="{3356107F-CC02-454A-B24D-C67CBE3684C4}"/>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7000" l="10000" r="90000">
                          <a14:foregroundMark x1="36667" y1="13333" x2="49333" y2="14000"/>
                          <a14:foregroundMark x1="37333" y1="17667" x2="37333" y2="17667"/>
                          <a14:foregroundMark x1="36333" y1="24333" x2="36333" y2="24333"/>
                          <a14:foregroundMark x1="58333" y1="12000" x2="58333" y2="12000"/>
                          <a14:foregroundMark x1="55000" y1="18667" x2="55000" y2="18667"/>
                          <a14:foregroundMark x1="51000" y1="25000" x2="51000" y2="25000"/>
                          <a14:foregroundMark x1="64000" y1="24667" x2="64000" y2="24667"/>
                          <a14:foregroundMark x1="62000" y1="23000" x2="63000" y2="24667"/>
                          <a14:foregroundMark x1="51333" y1="25667" x2="52333" y2="26333"/>
                          <a14:foregroundMark x1="24667" y1="51667" x2="26333" y2="54000"/>
                          <a14:foregroundMark x1="43000" y1="94667" x2="66000" y2="95667"/>
                          <a14:foregroundMark x1="36667" y1="96667" x2="45667" y2="97000"/>
                        </a14:backgroundRemoval>
                      </a14:imgEffect>
                    </a14:imgLayer>
                  </a14:imgProps>
                </a:ext>
                <a:ext uri="{28A0092B-C50C-407E-A947-70E740481C1C}">
                  <a14:useLocalDpi xmlns:a14="http://schemas.microsoft.com/office/drawing/2010/main" val="0"/>
                </a:ext>
              </a:extLst>
            </a:blip>
            <a:srcRect/>
            <a:stretch>
              <a:fillRect/>
            </a:stretch>
          </p:blipFill>
          <p:spPr bwMode="auto">
            <a:xfrm>
              <a:off x="4336564" y="5292354"/>
              <a:ext cx="1658007" cy="16580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19888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3D158-ED4D-4149-B2DC-A39BF09080CA}"/>
              </a:ext>
            </a:extLst>
          </p:cNvPr>
          <p:cNvSpPr>
            <a:spLocks noGrp="1"/>
          </p:cNvSpPr>
          <p:nvPr>
            <p:ph type="title"/>
          </p:nvPr>
        </p:nvSpPr>
        <p:spPr/>
        <p:txBody>
          <a:bodyPr/>
          <a:lstStyle/>
          <a:p>
            <a:r>
              <a:rPr lang="zh-CN" altLang="en-US" dirty="0"/>
              <a:t>密钥存储</a:t>
            </a:r>
          </a:p>
        </p:txBody>
      </p:sp>
      <p:grpSp>
        <p:nvGrpSpPr>
          <p:cNvPr id="3" name="组合 2">
            <a:extLst>
              <a:ext uri="{FF2B5EF4-FFF2-40B4-BE49-F238E27FC236}">
                <a16:creationId xmlns:a16="http://schemas.microsoft.com/office/drawing/2014/main" id="{35F2BA2A-A7D6-4062-AE93-3DC65000921D}"/>
              </a:ext>
            </a:extLst>
          </p:cNvPr>
          <p:cNvGrpSpPr/>
          <p:nvPr/>
        </p:nvGrpSpPr>
        <p:grpSpPr>
          <a:xfrm>
            <a:off x="577850" y="989192"/>
            <a:ext cx="492531" cy="527226"/>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6A7F6767-41F4-487E-9FE2-B904511C8CCB}"/>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4000D87A-ECE7-42B4-9073-C8C4D48A50CE}"/>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32A85B3A-16EB-43F6-B681-92D08BFC850B}"/>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EB603445-ED03-48F7-9D1D-0BBD36D8690C}"/>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2052E9E3-672E-4508-B2B2-81F3808415A4}"/>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54073A72-C0BB-4A6E-AEDA-C1340A29C2EE}"/>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9880C3FB-E073-4F51-B4CB-CFF01B4E37F2}"/>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DD8E578C-ED3B-4737-946C-474D6F9007AE}"/>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361E685C-156F-4E12-9527-85D9442DA73C}"/>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10BFB592-6A39-474A-B180-9BD1D2D7D914}"/>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46ACE220-1E05-42F4-A4C8-D79DEEBB5D49}"/>
              </a:ext>
            </a:extLst>
          </p:cNvPr>
          <p:cNvSpPr/>
          <p:nvPr/>
        </p:nvSpPr>
        <p:spPr>
          <a:xfrm>
            <a:off x="1230765" y="1017557"/>
            <a:ext cx="4436610" cy="498861"/>
          </a:xfrm>
          <a:prstGeom prst="rect">
            <a:avLst/>
          </a:prstGeom>
        </p:spPr>
        <p:txBody>
          <a:bodyPr wrap="square" anchor="ctr" anchorCtr="0">
            <a:normAutofit/>
          </a:bodyPr>
          <a:lstStyle/>
          <a:p>
            <a:pPr lvl="0"/>
            <a:r>
              <a:rPr lang="zh-CN" altLang="en-US" sz="2400" b="1" spc="100" dirty="0">
                <a:solidFill>
                  <a:schemeClr val="accent4"/>
                </a:solidFill>
              </a:rPr>
              <a:t>方案二：基于硬件的物理保护</a:t>
            </a:r>
          </a:p>
        </p:txBody>
      </p:sp>
      <p:pic>
        <p:nvPicPr>
          <p:cNvPr id="14340" name="Picture 4">
            <a:extLst>
              <a:ext uri="{FF2B5EF4-FFF2-40B4-BE49-F238E27FC236}">
                <a16:creationId xmlns:a16="http://schemas.microsoft.com/office/drawing/2014/main" id="{51AEEBF4-D84B-4569-9F0C-4392965A2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514" y="2203669"/>
            <a:ext cx="3395662" cy="2631638"/>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6A55CFC4-79A1-42BB-BFBF-547DC0F0610A}"/>
              </a:ext>
            </a:extLst>
          </p:cNvPr>
          <p:cNvSpPr txBox="1"/>
          <p:nvPr/>
        </p:nvSpPr>
        <p:spPr>
          <a:xfrm>
            <a:off x="544437" y="1646153"/>
            <a:ext cx="7704214" cy="4294637"/>
          </a:xfrm>
          <a:prstGeom prst="rect">
            <a:avLst/>
          </a:prstGeom>
          <a:noFill/>
        </p:spPr>
        <p:txBody>
          <a:bodyPr wrap="square">
            <a:spAutoFit/>
          </a:bodyPr>
          <a:lstStyle/>
          <a:p>
            <a:r>
              <a:rPr lang="en-US" altLang="zh-CN" b="1" dirty="0"/>
              <a:t>E-token</a:t>
            </a:r>
            <a:r>
              <a:rPr lang="zh-CN" altLang="en-US" dirty="0"/>
              <a:t>：</a:t>
            </a:r>
            <a:endParaRPr lang="en-US" altLang="zh-CN" dirty="0"/>
          </a:p>
          <a:p>
            <a:pPr marL="285750" indent="-285750">
              <a:lnSpc>
                <a:spcPct val="130000"/>
              </a:lnSpc>
              <a:buFont typeface="Wingdings" panose="05000000000000000000" pitchFamily="2" charset="2"/>
              <a:buChar char="Ø"/>
            </a:pPr>
            <a:r>
              <a:rPr lang="zh-CN" altLang="en-US" dirty="0"/>
              <a:t>用于存储密钥的</a:t>
            </a:r>
            <a:r>
              <a:rPr lang="zh-CN" altLang="en-US" dirty="0">
                <a:solidFill>
                  <a:schemeClr val="accent4">
                    <a:lumMod val="60000"/>
                    <a:lumOff val="40000"/>
                  </a:schemeClr>
                </a:solidFill>
              </a:rPr>
              <a:t>微型计算机</a:t>
            </a:r>
            <a:r>
              <a:rPr lang="zh-CN" altLang="en-US" dirty="0"/>
              <a:t>，实现密钥与互联网</a:t>
            </a:r>
            <a:r>
              <a:rPr lang="zh-CN" altLang="en-US" dirty="0">
                <a:solidFill>
                  <a:schemeClr val="accent4">
                    <a:lumMod val="60000"/>
                    <a:lumOff val="40000"/>
                  </a:schemeClr>
                </a:solidFill>
              </a:rPr>
              <a:t>物理隔离，</a:t>
            </a:r>
            <a:r>
              <a:rPr lang="zh-CN" altLang="en-US" dirty="0"/>
              <a:t>包含一个带处理器的芯片、一个操作系统、有限的输人/输出端口、存储器和硬驱存储空间</a:t>
            </a:r>
            <a:endParaRPr lang="en-US" altLang="zh-CN" dirty="0">
              <a:solidFill>
                <a:schemeClr val="accent4">
                  <a:lumMod val="60000"/>
                  <a:lumOff val="40000"/>
                </a:schemeClr>
              </a:solidFill>
            </a:endParaRPr>
          </a:p>
          <a:p>
            <a:pPr marL="285750" indent="-285750">
              <a:lnSpc>
                <a:spcPct val="130000"/>
              </a:lnSpc>
              <a:buFont typeface="Wingdings" panose="05000000000000000000" pitchFamily="2" charset="2"/>
              <a:buChar char="Ø"/>
            </a:pPr>
            <a:r>
              <a:rPr lang="zh-CN" altLang="en-US" dirty="0"/>
              <a:t>如：国内的网上银行系统广泛使用的</a:t>
            </a:r>
            <a:r>
              <a:rPr lang="zh-CN" altLang="en-US" dirty="0">
                <a:solidFill>
                  <a:schemeClr val="accent4">
                    <a:lumMod val="60000"/>
                    <a:lumOff val="40000"/>
                  </a:schemeClr>
                </a:solidFill>
              </a:rPr>
              <a:t>USB Key(U 盾)</a:t>
            </a:r>
            <a:r>
              <a:rPr lang="zh-CN" altLang="en-US" dirty="0"/>
              <a:t>，用于存储私钥或数字证书</a:t>
            </a:r>
            <a:endParaRPr lang="en-US" altLang="zh-CN" dirty="0"/>
          </a:p>
          <a:p>
            <a:pPr marL="285750" indent="-285750">
              <a:lnSpc>
                <a:spcPct val="130000"/>
              </a:lnSpc>
              <a:buFont typeface="Wingdings" panose="05000000000000000000" pitchFamily="2" charset="2"/>
              <a:buChar char="Ø"/>
            </a:pPr>
            <a:r>
              <a:rPr lang="zh-CN" altLang="en-US" dirty="0"/>
              <a:t>当需要使用密钥时，可以将它链接到计算机，然后进行加、解密数据</a:t>
            </a:r>
            <a:endParaRPr lang="en-US" altLang="zh-CN" dirty="0"/>
          </a:p>
          <a:p>
            <a:pPr marL="285750" indent="-285750">
              <a:lnSpc>
                <a:spcPct val="130000"/>
              </a:lnSpc>
              <a:buFont typeface="Wingdings" panose="05000000000000000000" pitchFamily="2" charset="2"/>
              <a:buChar char="Ø"/>
            </a:pPr>
            <a:r>
              <a:rPr lang="zh-CN" altLang="en-US" dirty="0"/>
              <a:t>优点：</a:t>
            </a:r>
            <a:endParaRPr lang="en-US" altLang="zh-CN" dirty="0"/>
          </a:p>
          <a:p>
            <a:pPr marL="742950" lvl="1" indent="-285750">
              <a:lnSpc>
                <a:spcPct val="130000"/>
              </a:lnSpc>
              <a:buFont typeface="Arial" panose="020B0604020202020204" pitchFamily="34" charset="0"/>
              <a:buChar char="•"/>
            </a:pPr>
            <a:r>
              <a:rPr lang="zh-CN" altLang="en-US" dirty="0"/>
              <a:t>尽管在使用时与计算机相连接，并最终连接到互联网，但只是很短暂的时间，比一直存放于互联网上更安全</a:t>
            </a:r>
            <a:endParaRPr lang="en-US" altLang="zh-CN" dirty="0"/>
          </a:p>
          <a:p>
            <a:pPr marL="742950" lvl="1" indent="-285750">
              <a:lnSpc>
                <a:spcPct val="130000"/>
              </a:lnSpc>
              <a:buFont typeface="Arial" panose="020B0604020202020204" pitchFamily="34" charset="0"/>
              <a:buChar char="•"/>
            </a:pPr>
            <a:r>
              <a:rPr lang="zh-CN" altLang="en-US" dirty="0"/>
              <a:t>本身还可以受到口令或 P</a:t>
            </a:r>
            <a:r>
              <a:rPr lang="en-US" altLang="zh-CN" dirty="0"/>
              <a:t>I</a:t>
            </a:r>
            <a:r>
              <a:rPr lang="zh-CN" altLang="en-US" dirty="0"/>
              <a:t>N 的保护，具有防拆卸的功能，如果有人试图物理地访问其存储空间，将会自我销毀</a:t>
            </a:r>
          </a:p>
        </p:txBody>
      </p:sp>
    </p:spTree>
    <p:extLst>
      <p:ext uri="{BB962C8B-B14F-4D97-AF65-F5344CB8AC3E}">
        <p14:creationId xmlns:p14="http://schemas.microsoft.com/office/powerpoint/2010/main" val="160510199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707392" y="1639313"/>
            <a:ext cx="2852086" cy="1098506"/>
            <a:chOff x="5337036" y="1031947"/>
            <a:chExt cx="2852086"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1805112" cy="797491"/>
              <a:chOff x="6384011" y="1247332"/>
              <a:chExt cx="1805112" cy="790542"/>
            </a:xfrm>
          </p:grpSpPr>
          <p:sp>
            <p:nvSpPr>
              <p:cNvPr id="48" name="文本框 47"/>
              <p:cNvSpPr txBox="1"/>
              <p:nvPr/>
            </p:nvSpPr>
            <p:spPr>
              <a:xfrm>
                <a:off x="6384011" y="1247332"/>
                <a:ext cx="1641475"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密钥管理</a:t>
                </a:r>
              </a:p>
            </p:txBody>
          </p:sp>
          <p:sp>
            <p:nvSpPr>
              <p:cNvPr id="49" name="文本框 48"/>
              <p:cNvSpPr txBox="1"/>
              <p:nvPr/>
            </p:nvSpPr>
            <p:spPr>
              <a:xfrm>
                <a:off x="6384142" y="1773078"/>
                <a:ext cx="1804981"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Key Management</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5707392" y="2693649"/>
            <a:ext cx="2688449" cy="1098506"/>
            <a:chOff x="5337036" y="1031947"/>
            <a:chExt cx="2688449"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1641475" cy="797491"/>
              <a:chOff x="6384011" y="1247332"/>
              <a:chExt cx="1641475" cy="790542"/>
            </a:xfrm>
          </p:grpSpPr>
          <p:sp>
            <p:nvSpPr>
              <p:cNvPr id="58" name="文本框 57"/>
              <p:cNvSpPr txBox="1"/>
              <p:nvPr/>
            </p:nvSpPr>
            <p:spPr>
              <a:xfrm>
                <a:off x="6384011" y="1247332"/>
                <a:ext cx="1641475"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密钥分发</a:t>
                </a:r>
              </a:p>
            </p:txBody>
          </p:sp>
          <p:sp>
            <p:nvSpPr>
              <p:cNvPr id="59" name="文本框 58"/>
              <p:cNvSpPr txBox="1"/>
              <p:nvPr/>
            </p:nvSpPr>
            <p:spPr>
              <a:xfrm>
                <a:off x="6384142" y="1773078"/>
                <a:ext cx="1503617"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Key Distribution</a:t>
                </a:r>
                <a:endParaRPr lang="zh-CN" altLang="en-US" sz="1600" dirty="0">
                  <a:solidFill>
                    <a:schemeClr val="bg2">
                      <a:lumMod val="75000"/>
                    </a:schemeClr>
                  </a:solidFill>
                  <a:cs typeface="+mn-ea"/>
                  <a:sym typeface="+mn-lt"/>
                </a:endParaRPr>
              </a:p>
            </p:txBody>
          </p:sp>
        </p:grpSp>
      </p:grpSp>
      <p:grpSp>
        <p:nvGrpSpPr>
          <p:cNvPr id="2" name="组合 1">
            <a:extLst>
              <a:ext uri="{FF2B5EF4-FFF2-40B4-BE49-F238E27FC236}">
                <a16:creationId xmlns:a16="http://schemas.microsoft.com/office/drawing/2014/main" id="{7B469BCE-F5E5-44F9-9E61-1616BB27822E}"/>
              </a:ext>
            </a:extLst>
          </p:cNvPr>
          <p:cNvGrpSpPr/>
          <p:nvPr/>
        </p:nvGrpSpPr>
        <p:grpSpPr>
          <a:xfrm>
            <a:off x="5707392" y="3747985"/>
            <a:ext cx="3622875" cy="1098506"/>
            <a:chOff x="5337036" y="1031947"/>
            <a:chExt cx="3622875" cy="1098506"/>
          </a:xfrm>
        </p:grpSpPr>
        <p:sp>
          <p:nvSpPr>
            <p:cNvPr id="3" name="文本框 2">
              <a:extLst>
                <a:ext uri="{FF2B5EF4-FFF2-40B4-BE49-F238E27FC236}">
                  <a16:creationId xmlns:a16="http://schemas.microsoft.com/office/drawing/2014/main" id="{F4FB78D5-DB16-280E-CC68-4590B27785DF}"/>
                </a:ext>
              </a:extLst>
            </p:cNvPr>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4" name="组合 3">
              <a:extLst>
                <a:ext uri="{FF2B5EF4-FFF2-40B4-BE49-F238E27FC236}">
                  <a16:creationId xmlns:a16="http://schemas.microsoft.com/office/drawing/2014/main" id="{449A290C-C53A-6200-8729-10BDF2683716}"/>
                </a:ext>
              </a:extLst>
            </p:cNvPr>
            <p:cNvGrpSpPr/>
            <p:nvPr/>
          </p:nvGrpSpPr>
          <p:grpSpPr>
            <a:xfrm>
              <a:off x="6384010" y="1248904"/>
              <a:ext cx="2575901" cy="798646"/>
              <a:chOff x="6384011" y="1247332"/>
              <a:chExt cx="2575901" cy="791687"/>
            </a:xfrm>
          </p:grpSpPr>
          <p:sp>
            <p:nvSpPr>
              <p:cNvPr id="5" name="文本框 4">
                <a:extLst>
                  <a:ext uri="{FF2B5EF4-FFF2-40B4-BE49-F238E27FC236}">
                    <a16:creationId xmlns:a16="http://schemas.microsoft.com/office/drawing/2014/main" id="{279CC889-2F0A-EE72-0C9D-7B4FB18898D3}"/>
                  </a:ext>
                </a:extLst>
              </p:cNvPr>
              <p:cNvSpPr txBox="1"/>
              <p:nvPr/>
            </p:nvSpPr>
            <p:spPr>
              <a:xfrm>
                <a:off x="6384011" y="1247332"/>
                <a:ext cx="2051844"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总结与作业</a:t>
                </a:r>
              </a:p>
            </p:txBody>
          </p:sp>
          <p:sp>
            <p:nvSpPr>
              <p:cNvPr id="6" name="文本框 5">
                <a:extLst>
                  <a:ext uri="{FF2B5EF4-FFF2-40B4-BE49-F238E27FC236}">
                    <a16:creationId xmlns:a16="http://schemas.microsoft.com/office/drawing/2014/main" id="{DED562F7-6481-C435-E4C0-6261FDEB2FF8}"/>
                  </a:ext>
                </a:extLst>
              </p:cNvPr>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Summary and Homework</a:t>
                </a:r>
                <a:endParaRPr lang="zh-CN" altLang="en-US" sz="1600" dirty="0">
                  <a:solidFill>
                    <a:schemeClr val="bg2">
                      <a:lumMod val="75000"/>
                    </a:schemeClr>
                  </a:solidFill>
                  <a:cs typeface="+mn-ea"/>
                  <a:sym typeface="+mn-lt"/>
                </a:endParaRPr>
              </a:p>
            </p:txBody>
          </p:sp>
        </p:grpSp>
      </p:grpSp>
    </p:spTree>
    <p:extLst>
      <p:ext uri="{BB962C8B-B14F-4D97-AF65-F5344CB8AC3E}">
        <p14:creationId xmlns:p14="http://schemas.microsoft.com/office/powerpoint/2010/main" val="385174671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0DA511E8-059C-4C9B-89A5-739BDBE5EE0E}"/>
              </a:ext>
            </a:extLst>
          </p:cNvPr>
          <p:cNvSpPr txBox="1"/>
          <p:nvPr/>
        </p:nvSpPr>
        <p:spPr>
          <a:xfrm>
            <a:off x="7174259" y="5281043"/>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安全官</a:t>
            </a:r>
            <a:endParaRPr lang="en-US" altLang="zh-CN" sz="2000" b="1" dirty="0">
              <a:solidFill>
                <a:schemeClr val="accent1"/>
              </a:solidFill>
              <a:ea typeface="+mj-ea"/>
            </a:endParaRPr>
          </a:p>
        </p:txBody>
      </p:sp>
      <p:sp>
        <p:nvSpPr>
          <p:cNvPr id="2" name="标题 1">
            <a:extLst>
              <a:ext uri="{FF2B5EF4-FFF2-40B4-BE49-F238E27FC236}">
                <a16:creationId xmlns:a16="http://schemas.microsoft.com/office/drawing/2014/main" id="{02A0AA95-359C-46EF-8122-D440E31A0B4D}"/>
              </a:ext>
            </a:extLst>
          </p:cNvPr>
          <p:cNvSpPr>
            <a:spLocks noGrp="1"/>
          </p:cNvSpPr>
          <p:nvPr>
            <p:ph type="title"/>
          </p:nvPr>
        </p:nvSpPr>
        <p:spPr/>
        <p:txBody>
          <a:bodyPr/>
          <a:lstStyle/>
          <a:p>
            <a:r>
              <a:rPr lang="zh-CN" altLang="en-US" dirty="0"/>
              <a:t>密钥备份</a:t>
            </a:r>
          </a:p>
        </p:txBody>
      </p:sp>
      <p:grpSp>
        <p:nvGrpSpPr>
          <p:cNvPr id="22" name="组合 21">
            <a:extLst>
              <a:ext uri="{FF2B5EF4-FFF2-40B4-BE49-F238E27FC236}">
                <a16:creationId xmlns:a16="http://schemas.microsoft.com/office/drawing/2014/main" id="{434F2C30-733E-4599-9AE7-EBEF54BC4191}"/>
              </a:ext>
            </a:extLst>
          </p:cNvPr>
          <p:cNvGrpSpPr/>
          <p:nvPr/>
        </p:nvGrpSpPr>
        <p:grpSpPr>
          <a:xfrm>
            <a:off x="2996039" y="950144"/>
            <a:ext cx="5976511" cy="498861"/>
            <a:chOff x="510014" y="954420"/>
            <a:chExt cx="5976511" cy="498861"/>
          </a:xfrm>
        </p:grpSpPr>
        <p:sp>
          <p:nvSpPr>
            <p:cNvPr id="4" name="ïṡḷiḑé">
              <a:extLst>
                <a:ext uri="{FF2B5EF4-FFF2-40B4-BE49-F238E27FC236}">
                  <a16:creationId xmlns:a16="http://schemas.microsoft.com/office/drawing/2014/main" id="{8CBB42B6-568C-42A4-A833-B8B6EF6A5AC5}"/>
                </a:ext>
              </a:extLst>
            </p:cNvPr>
            <p:cNvSpPr/>
            <p:nvPr/>
          </p:nvSpPr>
          <p:spPr>
            <a:xfrm>
              <a:off x="970945" y="954420"/>
              <a:ext cx="5515580" cy="498861"/>
            </a:xfrm>
            <a:prstGeom prst="rect">
              <a:avLst/>
            </a:prstGeom>
          </p:spPr>
          <p:txBody>
            <a:bodyPr wrap="square" anchor="ctr" anchorCtr="0">
              <a:normAutofit/>
            </a:bodyPr>
            <a:lstStyle/>
            <a:p>
              <a:pPr lvl="0"/>
              <a:r>
                <a:rPr lang="zh-CN" altLang="en-US" sz="2400" b="1" spc="100" dirty="0">
                  <a:solidFill>
                    <a:schemeClr val="accent4"/>
                  </a:solidFill>
                </a:rPr>
                <a:t>思考：为什么要进行密钥备份？</a:t>
              </a:r>
            </a:p>
          </p:txBody>
        </p:sp>
        <p:grpSp>
          <p:nvGrpSpPr>
            <p:cNvPr id="5" name="组合 4">
              <a:extLst>
                <a:ext uri="{FF2B5EF4-FFF2-40B4-BE49-F238E27FC236}">
                  <a16:creationId xmlns:a16="http://schemas.microsoft.com/office/drawing/2014/main" id="{D96F92C1-C3CA-451E-B4DA-010753AFF872}"/>
                </a:ext>
              </a:extLst>
            </p:cNvPr>
            <p:cNvGrpSpPr/>
            <p:nvPr/>
          </p:nvGrpSpPr>
          <p:grpSpPr>
            <a:xfrm>
              <a:off x="510014" y="1007444"/>
              <a:ext cx="392811" cy="392811"/>
              <a:chOff x="10271261" y="3276600"/>
              <a:chExt cx="523125" cy="523125"/>
            </a:xfrm>
            <a:solidFill>
              <a:schemeClr val="accent4"/>
            </a:solidFill>
          </p:grpSpPr>
          <p:sp>
            <p:nvSpPr>
              <p:cNvPr id="6" name="任意多边形: 形状 5">
                <a:extLst>
                  <a:ext uri="{FF2B5EF4-FFF2-40B4-BE49-F238E27FC236}">
                    <a16:creationId xmlns:a16="http://schemas.microsoft.com/office/drawing/2014/main" id="{504662D2-FC8C-44D5-92FC-C0117B59F3E0}"/>
                  </a:ext>
                </a:extLst>
              </p:cNvPr>
              <p:cNvSpPr/>
              <p:nvPr/>
            </p:nvSpPr>
            <p:spPr>
              <a:xfrm>
                <a:off x="10271261" y="3276600"/>
                <a:ext cx="523125" cy="523125"/>
              </a:xfrm>
              <a:custGeom>
                <a:avLst/>
                <a:gdLst>
                  <a:gd name="connsiteX0" fmla="*/ 262339 w 523125"/>
                  <a:gd name="connsiteY0" fmla="*/ 14816 h 523125"/>
                  <a:gd name="connsiteX1" fmla="*/ 149293 w 523125"/>
                  <a:gd name="connsiteY1" fmla="*/ 40449 h 523125"/>
                  <a:gd name="connsiteX2" fmla="*/ 144197 w 523125"/>
                  <a:gd name="connsiteY2" fmla="*/ 15323 h 523125"/>
                  <a:gd name="connsiteX3" fmla="*/ 116151 w 523125"/>
                  <a:gd name="connsiteY3" fmla="*/ 23693 h 523125"/>
                  <a:gd name="connsiteX4" fmla="*/ 127491 w 523125"/>
                  <a:gd name="connsiteY4" fmla="*/ 52211 h 523125"/>
                  <a:gd name="connsiteX5" fmla="*/ 126968 w 523125"/>
                  <a:gd name="connsiteY5" fmla="*/ 52515 h 523125"/>
                  <a:gd name="connsiteX6" fmla="*/ 95091 w 523125"/>
                  <a:gd name="connsiteY6" fmla="*/ 0 h 523125"/>
                  <a:gd name="connsiteX7" fmla="*/ 65289 w 523125"/>
                  <a:gd name="connsiteY7" fmla="*/ 22663 h 523125"/>
                  <a:gd name="connsiteX8" fmla="*/ 106414 w 523125"/>
                  <a:gd name="connsiteY8" fmla="*/ 66319 h 523125"/>
                  <a:gd name="connsiteX9" fmla="*/ 0 w 523125"/>
                  <a:gd name="connsiteY9" fmla="*/ 277155 h 523125"/>
                  <a:gd name="connsiteX10" fmla="*/ 262339 w 523125"/>
                  <a:gd name="connsiteY10" fmla="*/ 539511 h 523125"/>
                  <a:gd name="connsiteX11" fmla="*/ 524661 w 523125"/>
                  <a:gd name="connsiteY11" fmla="*/ 277155 h 523125"/>
                  <a:gd name="connsiteX12" fmla="*/ 262339 w 523125"/>
                  <a:gd name="connsiteY12" fmla="*/ 14816 h 523125"/>
                  <a:gd name="connsiteX13" fmla="*/ 262339 w 523125"/>
                  <a:gd name="connsiteY13" fmla="*/ 475605 h 523125"/>
                  <a:gd name="connsiteX14" fmla="*/ 63923 w 523125"/>
                  <a:gd name="connsiteY14" fmla="*/ 277155 h 523125"/>
                  <a:gd name="connsiteX15" fmla="*/ 68479 w 523125"/>
                  <a:gd name="connsiteY15" fmla="*/ 234816 h 523125"/>
                  <a:gd name="connsiteX16" fmla="*/ 195159 w 523125"/>
                  <a:gd name="connsiteY16" fmla="*/ 234816 h 523125"/>
                  <a:gd name="connsiteX17" fmla="*/ 194670 w 523125"/>
                  <a:gd name="connsiteY17" fmla="*/ 181406 h 523125"/>
                  <a:gd name="connsiteX18" fmla="*/ 249261 w 523125"/>
                  <a:gd name="connsiteY18" fmla="*/ 234816 h 523125"/>
                  <a:gd name="connsiteX19" fmla="*/ 456199 w 523125"/>
                  <a:gd name="connsiteY19" fmla="*/ 234816 h 523125"/>
                  <a:gd name="connsiteX20" fmla="*/ 460755 w 523125"/>
                  <a:gd name="connsiteY20" fmla="*/ 277155 h 523125"/>
                  <a:gd name="connsiteX21" fmla="*/ 262339 w 523125"/>
                  <a:gd name="connsiteY21"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3125" h="523125">
                    <a:moveTo>
                      <a:pt x="262339" y="14816"/>
                    </a:moveTo>
                    <a:cubicBezTo>
                      <a:pt x="221889" y="14816"/>
                      <a:pt x="183549" y="24013"/>
                      <a:pt x="149293" y="40449"/>
                    </a:cubicBezTo>
                    <a:lnTo>
                      <a:pt x="144197" y="15323"/>
                    </a:lnTo>
                    <a:lnTo>
                      <a:pt x="116151" y="23693"/>
                    </a:lnTo>
                    <a:lnTo>
                      <a:pt x="127491" y="52211"/>
                    </a:lnTo>
                    <a:cubicBezTo>
                      <a:pt x="127322" y="52313"/>
                      <a:pt x="127136" y="52397"/>
                      <a:pt x="126968" y="52515"/>
                    </a:cubicBezTo>
                    <a:lnTo>
                      <a:pt x="95091" y="0"/>
                    </a:lnTo>
                    <a:lnTo>
                      <a:pt x="65289" y="22663"/>
                    </a:lnTo>
                    <a:lnTo>
                      <a:pt x="106414" y="66319"/>
                    </a:lnTo>
                    <a:cubicBezTo>
                      <a:pt x="41901" y="114176"/>
                      <a:pt x="0" y="190873"/>
                      <a:pt x="0" y="277155"/>
                    </a:cubicBezTo>
                    <a:cubicBezTo>
                      <a:pt x="0" y="421824"/>
                      <a:pt x="117686" y="539511"/>
                      <a:pt x="262339" y="539511"/>
                    </a:cubicBezTo>
                    <a:cubicBezTo>
                      <a:pt x="406991" y="539511"/>
                      <a:pt x="524661" y="421824"/>
                      <a:pt x="524661" y="277155"/>
                    </a:cubicBezTo>
                    <a:cubicBezTo>
                      <a:pt x="524678" y="132503"/>
                      <a:pt x="407008" y="14816"/>
                      <a:pt x="262339" y="14816"/>
                    </a:cubicBezTo>
                    <a:close/>
                    <a:moveTo>
                      <a:pt x="262339" y="475605"/>
                    </a:moveTo>
                    <a:cubicBezTo>
                      <a:pt x="152921" y="475605"/>
                      <a:pt x="63923" y="386623"/>
                      <a:pt x="63923" y="277155"/>
                    </a:cubicBezTo>
                    <a:cubicBezTo>
                      <a:pt x="63923" y="262643"/>
                      <a:pt x="65492" y="248468"/>
                      <a:pt x="68479" y="234816"/>
                    </a:cubicBezTo>
                    <a:lnTo>
                      <a:pt x="195159" y="234816"/>
                    </a:lnTo>
                    <a:lnTo>
                      <a:pt x="194670" y="181406"/>
                    </a:lnTo>
                    <a:lnTo>
                      <a:pt x="249261" y="234816"/>
                    </a:lnTo>
                    <a:lnTo>
                      <a:pt x="456199" y="234816"/>
                    </a:lnTo>
                    <a:cubicBezTo>
                      <a:pt x="459169" y="248468"/>
                      <a:pt x="460755" y="262643"/>
                      <a:pt x="460755" y="277155"/>
                    </a:cubicBezTo>
                    <a:cubicBezTo>
                      <a:pt x="460755" y="386573"/>
                      <a:pt x="371756" y="475605"/>
                      <a:pt x="262339" y="47560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B8530F36-D3FA-40F9-B293-0313B4989F9D}"/>
                  </a:ext>
                </a:extLst>
              </p:cNvPr>
              <p:cNvSpPr/>
              <p:nvPr/>
            </p:nvSpPr>
            <p:spPr>
              <a:xfrm>
                <a:off x="10430578" y="3546212"/>
                <a:ext cx="50625" cy="50625"/>
              </a:xfrm>
              <a:custGeom>
                <a:avLst/>
                <a:gdLst>
                  <a:gd name="connsiteX0" fmla="*/ 57037 w 50625"/>
                  <a:gd name="connsiteY0" fmla="*/ 28519 h 50625"/>
                  <a:gd name="connsiteX1" fmla="*/ 28519 w 50625"/>
                  <a:gd name="connsiteY1" fmla="*/ 57038 h 50625"/>
                  <a:gd name="connsiteX2" fmla="*/ 0 w 50625"/>
                  <a:gd name="connsiteY2" fmla="*/ 28519 h 50625"/>
                  <a:gd name="connsiteX3" fmla="*/ 28519 w 50625"/>
                  <a:gd name="connsiteY3" fmla="*/ 0 h 50625"/>
                  <a:gd name="connsiteX4" fmla="*/ 57037 w 50625"/>
                  <a:gd name="connsiteY4" fmla="*/ 28519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7037" y="28519"/>
                    </a:moveTo>
                    <a:cubicBezTo>
                      <a:pt x="57037" y="44269"/>
                      <a:pt x="44269" y="57038"/>
                      <a:pt x="28519" y="57038"/>
                    </a:cubicBezTo>
                    <a:cubicBezTo>
                      <a:pt x="12768" y="57038"/>
                      <a:pt x="0" y="44269"/>
                      <a:pt x="0" y="28519"/>
                    </a:cubicBezTo>
                    <a:cubicBezTo>
                      <a:pt x="0" y="12768"/>
                      <a:pt x="12768" y="0"/>
                      <a:pt x="28519" y="0"/>
                    </a:cubicBezTo>
                    <a:cubicBezTo>
                      <a:pt x="44269" y="0"/>
                      <a:pt x="57037" y="12768"/>
                      <a:pt x="57037" y="2851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FC6AA22B-C245-4B29-AD80-14AB0F41ECBD}"/>
                  </a:ext>
                </a:extLst>
              </p:cNvPr>
              <p:cNvSpPr/>
              <p:nvPr/>
            </p:nvSpPr>
            <p:spPr>
              <a:xfrm>
                <a:off x="10590992" y="3546212"/>
                <a:ext cx="50625" cy="50625"/>
              </a:xfrm>
              <a:custGeom>
                <a:avLst/>
                <a:gdLst>
                  <a:gd name="connsiteX0" fmla="*/ 57038 w 50625"/>
                  <a:gd name="connsiteY0" fmla="*/ 28519 h 50625"/>
                  <a:gd name="connsiteX1" fmla="*/ 28519 w 50625"/>
                  <a:gd name="connsiteY1" fmla="*/ 57038 h 50625"/>
                  <a:gd name="connsiteX2" fmla="*/ 0 w 50625"/>
                  <a:gd name="connsiteY2" fmla="*/ 28519 h 50625"/>
                  <a:gd name="connsiteX3" fmla="*/ 28519 w 50625"/>
                  <a:gd name="connsiteY3" fmla="*/ 0 h 50625"/>
                  <a:gd name="connsiteX4" fmla="*/ 57038 w 50625"/>
                  <a:gd name="connsiteY4" fmla="*/ 28519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7038" y="28519"/>
                    </a:moveTo>
                    <a:cubicBezTo>
                      <a:pt x="57038" y="44269"/>
                      <a:pt x="44269" y="57038"/>
                      <a:pt x="28519" y="57038"/>
                    </a:cubicBezTo>
                    <a:cubicBezTo>
                      <a:pt x="12768" y="57038"/>
                      <a:pt x="0" y="44269"/>
                      <a:pt x="0" y="28519"/>
                    </a:cubicBezTo>
                    <a:cubicBezTo>
                      <a:pt x="0" y="12768"/>
                      <a:pt x="12768" y="0"/>
                      <a:pt x="28519" y="0"/>
                    </a:cubicBezTo>
                    <a:cubicBezTo>
                      <a:pt x="44269" y="0"/>
                      <a:pt x="57038" y="12768"/>
                      <a:pt x="57038" y="2851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AFEAD897-2C39-4DDA-BF3A-1723D5E818E1}"/>
                  </a:ext>
                </a:extLst>
              </p:cNvPr>
              <p:cNvSpPr/>
              <p:nvPr/>
            </p:nvSpPr>
            <p:spPr>
              <a:xfrm>
                <a:off x="10468344" y="3635768"/>
                <a:ext cx="135000" cy="50625"/>
              </a:xfrm>
              <a:custGeom>
                <a:avLst/>
                <a:gdLst>
                  <a:gd name="connsiteX0" fmla="*/ 70841 w 135000"/>
                  <a:gd name="connsiteY0" fmla="*/ 53663 h 50625"/>
                  <a:gd name="connsiteX1" fmla="*/ 141682 w 135000"/>
                  <a:gd name="connsiteY1" fmla="*/ 0 h 50625"/>
                  <a:gd name="connsiteX2" fmla="*/ 0 w 135000"/>
                  <a:gd name="connsiteY2" fmla="*/ 0 h 50625"/>
                  <a:gd name="connsiteX3" fmla="*/ 70841 w 135000"/>
                  <a:gd name="connsiteY3" fmla="*/ 53663 h 50625"/>
                </a:gdLst>
                <a:ahLst/>
                <a:cxnLst>
                  <a:cxn ang="0">
                    <a:pos x="connsiteX0" y="connsiteY0"/>
                  </a:cxn>
                  <a:cxn ang="0">
                    <a:pos x="connsiteX1" y="connsiteY1"/>
                  </a:cxn>
                  <a:cxn ang="0">
                    <a:pos x="connsiteX2" y="connsiteY2"/>
                  </a:cxn>
                  <a:cxn ang="0">
                    <a:pos x="connsiteX3" y="connsiteY3"/>
                  </a:cxn>
                </a:cxnLst>
                <a:rect l="l" t="t" r="r" b="b"/>
                <a:pathLst>
                  <a:path w="135000" h="50625">
                    <a:moveTo>
                      <a:pt x="70841" y="53663"/>
                    </a:moveTo>
                    <a:cubicBezTo>
                      <a:pt x="104608" y="53663"/>
                      <a:pt x="132772" y="30645"/>
                      <a:pt x="141682" y="0"/>
                    </a:cubicBezTo>
                    <a:lnTo>
                      <a:pt x="0" y="0"/>
                    </a:lnTo>
                    <a:cubicBezTo>
                      <a:pt x="8910" y="30645"/>
                      <a:pt x="37074" y="53663"/>
                      <a:pt x="70841" y="536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10" name="组合 9">
            <a:extLst>
              <a:ext uri="{FF2B5EF4-FFF2-40B4-BE49-F238E27FC236}">
                <a16:creationId xmlns:a16="http://schemas.microsoft.com/office/drawing/2014/main" id="{2F85364C-656C-4407-81DF-2C676C94187A}"/>
              </a:ext>
            </a:extLst>
          </p:cNvPr>
          <p:cNvGrpSpPr/>
          <p:nvPr/>
        </p:nvGrpSpPr>
        <p:grpSpPr>
          <a:xfrm>
            <a:off x="487824" y="1641587"/>
            <a:ext cx="492531" cy="527226"/>
            <a:chOff x="22153033" y="3278709"/>
            <a:chExt cx="492531" cy="527226"/>
          </a:xfrm>
          <a:solidFill>
            <a:schemeClr val="accent4"/>
          </a:solidFill>
        </p:grpSpPr>
        <p:sp>
          <p:nvSpPr>
            <p:cNvPr id="11" name="任意多边形: 形状 10">
              <a:extLst>
                <a:ext uri="{FF2B5EF4-FFF2-40B4-BE49-F238E27FC236}">
                  <a16:creationId xmlns:a16="http://schemas.microsoft.com/office/drawing/2014/main" id="{954BE1D7-1FF8-4FED-AEE2-43AE65234F7D}"/>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CAAD41DC-1FBF-40FC-993C-E568EAC1C236}"/>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BC17D652-FA18-4A4C-A633-997F9C02972A}"/>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4" name="任意多边形: 形状 13">
              <a:extLst>
                <a:ext uri="{FF2B5EF4-FFF2-40B4-BE49-F238E27FC236}">
                  <a16:creationId xmlns:a16="http://schemas.microsoft.com/office/drawing/2014/main" id="{9A38B969-F830-456C-847A-EF716028E630}"/>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5" name="任意多边形: 形状 14">
              <a:extLst>
                <a:ext uri="{FF2B5EF4-FFF2-40B4-BE49-F238E27FC236}">
                  <a16:creationId xmlns:a16="http://schemas.microsoft.com/office/drawing/2014/main" id="{9F08461C-FB9E-467F-A9CE-23FD1CFDDFF8}"/>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 name="任意多边形: 形状 15">
              <a:extLst>
                <a:ext uri="{FF2B5EF4-FFF2-40B4-BE49-F238E27FC236}">
                  <a16:creationId xmlns:a16="http://schemas.microsoft.com/office/drawing/2014/main" id="{7071EC0A-8C84-4AA4-A385-6CCAE4A02FB5}"/>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 name="任意多边形: 形状 16">
              <a:extLst>
                <a:ext uri="{FF2B5EF4-FFF2-40B4-BE49-F238E27FC236}">
                  <a16:creationId xmlns:a16="http://schemas.microsoft.com/office/drawing/2014/main" id="{FD60E7BA-6637-4793-871B-347B994227DA}"/>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8" name="任意多边形: 形状 17">
              <a:extLst>
                <a:ext uri="{FF2B5EF4-FFF2-40B4-BE49-F238E27FC236}">
                  <a16:creationId xmlns:a16="http://schemas.microsoft.com/office/drawing/2014/main" id="{B1009966-AA0B-43ED-A572-7217046DE547}"/>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5F0ABF57-14DA-49D9-A510-C3A72930FBCA}"/>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447B4E48-BC36-4E30-99D4-F601037B3B79}"/>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21" name="ïṡḷiḑé">
            <a:extLst>
              <a:ext uri="{FF2B5EF4-FFF2-40B4-BE49-F238E27FC236}">
                <a16:creationId xmlns:a16="http://schemas.microsoft.com/office/drawing/2014/main" id="{6075269F-47A2-481C-BDA7-140DA42D4C9B}"/>
              </a:ext>
            </a:extLst>
          </p:cNvPr>
          <p:cNvSpPr/>
          <p:nvPr/>
        </p:nvSpPr>
        <p:spPr>
          <a:xfrm>
            <a:off x="1140739" y="1669952"/>
            <a:ext cx="2760211" cy="498861"/>
          </a:xfrm>
          <a:prstGeom prst="rect">
            <a:avLst/>
          </a:prstGeom>
        </p:spPr>
        <p:txBody>
          <a:bodyPr wrap="square" anchor="ctr" anchorCtr="0">
            <a:normAutofit/>
          </a:bodyPr>
          <a:lstStyle/>
          <a:p>
            <a:pPr lvl="0"/>
            <a:r>
              <a:rPr lang="zh-CN" altLang="en-US" sz="2400" b="1" spc="100" dirty="0">
                <a:solidFill>
                  <a:schemeClr val="accent4"/>
                </a:solidFill>
              </a:rPr>
              <a:t>方案一：密钥托管</a:t>
            </a:r>
          </a:p>
        </p:txBody>
      </p:sp>
      <p:pic>
        <p:nvPicPr>
          <p:cNvPr id="23" name="Picture 2">
            <a:extLst>
              <a:ext uri="{FF2B5EF4-FFF2-40B4-BE49-F238E27FC236}">
                <a16:creationId xmlns:a16="http://schemas.microsoft.com/office/drawing/2014/main" id="{2B3E30AB-0554-4550-939C-FC7FFF892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2" y="2605585"/>
            <a:ext cx="26289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a:extLst>
              <a:ext uri="{FF2B5EF4-FFF2-40B4-BE49-F238E27FC236}">
                <a16:creationId xmlns:a16="http://schemas.microsoft.com/office/drawing/2014/main" id="{693F1DBC-0928-48A7-AA03-1095ABF1F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372" y="4812953"/>
            <a:ext cx="547687" cy="547687"/>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B2F0BD92-CAA6-4763-BA57-8A2086D83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662" y="2389759"/>
            <a:ext cx="286702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a:extLst>
              <a:ext uri="{FF2B5EF4-FFF2-40B4-BE49-F238E27FC236}">
                <a16:creationId xmlns:a16="http://schemas.microsoft.com/office/drawing/2014/main" id="{90596A7C-B026-4BF2-9272-135B40C10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969" y="4965761"/>
            <a:ext cx="547687" cy="54768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8326D80D-F9C1-4162-B9AD-FBC82D504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5498" y="2713955"/>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DD5F60DC-42F4-438B-858F-FADEACE58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583" y="4914230"/>
            <a:ext cx="733627" cy="733627"/>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CD2ACFC0-BDB7-4745-81E4-56CF8579A1B0}"/>
              </a:ext>
            </a:extLst>
          </p:cNvPr>
          <p:cNvSpPr txBox="1"/>
          <p:nvPr/>
        </p:nvSpPr>
        <p:spPr>
          <a:xfrm>
            <a:off x="496812" y="5723190"/>
            <a:ext cx="10928728" cy="369332"/>
          </a:xfrm>
          <a:prstGeom prst="rect">
            <a:avLst/>
          </a:prstGeom>
          <a:noFill/>
        </p:spPr>
        <p:txBody>
          <a:bodyPr wrap="square">
            <a:spAutoFit/>
          </a:bodyPr>
          <a:lstStyle/>
          <a:p>
            <a:r>
              <a:rPr lang="zh-CN" altLang="en-US" b="1" dirty="0"/>
              <a:t>问题</a:t>
            </a:r>
            <a:r>
              <a:rPr lang="zh-CN" altLang="en-US" dirty="0"/>
              <a:t>：两人都把钥匙丢了怎么办？安全官值得信任吗？怎么取得所有人的信任？</a:t>
            </a:r>
            <a:endParaRPr lang="en-US" altLang="zh-CN" b="1" dirty="0"/>
          </a:p>
        </p:txBody>
      </p:sp>
      <p:pic>
        <p:nvPicPr>
          <p:cNvPr id="30" name="Picture 12">
            <a:extLst>
              <a:ext uri="{FF2B5EF4-FFF2-40B4-BE49-F238E27FC236}">
                <a16:creationId xmlns:a16="http://schemas.microsoft.com/office/drawing/2014/main" id="{055F141D-CFBF-4782-B094-7393970FB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943" y="4997955"/>
            <a:ext cx="547687" cy="547687"/>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638AE1CC-5DBD-4B1B-9425-9C66DC0A45E1}"/>
              </a:ext>
            </a:extLst>
          </p:cNvPr>
          <p:cNvSpPr txBox="1"/>
          <p:nvPr/>
        </p:nvSpPr>
        <p:spPr>
          <a:xfrm>
            <a:off x="1606750" y="5249769"/>
            <a:ext cx="1557324" cy="448328"/>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Alice</a:t>
            </a:r>
          </a:p>
        </p:txBody>
      </p:sp>
    </p:spTree>
    <p:extLst>
      <p:ext uri="{BB962C8B-B14F-4D97-AF65-F5344CB8AC3E}">
        <p14:creationId xmlns:p14="http://schemas.microsoft.com/office/powerpoint/2010/main" val="23580981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6386"/>
                                        </p:tgtEl>
                                        <p:attrNameLst>
                                          <p:attrName>style.visibility</p:attrName>
                                        </p:attrNameLst>
                                      </p:cBhvr>
                                      <p:to>
                                        <p:strVal val="visible"/>
                                      </p:to>
                                    </p:set>
                                    <p:animEffect transition="in" filter="fade">
                                      <p:cBhvr>
                                        <p:cTn id="22" dur="500"/>
                                        <p:tgtEl>
                                          <p:spTgt spid="16386"/>
                                        </p:tgtEl>
                                      </p:cBhvr>
                                    </p:animEffect>
                                  </p:childTnLst>
                                </p:cTn>
                              </p:par>
                              <p:par>
                                <p:cTn id="23" presetID="37" presetClass="path" presetSubtype="0" accel="50000" decel="50000" fill="hold" nodeType="withEffect">
                                  <p:stCondLst>
                                    <p:cond delay="0"/>
                                  </p:stCondLst>
                                  <p:childTnLst>
                                    <p:animMotion origin="layout" path="M 4.58333E-6 1.11111E-6 L 0.09557 0.04005 C 0.11549 0.04907 0.14544 0.05393 0.17682 0.05393 C 0.2125 0.05393 0.24114 0.04907 0.26106 0.04005 L 0.35677 1.11111E-6 " pathEditMode="relative" rAng="0" ptsTypes="AAAAA">
                                      <p:cBhvr>
                                        <p:cTn id="24" dur="2000" fill="hold"/>
                                        <p:tgtEl>
                                          <p:spTgt spid="27"/>
                                        </p:tgtEl>
                                        <p:attrNameLst>
                                          <p:attrName>ppt_x</p:attrName>
                                          <p:attrName>ppt_y</p:attrName>
                                        </p:attrNameLst>
                                      </p:cBhvr>
                                      <p:rCtr x="17839" y="2685"/>
                                    </p:animMotion>
                                  </p:childTnLst>
                                </p:cTn>
                              </p:par>
                            </p:childTnLst>
                          </p:cTn>
                        </p:par>
                        <p:par>
                          <p:cTn id="25" fill="hold">
                            <p:stCondLst>
                              <p:cond delay="2500"/>
                            </p:stCondLst>
                            <p:childTnLst>
                              <p:par>
                                <p:cTn id="26" presetID="1" presetClass="exit" presetSubtype="0" fill="hold" nodeType="afterEffect">
                                  <p:stCondLst>
                                    <p:cond delay="0"/>
                                  </p:stCondLst>
                                  <p:childTnLst>
                                    <p:set>
                                      <p:cBhvr>
                                        <p:cTn id="27" dur="1" fill="hold">
                                          <p:stCondLst>
                                            <p:cond delay="0"/>
                                          </p:stCondLst>
                                        </p:cTn>
                                        <p:tgtEl>
                                          <p:spTgt spid="27"/>
                                        </p:tgtEl>
                                        <p:attrNameLst>
                                          <p:attrName>style.visibility</p:attrName>
                                        </p:attrNameLst>
                                      </p:cBhvr>
                                      <p:to>
                                        <p:strVal val="hidden"/>
                                      </p:to>
                                    </p:se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37" presetClass="path" presetSubtype="0" accel="50000" decel="50000" fill="hold" nodeType="clickEffect">
                                  <p:stCondLst>
                                    <p:cond delay="0"/>
                                  </p:stCondLst>
                                  <p:childTnLst>
                                    <p:animMotion origin="layout" path="M 3.33333E-6 0.00046 L 0.05521 -0.00023 C 0.06692 0.00069 0.08242 -0.00648 0.09778 -0.01783 C 0.11497 -0.03148 0.12773 -0.04746 0.13528 -0.0632 L 0.17226 -0.13681 " pathEditMode="relative" rAng="20160000" ptsTypes="AAAAA">
                                      <p:cBhvr>
                                        <p:cTn id="35" dur="2000" fill="hold"/>
                                        <p:tgtEl>
                                          <p:spTgt spid="30"/>
                                        </p:tgtEl>
                                        <p:attrNameLst>
                                          <p:attrName>ppt_x</p:attrName>
                                          <p:attrName>ppt_y</p:attrName>
                                        </p:attrNameLst>
                                      </p:cBhvr>
                                      <p:rCtr x="9232" y="-4398"/>
                                    </p:animMotion>
                                  </p:childTnLst>
                                </p:cTn>
                              </p:par>
                              <p:par>
                                <p:cTn id="36" presetID="10" presetClass="entr" presetSubtype="0" fill="hold" nodeType="withEffect">
                                  <p:stCondLst>
                                    <p:cond delay="0"/>
                                  </p:stCondLst>
                                  <p:childTnLst>
                                    <p:set>
                                      <p:cBhvr>
                                        <p:cTn id="37" dur="1" fill="hold">
                                          <p:stCondLst>
                                            <p:cond delay="0"/>
                                          </p:stCondLst>
                                        </p:cTn>
                                        <p:tgtEl>
                                          <p:spTgt spid="16388"/>
                                        </p:tgtEl>
                                        <p:attrNameLst>
                                          <p:attrName>style.visibility</p:attrName>
                                        </p:attrNameLst>
                                      </p:cBhvr>
                                      <p:to>
                                        <p:strVal val="visible"/>
                                      </p:to>
                                    </p:set>
                                    <p:animEffect transition="in" filter="fade">
                                      <p:cBhvr>
                                        <p:cTn id="38" dur="500"/>
                                        <p:tgtEl>
                                          <p:spTgt spid="16388"/>
                                        </p:tgtEl>
                                      </p:cBhvr>
                                    </p:animEffect>
                                  </p:childTnLst>
                                </p:cTn>
                              </p:par>
                            </p:childTnLst>
                          </p:cTn>
                        </p:par>
                        <p:par>
                          <p:cTn id="39" fill="hold">
                            <p:stCondLst>
                              <p:cond delay="2000"/>
                            </p:stCondLst>
                            <p:childTnLst>
                              <p:par>
                                <p:cTn id="40" presetID="1" presetClass="exit" presetSubtype="0" fill="hold" nodeType="afterEffect">
                                  <p:stCondLst>
                                    <p:cond delay="0"/>
                                  </p:stCondLst>
                                  <p:childTnLst>
                                    <p:set>
                                      <p:cBhvr>
                                        <p:cTn id="41" dur="1" fill="hold">
                                          <p:stCondLst>
                                            <p:cond delay="0"/>
                                          </p:stCondLst>
                                        </p:cTn>
                                        <p:tgtEl>
                                          <p:spTgt spid="30"/>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1"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DCD24-1D1F-4A91-850D-6B93EE1069C7}"/>
              </a:ext>
            </a:extLst>
          </p:cNvPr>
          <p:cNvSpPr>
            <a:spLocks noGrp="1"/>
          </p:cNvSpPr>
          <p:nvPr>
            <p:ph type="title"/>
          </p:nvPr>
        </p:nvSpPr>
        <p:spPr/>
        <p:txBody>
          <a:bodyPr/>
          <a:lstStyle/>
          <a:p>
            <a:r>
              <a:rPr lang="zh-CN" altLang="en-US" dirty="0"/>
              <a:t>密钥备份</a:t>
            </a:r>
          </a:p>
        </p:txBody>
      </p:sp>
      <p:grpSp>
        <p:nvGrpSpPr>
          <p:cNvPr id="3" name="组合 2">
            <a:extLst>
              <a:ext uri="{FF2B5EF4-FFF2-40B4-BE49-F238E27FC236}">
                <a16:creationId xmlns:a16="http://schemas.microsoft.com/office/drawing/2014/main" id="{7D0DF0AE-1598-40F9-9689-0B657BCAA794}"/>
              </a:ext>
            </a:extLst>
          </p:cNvPr>
          <p:cNvGrpSpPr/>
          <p:nvPr/>
        </p:nvGrpSpPr>
        <p:grpSpPr>
          <a:xfrm>
            <a:off x="577850" y="1051037"/>
            <a:ext cx="492531" cy="527226"/>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4492752D-8662-4135-AD73-02B1E4AAF70D}"/>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717F1DEF-3EBD-4831-A9B1-3A2F59134C6B}"/>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1773EED5-BA5E-4F8B-8D54-54C5FCCEF44E}"/>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8E67B411-189E-48BA-864A-DECE7F685372}"/>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BDEF987B-B256-4956-BAA1-F4DA230D2C6A}"/>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10734529-F647-45A8-B1E1-D334D4DA8348}"/>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F3319AF4-B2C4-43B1-888C-5A11CFDF0873}"/>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E07A7AD2-0B9E-4EE8-B5E5-AEE35728959D}"/>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87D9B394-3414-475C-94E8-29A2C9090C46}"/>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D3C9E500-FD08-4205-8EBD-D92A09279901}"/>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56EB466A-0A4D-42E6-AC2B-9CFA1B2BC5B5}"/>
              </a:ext>
            </a:extLst>
          </p:cNvPr>
          <p:cNvSpPr/>
          <p:nvPr/>
        </p:nvSpPr>
        <p:spPr>
          <a:xfrm>
            <a:off x="1230765" y="1079402"/>
            <a:ext cx="4683821" cy="498861"/>
          </a:xfrm>
          <a:prstGeom prst="rect">
            <a:avLst/>
          </a:prstGeom>
        </p:spPr>
        <p:txBody>
          <a:bodyPr wrap="square" anchor="ctr" anchorCtr="0">
            <a:normAutofit/>
          </a:bodyPr>
          <a:lstStyle/>
          <a:p>
            <a:pPr lvl="0"/>
            <a:r>
              <a:rPr lang="zh-CN" altLang="en-US" sz="2400" b="1" spc="100" dirty="0">
                <a:solidFill>
                  <a:schemeClr val="accent4"/>
                </a:solidFill>
              </a:rPr>
              <a:t>方案二：分片保管（秘密共享）</a:t>
            </a:r>
          </a:p>
        </p:txBody>
      </p:sp>
      <p:pic>
        <p:nvPicPr>
          <p:cNvPr id="15" name="Picture 2">
            <a:extLst>
              <a:ext uri="{FF2B5EF4-FFF2-40B4-BE49-F238E27FC236}">
                <a16:creationId xmlns:a16="http://schemas.microsoft.com/office/drawing/2014/main" id="{4DD2BEF9-AF84-49A6-93B1-984AC5D2C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237" y="2532504"/>
            <a:ext cx="26289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418E9A56-39C6-4259-A00C-89282B652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021" y="4954059"/>
            <a:ext cx="547687" cy="547687"/>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a:extLst>
              <a:ext uri="{FF2B5EF4-FFF2-40B4-BE49-F238E27FC236}">
                <a16:creationId xmlns:a16="http://schemas.microsoft.com/office/drawing/2014/main" id="{DDBE6CCF-703F-47B6-8757-F97E24290E31}"/>
              </a:ext>
            </a:extLst>
          </p:cNvPr>
          <p:cNvGrpSpPr/>
          <p:nvPr/>
        </p:nvGrpSpPr>
        <p:grpSpPr>
          <a:xfrm>
            <a:off x="5706521" y="1646517"/>
            <a:ext cx="5502229" cy="3791201"/>
            <a:chOff x="4746671" y="1646517"/>
            <a:chExt cx="5502229" cy="3791201"/>
          </a:xfrm>
        </p:grpSpPr>
        <p:sp>
          <p:nvSpPr>
            <p:cNvPr id="18" name="弧形 17">
              <a:extLst>
                <a:ext uri="{FF2B5EF4-FFF2-40B4-BE49-F238E27FC236}">
                  <a16:creationId xmlns:a16="http://schemas.microsoft.com/office/drawing/2014/main" id="{B528B379-93DC-4E1E-A790-8D2B289153D1}"/>
                </a:ext>
              </a:extLst>
            </p:cNvPr>
            <p:cNvSpPr/>
            <p:nvPr/>
          </p:nvSpPr>
          <p:spPr>
            <a:xfrm>
              <a:off x="4746671" y="1646517"/>
              <a:ext cx="5426029" cy="3114778"/>
            </a:xfrm>
            <a:prstGeom prst="arc">
              <a:avLst>
                <a:gd name="adj1" fmla="val 11223565"/>
                <a:gd name="adj2" fmla="val 1636485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a:extLst>
                <a:ext uri="{FF2B5EF4-FFF2-40B4-BE49-F238E27FC236}">
                  <a16:creationId xmlns:a16="http://schemas.microsoft.com/office/drawing/2014/main" id="{8837C3A9-DDFB-48A6-AC57-2EDD48989172}"/>
                </a:ext>
              </a:extLst>
            </p:cNvPr>
            <p:cNvSpPr/>
            <p:nvPr/>
          </p:nvSpPr>
          <p:spPr>
            <a:xfrm>
              <a:off x="4790300" y="2494298"/>
              <a:ext cx="4500855" cy="1842338"/>
            </a:xfrm>
            <a:prstGeom prst="arc">
              <a:avLst>
                <a:gd name="adj1" fmla="val 11223565"/>
                <a:gd name="adj2" fmla="val 1799628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28CAD88C-0D1C-4236-BFCD-52FC96AC3E51}"/>
                </a:ext>
              </a:extLst>
            </p:cNvPr>
            <p:cNvCxnSpPr>
              <a:cxnSpLocks/>
            </p:cNvCxnSpPr>
            <p:nvPr/>
          </p:nvCxnSpPr>
          <p:spPr>
            <a:xfrm flipV="1">
              <a:off x="4919545" y="3522852"/>
              <a:ext cx="2679052" cy="1"/>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弧形 33">
              <a:extLst>
                <a:ext uri="{FF2B5EF4-FFF2-40B4-BE49-F238E27FC236}">
                  <a16:creationId xmlns:a16="http://schemas.microsoft.com/office/drawing/2014/main" id="{BBFFB1FA-B950-4734-868A-624A48EE2789}"/>
                </a:ext>
              </a:extLst>
            </p:cNvPr>
            <p:cNvSpPr/>
            <p:nvPr/>
          </p:nvSpPr>
          <p:spPr>
            <a:xfrm flipV="1">
              <a:off x="4822871" y="2322940"/>
              <a:ext cx="5426029" cy="3114778"/>
            </a:xfrm>
            <a:prstGeom prst="arc">
              <a:avLst>
                <a:gd name="adj1" fmla="val 11223565"/>
                <a:gd name="adj2" fmla="val 1636485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a:extLst>
                <a:ext uri="{FF2B5EF4-FFF2-40B4-BE49-F238E27FC236}">
                  <a16:creationId xmlns:a16="http://schemas.microsoft.com/office/drawing/2014/main" id="{998BD109-2EE7-400D-93B0-A2BD1E95D9C9}"/>
                </a:ext>
              </a:extLst>
            </p:cNvPr>
            <p:cNvSpPr/>
            <p:nvPr/>
          </p:nvSpPr>
          <p:spPr>
            <a:xfrm flipV="1">
              <a:off x="4790300" y="2667764"/>
              <a:ext cx="4500855" cy="1842338"/>
            </a:xfrm>
            <a:prstGeom prst="arc">
              <a:avLst>
                <a:gd name="adj1" fmla="val 11223565"/>
                <a:gd name="adj2" fmla="val 1799628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914D6411-3D3C-4ADC-B1D5-4C39AA20C774}"/>
              </a:ext>
            </a:extLst>
          </p:cNvPr>
          <p:cNvGrpSpPr/>
          <p:nvPr/>
        </p:nvGrpSpPr>
        <p:grpSpPr>
          <a:xfrm>
            <a:off x="8654120" y="908085"/>
            <a:ext cx="1276171" cy="5274178"/>
            <a:chOff x="7694270" y="908085"/>
            <a:chExt cx="1276171" cy="5274178"/>
          </a:xfrm>
        </p:grpSpPr>
        <p:pic>
          <p:nvPicPr>
            <p:cNvPr id="17410" name="Picture 2">
              <a:extLst>
                <a:ext uri="{FF2B5EF4-FFF2-40B4-BE49-F238E27FC236}">
                  <a16:creationId xmlns:a16="http://schemas.microsoft.com/office/drawing/2014/main" id="{F3ECEA59-110D-4212-A7D5-6EE690978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4270" y="908085"/>
              <a:ext cx="1097305" cy="109730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1ED02E6C-B253-4A8B-822A-96CF44E55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9773" y="2032848"/>
              <a:ext cx="960428" cy="96042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705497BA-09A0-4916-B418-F4D68F6C70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2463" y="3061433"/>
              <a:ext cx="1019356" cy="101935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4070F85B-63C2-4D62-B1F0-CF15E52172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5066" y="4089682"/>
              <a:ext cx="109537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934A1023-3B30-45D5-8009-A54117FA9F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9773" y="5204526"/>
              <a:ext cx="977737" cy="977737"/>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文本框 40">
            <a:extLst>
              <a:ext uri="{FF2B5EF4-FFF2-40B4-BE49-F238E27FC236}">
                <a16:creationId xmlns:a16="http://schemas.microsoft.com/office/drawing/2014/main" id="{BFEAAB27-D079-4F95-8374-0CB6D4C2E2B1}"/>
              </a:ext>
            </a:extLst>
          </p:cNvPr>
          <p:cNvSpPr txBox="1"/>
          <p:nvPr/>
        </p:nvSpPr>
        <p:spPr>
          <a:xfrm>
            <a:off x="631636" y="5761381"/>
            <a:ext cx="10928728" cy="369332"/>
          </a:xfrm>
          <a:prstGeom prst="rect">
            <a:avLst/>
          </a:prstGeom>
          <a:noFill/>
        </p:spPr>
        <p:txBody>
          <a:bodyPr wrap="square">
            <a:spAutoFit/>
          </a:bodyPr>
          <a:lstStyle/>
          <a:p>
            <a:r>
              <a:rPr lang="zh-CN" altLang="en-US" b="1" dirty="0"/>
              <a:t>问题</a:t>
            </a:r>
            <a:r>
              <a:rPr lang="zh-CN" altLang="en-US" dirty="0"/>
              <a:t>：如何保证每片的安全性？一旦有一人出问题，则要重新协商密钥</a:t>
            </a:r>
            <a:endParaRPr lang="en-US" altLang="zh-CN" b="1" dirty="0"/>
          </a:p>
        </p:txBody>
      </p:sp>
      <p:grpSp>
        <p:nvGrpSpPr>
          <p:cNvPr id="38" name="组合 37">
            <a:extLst>
              <a:ext uri="{FF2B5EF4-FFF2-40B4-BE49-F238E27FC236}">
                <a16:creationId xmlns:a16="http://schemas.microsoft.com/office/drawing/2014/main" id="{7E58427B-459A-4BC4-9E0A-C9803582369E}"/>
              </a:ext>
            </a:extLst>
          </p:cNvPr>
          <p:cNvGrpSpPr/>
          <p:nvPr/>
        </p:nvGrpSpPr>
        <p:grpSpPr>
          <a:xfrm>
            <a:off x="7734784" y="1389027"/>
            <a:ext cx="642013" cy="4351722"/>
            <a:chOff x="6774934" y="1389027"/>
            <a:chExt cx="642013" cy="4351722"/>
          </a:xfrm>
        </p:grpSpPr>
        <p:pic>
          <p:nvPicPr>
            <p:cNvPr id="23" name="Picture 2">
              <a:extLst>
                <a:ext uri="{FF2B5EF4-FFF2-40B4-BE49-F238E27FC236}">
                  <a16:creationId xmlns:a16="http://schemas.microsoft.com/office/drawing/2014/main" id="{FE2DA633-456A-4147-8F46-F56E11495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4934" y="1389027"/>
              <a:ext cx="601817" cy="6060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D777F580-ECE8-488B-A506-2FE7405639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0411" y="2277873"/>
              <a:ext cx="601817" cy="6060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A66AF8EF-8D47-4D87-AC1F-6F95A509CD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4935" y="3250370"/>
              <a:ext cx="601817" cy="6060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D81088A6-9710-4A3A-BF55-D492567A39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4935" y="4207071"/>
              <a:ext cx="601817" cy="60606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B0BBEA7D-AF5B-4CF9-8952-79C70A3ADF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5130" y="5134687"/>
              <a:ext cx="601817" cy="606062"/>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文本框 39">
            <a:extLst>
              <a:ext uri="{FF2B5EF4-FFF2-40B4-BE49-F238E27FC236}">
                <a16:creationId xmlns:a16="http://schemas.microsoft.com/office/drawing/2014/main" id="{82F9A739-535F-4DB3-B074-BAAC19EF4561}"/>
              </a:ext>
            </a:extLst>
          </p:cNvPr>
          <p:cNvSpPr txBox="1"/>
          <p:nvPr/>
        </p:nvSpPr>
        <p:spPr>
          <a:xfrm>
            <a:off x="3453025" y="5196875"/>
            <a:ext cx="1557324" cy="448328"/>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Alice</a:t>
            </a:r>
          </a:p>
        </p:txBody>
      </p:sp>
    </p:spTree>
    <p:extLst>
      <p:ext uri="{BB962C8B-B14F-4D97-AF65-F5344CB8AC3E}">
        <p14:creationId xmlns:p14="http://schemas.microsoft.com/office/powerpoint/2010/main" val="24178727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53B4F-C6A8-4AEC-9CC0-0352D0D985F2}"/>
              </a:ext>
            </a:extLst>
          </p:cNvPr>
          <p:cNvSpPr>
            <a:spLocks noGrp="1"/>
          </p:cNvSpPr>
          <p:nvPr>
            <p:ph type="title"/>
          </p:nvPr>
        </p:nvSpPr>
        <p:spPr/>
        <p:txBody>
          <a:bodyPr/>
          <a:lstStyle/>
          <a:p>
            <a:r>
              <a:rPr lang="zh-CN" altLang="en-US" dirty="0"/>
              <a:t>密钥备份</a:t>
            </a:r>
          </a:p>
        </p:txBody>
      </p:sp>
      <p:grpSp>
        <p:nvGrpSpPr>
          <p:cNvPr id="3" name="组合 2">
            <a:extLst>
              <a:ext uri="{FF2B5EF4-FFF2-40B4-BE49-F238E27FC236}">
                <a16:creationId xmlns:a16="http://schemas.microsoft.com/office/drawing/2014/main" id="{41BBE1FD-A16D-4A02-A839-277E965CF827}"/>
              </a:ext>
            </a:extLst>
          </p:cNvPr>
          <p:cNvGrpSpPr/>
          <p:nvPr/>
        </p:nvGrpSpPr>
        <p:grpSpPr>
          <a:xfrm>
            <a:off x="577850" y="1051037"/>
            <a:ext cx="492531" cy="527226"/>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92DDEC96-CB95-4363-A571-8924CFFEBD08}"/>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C7DEF88A-EC74-4100-B8BB-A832B3E668C2}"/>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D588ED15-1A18-434B-9FA4-E227C8AF9941}"/>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836A135F-267B-4C18-97D6-E24A8097E3C8}"/>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0B57C496-7031-4BB7-9717-56C81D1FB3B8}"/>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C558F769-CED0-4727-9422-AAB27FF9786A}"/>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8CB6B936-2FBB-4E61-BD93-12DF34A393A3}"/>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7A207D7D-D4DA-4E38-8976-BB538C18E725}"/>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CBFFF3A8-6A8A-4D5A-A94A-A7CB0927D821}"/>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80D27198-C88D-47C0-B770-4479BBD21D04}"/>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27774973-71FD-4776-B02E-6962FAEE854F}"/>
              </a:ext>
            </a:extLst>
          </p:cNvPr>
          <p:cNvSpPr/>
          <p:nvPr/>
        </p:nvSpPr>
        <p:spPr>
          <a:xfrm>
            <a:off x="1230765" y="1079402"/>
            <a:ext cx="4683821" cy="498861"/>
          </a:xfrm>
          <a:prstGeom prst="rect">
            <a:avLst/>
          </a:prstGeom>
        </p:spPr>
        <p:txBody>
          <a:bodyPr wrap="square" anchor="ctr" anchorCtr="0">
            <a:normAutofit/>
          </a:bodyPr>
          <a:lstStyle/>
          <a:p>
            <a:pPr lvl="0"/>
            <a:r>
              <a:rPr lang="zh-CN" altLang="en-US" sz="2400" b="1" spc="100" dirty="0">
                <a:solidFill>
                  <a:schemeClr val="accent4"/>
                </a:solidFill>
              </a:rPr>
              <a:t>方案三：智能卡临时托管</a:t>
            </a:r>
          </a:p>
        </p:txBody>
      </p:sp>
      <p:pic>
        <p:nvPicPr>
          <p:cNvPr id="18434" name="Picture 2">
            <a:extLst>
              <a:ext uri="{FF2B5EF4-FFF2-40B4-BE49-F238E27FC236}">
                <a16:creationId xmlns:a16="http://schemas.microsoft.com/office/drawing/2014/main" id="{647CE09A-654F-497C-BF19-B822F619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5" y="2390426"/>
            <a:ext cx="2257429" cy="22574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9EC71A81-76FA-4133-8EE4-3F8CA3819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1" y="1928467"/>
            <a:ext cx="26289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47362374-7FEC-4321-B7A2-D6EC90D79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095" y="4350022"/>
            <a:ext cx="547687" cy="5476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a:extLst>
              <a:ext uri="{FF2B5EF4-FFF2-40B4-BE49-F238E27FC236}">
                <a16:creationId xmlns:a16="http://schemas.microsoft.com/office/drawing/2014/main" id="{50AAD949-E5C6-495F-B390-D4CD93D83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2675" y="4557367"/>
            <a:ext cx="547687" cy="5476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45D80EE1-E57C-4E3C-AFF6-B459ECF907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2087" y="1928467"/>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F3519D33-95A4-43DF-871A-3A9E31DBDEF4}"/>
              </a:ext>
            </a:extLst>
          </p:cNvPr>
          <p:cNvSpPr txBox="1"/>
          <p:nvPr/>
        </p:nvSpPr>
        <p:spPr>
          <a:xfrm>
            <a:off x="631636" y="5516966"/>
            <a:ext cx="10928728" cy="646331"/>
          </a:xfrm>
          <a:prstGeom prst="rect">
            <a:avLst/>
          </a:prstGeom>
          <a:noFill/>
        </p:spPr>
        <p:txBody>
          <a:bodyPr wrap="square">
            <a:spAutoFit/>
          </a:bodyPr>
          <a:lstStyle/>
          <a:p>
            <a:r>
              <a:rPr lang="zh-CN" altLang="en-US" b="1" dirty="0"/>
              <a:t>优势</a:t>
            </a:r>
            <a:r>
              <a:rPr lang="zh-CN" altLang="en-US" dirty="0"/>
              <a:t>：智能卡可以托管给任何可信的人，</a:t>
            </a:r>
            <a:r>
              <a:rPr lang="en-US" altLang="zh-CN" dirty="0"/>
              <a:t>Bob</a:t>
            </a:r>
            <a:r>
              <a:rPr lang="zh-CN" altLang="en-US" dirty="0"/>
              <a:t>无法读取智能卡中的密钥，但可以用它来解密数据</a:t>
            </a:r>
            <a:endParaRPr lang="en-US" altLang="zh-CN" dirty="0"/>
          </a:p>
          <a:p>
            <a:r>
              <a:rPr lang="zh-CN" altLang="en-US" b="1" dirty="0"/>
              <a:t>问题</a:t>
            </a:r>
            <a:r>
              <a:rPr lang="zh-CN" altLang="en-US" dirty="0"/>
              <a:t>：一旦丢了，就要重新生成密钥</a:t>
            </a:r>
            <a:endParaRPr lang="en-US" altLang="zh-CN" dirty="0"/>
          </a:p>
        </p:txBody>
      </p:sp>
      <p:sp>
        <p:nvSpPr>
          <p:cNvPr id="21" name="动作按钮: 后退或前一项 20">
            <a:hlinkClick r:id="rId6" action="ppaction://hlinksldjump" highlightClick="1"/>
            <a:extLst>
              <a:ext uri="{FF2B5EF4-FFF2-40B4-BE49-F238E27FC236}">
                <a16:creationId xmlns:a16="http://schemas.microsoft.com/office/drawing/2014/main" id="{453B13E6-A39D-4838-80B1-6116B813335E}"/>
              </a:ext>
            </a:extLst>
          </p:cNvPr>
          <p:cNvSpPr/>
          <p:nvPr/>
        </p:nvSpPr>
        <p:spPr>
          <a:xfrm>
            <a:off x="10676586" y="5705341"/>
            <a:ext cx="746975" cy="618186"/>
          </a:xfrm>
          <a:prstGeom prst="actionButtonBackPrevious">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ECFBCF3E-CC6A-4E4A-B779-D2A3C2C514C1}"/>
              </a:ext>
            </a:extLst>
          </p:cNvPr>
          <p:cNvSpPr txBox="1"/>
          <p:nvPr/>
        </p:nvSpPr>
        <p:spPr>
          <a:xfrm>
            <a:off x="1862981" y="4656726"/>
            <a:ext cx="1557324" cy="448328"/>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Alice</a:t>
            </a:r>
          </a:p>
        </p:txBody>
      </p:sp>
      <p:sp>
        <p:nvSpPr>
          <p:cNvPr id="23" name="文本框 22">
            <a:extLst>
              <a:ext uri="{FF2B5EF4-FFF2-40B4-BE49-F238E27FC236}">
                <a16:creationId xmlns:a16="http://schemas.microsoft.com/office/drawing/2014/main" id="{8EC3FC06-9338-4282-A29E-1BE80FB077A5}"/>
              </a:ext>
            </a:extLst>
          </p:cNvPr>
          <p:cNvSpPr txBox="1"/>
          <p:nvPr/>
        </p:nvSpPr>
        <p:spPr>
          <a:xfrm>
            <a:off x="9660285" y="4588838"/>
            <a:ext cx="1557324" cy="448328"/>
          </a:xfrm>
          <a:prstGeom prst="rect">
            <a:avLst/>
          </a:prstGeom>
          <a:noFill/>
        </p:spPr>
        <p:txBody>
          <a:bodyPr wrap="square" rtlCol="0">
            <a:spAutoFit/>
          </a:bodyPr>
          <a:lstStyle/>
          <a:p>
            <a:pPr algn="ctr">
              <a:lnSpc>
                <a:spcPct val="130000"/>
              </a:lnSpc>
            </a:pPr>
            <a:r>
              <a:rPr lang="en-US" altLang="zh-CN" sz="2000" b="1" dirty="0">
                <a:solidFill>
                  <a:schemeClr val="accent1"/>
                </a:solidFill>
                <a:ea typeface="+mj-ea"/>
              </a:rPr>
              <a:t>Bob</a:t>
            </a:r>
          </a:p>
        </p:txBody>
      </p:sp>
    </p:spTree>
    <p:extLst>
      <p:ext uri="{BB962C8B-B14F-4D97-AF65-F5344CB8AC3E}">
        <p14:creationId xmlns:p14="http://schemas.microsoft.com/office/powerpoint/2010/main" val="29249250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37" presetClass="path" presetSubtype="0" accel="50000" decel="50000" fill="hold" nodeType="afterEffect">
                                  <p:stCondLst>
                                    <p:cond delay="0"/>
                                  </p:stCondLst>
                                  <p:childTnLst>
                                    <p:animMotion origin="layout" path="M -0.00117 -0.0081 L 0.08516 0.0037 C 0.103 0.00694 0.12878 0.00231 0.1556 -0.00857 C 0.18555 -0.02084 0.20873 -0.03634 0.22422 -0.05347 L 0.29909 -0.13148 " pathEditMode="relative" rAng="20820000" ptsTypes="AAAAA">
                                      <p:cBhvr>
                                        <p:cTn id="10" dur="2000" fill="hold"/>
                                        <p:tgtEl>
                                          <p:spTgt spid="18"/>
                                        </p:tgtEl>
                                        <p:attrNameLst>
                                          <p:attrName>ppt_x</p:attrName>
                                          <p:attrName>ppt_y</p:attrName>
                                        </p:attrNameLst>
                                      </p:cBhvr>
                                      <p:rCtr x="15404" y="-3148"/>
                                    </p:animMotion>
                                  </p:childTnLst>
                                </p:cTn>
                              </p:par>
                            </p:childTnLst>
                          </p:cTn>
                        </p:par>
                        <p:par>
                          <p:cTn id="11" fill="hold">
                            <p:stCondLst>
                              <p:cond delay="2500"/>
                            </p:stCondLst>
                            <p:childTnLst>
                              <p:par>
                                <p:cTn id="12" presetID="10" presetClass="exit" presetSubtype="0" fill="hold" nodeType="after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8434"/>
                                        </p:tgtEl>
                                        <p:attrNameLst>
                                          <p:attrName>style.visibility</p:attrName>
                                        </p:attrNameLst>
                                      </p:cBhvr>
                                      <p:to>
                                        <p:strVal val="visible"/>
                                      </p:to>
                                    </p:set>
                                    <p:animEffect transition="in" filter="fade">
                                      <p:cBhvr>
                                        <p:cTn id="17" dur="500"/>
                                        <p:tgtEl>
                                          <p:spTgt spid="184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EDEAE-55DB-4266-8FDC-546050512FBB}"/>
              </a:ext>
            </a:extLst>
          </p:cNvPr>
          <p:cNvSpPr>
            <a:spLocks noGrp="1"/>
          </p:cNvSpPr>
          <p:nvPr>
            <p:ph type="title"/>
          </p:nvPr>
        </p:nvSpPr>
        <p:spPr/>
        <p:txBody>
          <a:bodyPr/>
          <a:lstStyle/>
          <a:p>
            <a:r>
              <a:rPr lang="zh-CN" altLang="en-US" dirty="0"/>
              <a:t>密钥泄露</a:t>
            </a:r>
          </a:p>
        </p:txBody>
      </p:sp>
      <p:grpSp>
        <p:nvGrpSpPr>
          <p:cNvPr id="3" name="组合 2">
            <a:extLst>
              <a:ext uri="{FF2B5EF4-FFF2-40B4-BE49-F238E27FC236}">
                <a16:creationId xmlns:a16="http://schemas.microsoft.com/office/drawing/2014/main" id="{E61C9768-7C7C-4CE5-9158-E5D92AA971A0}"/>
              </a:ext>
            </a:extLst>
          </p:cNvPr>
          <p:cNvGrpSpPr/>
          <p:nvPr/>
        </p:nvGrpSpPr>
        <p:grpSpPr>
          <a:xfrm>
            <a:off x="611187" y="1214650"/>
            <a:ext cx="437534" cy="524163"/>
            <a:chOff x="16791560" y="8680236"/>
            <a:chExt cx="437534" cy="524163"/>
          </a:xfrm>
          <a:solidFill>
            <a:schemeClr val="accent4"/>
          </a:solidFill>
        </p:grpSpPr>
        <p:sp>
          <p:nvSpPr>
            <p:cNvPr id="4" name="任意多边形: 形状 3">
              <a:extLst>
                <a:ext uri="{FF2B5EF4-FFF2-40B4-BE49-F238E27FC236}">
                  <a16:creationId xmlns:a16="http://schemas.microsoft.com/office/drawing/2014/main" id="{074F099C-89FA-4C6C-AE0B-DE81561853F8}"/>
                </a:ext>
              </a:extLst>
            </p:cNvPr>
            <p:cNvSpPr/>
            <p:nvPr/>
          </p:nvSpPr>
          <p:spPr>
            <a:xfrm>
              <a:off x="16791560" y="8680236"/>
              <a:ext cx="388125" cy="320625"/>
            </a:xfrm>
            <a:custGeom>
              <a:avLst/>
              <a:gdLst>
                <a:gd name="connsiteX0" fmla="*/ 123287 w 388125"/>
                <a:gd name="connsiteY0" fmla="*/ 203201 h 320625"/>
                <a:gd name="connsiteX1" fmla="*/ 238240 w 388125"/>
                <a:gd name="connsiteY1" fmla="*/ 193329 h 320625"/>
                <a:gd name="connsiteX2" fmla="*/ 238425 w 388125"/>
                <a:gd name="connsiteY2" fmla="*/ 209141 h 320625"/>
                <a:gd name="connsiteX3" fmla="*/ 245682 w 388125"/>
                <a:gd name="connsiteY3" fmla="*/ 237018 h 320625"/>
                <a:gd name="connsiteX4" fmla="*/ 277187 w 388125"/>
                <a:gd name="connsiteY4" fmla="*/ 236124 h 320625"/>
                <a:gd name="connsiteX5" fmla="*/ 385626 w 388125"/>
                <a:gd name="connsiteY5" fmla="*/ 156288 h 320625"/>
                <a:gd name="connsiteX6" fmla="*/ 404796 w 388125"/>
                <a:gd name="connsiteY6" fmla="*/ 117493 h 320625"/>
                <a:gd name="connsiteX7" fmla="*/ 382352 w 388125"/>
                <a:gd name="connsiteY7" fmla="*/ 78174 h 320625"/>
                <a:gd name="connsiteX8" fmla="*/ 277525 w 388125"/>
                <a:gd name="connsiteY8" fmla="*/ 6809 h 320625"/>
                <a:gd name="connsiteX9" fmla="*/ 250018 w 388125"/>
                <a:gd name="connsiteY9" fmla="*/ 2304 h 320625"/>
                <a:gd name="connsiteX10" fmla="*/ 238240 w 388125"/>
                <a:gd name="connsiteY10" fmla="*/ 21879 h 320625"/>
                <a:gd name="connsiteX11" fmla="*/ 238240 w 388125"/>
                <a:gd name="connsiteY11" fmla="*/ 52929 h 320625"/>
                <a:gd name="connsiteX12" fmla="*/ 71599 w 388125"/>
                <a:gd name="connsiteY12" fmla="*/ 132613 h 320625"/>
                <a:gd name="connsiteX13" fmla="*/ 3272 w 388125"/>
                <a:gd name="connsiteY13" fmla="*/ 324211 h 320625"/>
                <a:gd name="connsiteX14" fmla="*/ 13060 w 388125"/>
                <a:gd name="connsiteY14" fmla="*/ 329189 h 320625"/>
                <a:gd name="connsiteX15" fmla="*/ 24028 w 388125"/>
                <a:gd name="connsiteY15" fmla="*/ 322507 h 320625"/>
                <a:gd name="connsiteX16" fmla="*/ 123287 w 388125"/>
                <a:gd name="connsiteY16" fmla="*/ 203201 h 3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8125" h="320625">
                  <a:moveTo>
                    <a:pt x="123287" y="203201"/>
                  </a:moveTo>
                  <a:cubicBezTo>
                    <a:pt x="183953" y="183069"/>
                    <a:pt x="238240" y="193329"/>
                    <a:pt x="238240" y="193329"/>
                  </a:cubicBezTo>
                  <a:lnTo>
                    <a:pt x="238425" y="209141"/>
                  </a:lnTo>
                  <a:cubicBezTo>
                    <a:pt x="238695" y="234689"/>
                    <a:pt x="245682" y="237018"/>
                    <a:pt x="245682" y="237018"/>
                  </a:cubicBezTo>
                  <a:cubicBezTo>
                    <a:pt x="262202" y="249928"/>
                    <a:pt x="277187" y="236124"/>
                    <a:pt x="277187" y="236124"/>
                  </a:cubicBezTo>
                  <a:cubicBezTo>
                    <a:pt x="277187" y="236124"/>
                    <a:pt x="382858" y="158330"/>
                    <a:pt x="385626" y="156288"/>
                  </a:cubicBezTo>
                  <a:cubicBezTo>
                    <a:pt x="388393" y="154229"/>
                    <a:pt x="404745" y="144088"/>
                    <a:pt x="404796" y="117493"/>
                  </a:cubicBezTo>
                  <a:cubicBezTo>
                    <a:pt x="404813" y="90864"/>
                    <a:pt x="382352" y="78174"/>
                    <a:pt x="382352" y="78174"/>
                  </a:cubicBezTo>
                  <a:cubicBezTo>
                    <a:pt x="382352" y="78174"/>
                    <a:pt x="295108" y="18774"/>
                    <a:pt x="277525" y="6809"/>
                  </a:cubicBezTo>
                  <a:cubicBezTo>
                    <a:pt x="259907" y="-5172"/>
                    <a:pt x="250018" y="2304"/>
                    <a:pt x="250018" y="2304"/>
                  </a:cubicBezTo>
                  <a:cubicBezTo>
                    <a:pt x="237058" y="10775"/>
                    <a:pt x="238240" y="21879"/>
                    <a:pt x="238240" y="21879"/>
                  </a:cubicBezTo>
                  <a:lnTo>
                    <a:pt x="238240" y="52929"/>
                  </a:lnTo>
                  <a:cubicBezTo>
                    <a:pt x="140196" y="73061"/>
                    <a:pt x="71599" y="132613"/>
                    <a:pt x="71599" y="132613"/>
                  </a:cubicBezTo>
                  <a:cubicBezTo>
                    <a:pt x="-22682" y="212786"/>
                    <a:pt x="3272" y="324211"/>
                    <a:pt x="3272" y="324211"/>
                  </a:cubicBezTo>
                  <a:cubicBezTo>
                    <a:pt x="3272" y="324211"/>
                    <a:pt x="3508" y="329189"/>
                    <a:pt x="13060" y="329189"/>
                  </a:cubicBezTo>
                  <a:cubicBezTo>
                    <a:pt x="23910" y="329189"/>
                    <a:pt x="24028" y="322507"/>
                    <a:pt x="24028" y="322507"/>
                  </a:cubicBezTo>
                  <a:cubicBezTo>
                    <a:pt x="28534" y="284572"/>
                    <a:pt x="62622" y="223333"/>
                    <a:pt x="123287" y="20320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4B94C4F0-EFEA-478D-84D2-8FD2BCD2DDBA}"/>
                </a:ext>
              </a:extLst>
            </p:cNvPr>
            <p:cNvSpPr/>
            <p:nvPr/>
          </p:nvSpPr>
          <p:spPr>
            <a:xfrm>
              <a:off x="16840969" y="8883774"/>
              <a:ext cx="388125" cy="320625"/>
            </a:xfrm>
            <a:custGeom>
              <a:avLst/>
              <a:gdLst>
                <a:gd name="connsiteX0" fmla="*/ 401440 w 388125"/>
                <a:gd name="connsiteY0" fmla="*/ 4961 h 320625"/>
                <a:gd name="connsiteX1" fmla="*/ 391686 w 388125"/>
                <a:gd name="connsiteY1" fmla="*/ 0 h 320625"/>
                <a:gd name="connsiteX2" fmla="*/ 380717 w 388125"/>
                <a:gd name="connsiteY2" fmla="*/ 6682 h 320625"/>
                <a:gd name="connsiteX3" fmla="*/ 281458 w 388125"/>
                <a:gd name="connsiteY3" fmla="*/ 125989 h 320625"/>
                <a:gd name="connsiteX4" fmla="*/ 166506 w 388125"/>
                <a:gd name="connsiteY4" fmla="*/ 135844 h 320625"/>
                <a:gd name="connsiteX5" fmla="*/ 166320 w 388125"/>
                <a:gd name="connsiteY5" fmla="*/ 120032 h 320625"/>
                <a:gd name="connsiteX6" fmla="*/ 159098 w 388125"/>
                <a:gd name="connsiteY6" fmla="*/ 92154 h 320625"/>
                <a:gd name="connsiteX7" fmla="*/ 127558 w 388125"/>
                <a:gd name="connsiteY7" fmla="*/ 93049 h 320625"/>
                <a:gd name="connsiteX8" fmla="*/ 19136 w 388125"/>
                <a:gd name="connsiteY8" fmla="*/ 172901 h 320625"/>
                <a:gd name="connsiteX9" fmla="*/ 0 w 388125"/>
                <a:gd name="connsiteY9" fmla="*/ 211714 h 320625"/>
                <a:gd name="connsiteX10" fmla="*/ 22393 w 388125"/>
                <a:gd name="connsiteY10" fmla="*/ 251016 h 320625"/>
                <a:gd name="connsiteX11" fmla="*/ 127204 w 388125"/>
                <a:gd name="connsiteY11" fmla="*/ 322380 h 320625"/>
                <a:gd name="connsiteX12" fmla="*/ 154710 w 388125"/>
                <a:gd name="connsiteY12" fmla="*/ 326903 h 320625"/>
                <a:gd name="connsiteX13" fmla="*/ 166489 w 388125"/>
                <a:gd name="connsiteY13" fmla="*/ 307378 h 320625"/>
                <a:gd name="connsiteX14" fmla="*/ 166489 w 388125"/>
                <a:gd name="connsiteY14" fmla="*/ 276278 h 320625"/>
                <a:gd name="connsiteX15" fmla="*/ 333130 w 388125"/>
                <a:gd name="connsiteY15" fmla="*/ 196577 h 320625"/>
                <a:gd name="connsiteX16" fmla="*/ 401440 w 388125"/>
                <a:gd name="connsiteY16" fmla="*/ 4961 h 3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8125" h="320625">
                  <a:moveTo>
                    <a:pt x="401440" y="4961"/>
                  </a:moveTo>
                  <a:cubicBezTo>
                    <a:pt x="401440" y="4961"/>
                    <a:pt x="401203" y="0"/>
                    <a:pt x="391686" y="0"/>
                  </a:cubicBezTo>
                  <a:cubicBezTo>
                    <a:pt x="380801" y="0"/>
                    <a:pt x="380717" y="6682"/>
                    <a:pt x="380717" y="6682"/>
                  </a:cubicBezTo>
                  <a:cubicBezTo>
                    <a:pt x="376195" y="44601"/>
                    <a:pt x="342141" y="105840"/>
                    <a:pt x="281458" y="125989"/>
                  </a:cubicBezTo>
                  <a:cubicBezTo>
                    <a:pt x="220759" y="146104"/>
                    <a:pt x="166506" y="135844"/>
                    <a:pt x="166506" y="135844"/>
                  </a:cubicBezTo>
                  <a:lnTo>
                    <a:pt x="166320" y="120032"/>
                  </a:lnTo>
                  <a:cubicBezTo>
                    <a:pt x="166067" y="94432"/>
                    <a:pt x="159098" y="92154"/>
                    <a:pt x="159098" y="92154"/>
                  </a:cubicBezTo>
                  <a:cubicBezTo>
                    <a:pt x="142577" y="79228"/>
                    <a:pt x="127558" y="93049"/>
                    <a:pt x="127558" y="93049"/>
                  </a:cubicBezTo>
                  <a:cubicBezTo>
                    <a:pt x="127558" y="93049"/>
                    <a:pt x="21904" y="170859"/>
                    <a:pt x="19136" y="172901"/>
                  </a:cubicBezTo>
                  <a:cubicBezTo>
                    <a:pt x="16352" y="174943"/>
                    <a:pt x="68" y="185085"/>
                    <a:pt x="0" y="211714"/>
                  </a:cubicBezTo>
                  <a:cubicBezTo>
                    <a:pt x="-67" y="238292"/>
                    <a:pt x="22393" y="251016"/>
                    <a:pt x="22393" y="251016"/>
                  </a:cubicBezTo>
                  <a:cubicBezTo>
                    <a:pt x="22393" y="251016"/>
                    <a:pt x="109603" y="310399"/>
                    <a:pt x="127204" y="322380"/>
                  </a:cubicBezTo>
                  <a:cubicBezTo>
                    <a:pt x="144805" y="334378"/>
                    <a:pt x="154710" y="326903"/>
                    <a:pt x="154710" y="326903"/>
                  </a:cubicBezTo>
                  <a:cubicBezTo>
                    <a:pt x="167653" y="318398"/>
                    <a:pt x="166489" y="307378"/>
                    <a:pt x="166489" y="307378"/>
                  </a:cubicBezTo>
                  <a:lnTo>
                    <a:pt x="166489" y="276278"/>
                  </a:lnTo>
                  <a:cubicBezTo>
                    <a:pt x="264550" y="256179"/>
                    <a:pt x="333130" y="196577"/>
                    <a:pt x="333130" y="196577"/>
                  </a:cubicBezTo>
                  <a:cubicBezTo>
                    <a:pt x="427410" y="116387"/>
                    <a:pt x="401440" y="4961"/>
                    <a:pt x="401440" y="496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6" name="ïṡḷiḑé">
            <a:extLst>
              <a:ext uri="{FF2B5EF4-FFF2-40B4-BE49-F238E27FC236}">
                <a16:creationId xmlns:a16="http://schemas.microsoft.com/office/drawing/2014/main" id="{DB4AD5AE-9654-44C4-8F53-40C8EB757F19}"/>
              </a:ext>
            </a:extLst>
          </p:cNvPr>
          <p:cNvSpPr/>
          <p:nvPr/>
        </p:nvSpPr>
        <p:spPr>
          <a:xfrm>
            <a:off x="1154564" y="1214650"/>
            <a:ext cx="4683821" cy="498861"/>
          </a:xfrm>
          <a:prstGeom prst="rect">
            <a:avLst/>
          </a:prstGeom>
        </p:spPr>
        <p:txBody>
          <a:bodyPr wrap="square" anchor="ctr" anchorCtr="0">
            <a:normAutofit/>
          </a:bodyPr>
          <a:lstStyle/>
          <a:p>
            <a:pPr lvl="0"/>
            <a:r>
              <a:rPr lang="zh-CN" altLang="en-US" sz="2400" b="1" spc="100" dirty="0">
                <a:solidFill>
                  <a:schemeClr val="accent4"/>
                </a:solidFill>
              </a:rPr>
              <a:t>对称密码系统的密钥泄露</a:t>
            </a:r>
          </a:p>
        </p:txBody>
      </p:sp>
      <p:grpSp>
        <p:nvGrpSpPr>
          <p:cNvPr id="7" name="组合 6">
            <a:extLst>
              <a:ext uri="{FF2B5EF4-FFF2-40B4-BE49-F238E27FC236}">
                <a16:creationId xmlns:a16="http://schemas.microsoft.com/office/drawing/2014/main" id="{0AE1093B-16FA-4FF7-8E25-B0EEF2CDF06D}"/>
              </a:ext>
            </a:extLst>
          </p:cNvPr>
          <p:cNvGrpSpPr/>
          <p:nvPr/>
        </p:nvGrpSpPr>
        <p:grpSpPr>
          <a:xfrm>
            <a:off x="541373" y="2740326"/>
            <a:ext cx="527751" cy="320625"/>
            <a:chOff x="9187255" y="9900263"/>
            <a:chExt cx="527751" cy="320625"/>
          </a:xfrm>
          <a:solidFill>
            <a:schemeClr val="accent4"/>
          </a:solidFill>
        </p:grpSpPr>
        <p:sp>
          <p:nvSpPr>
            <p:cNvPr id="8" name="任意多边形: 形状 7">
              <a:extLst>
                <a:ext uri="{FF2B5EF4-FFF2-40B4-BE49-F238E27FC236}">
                  <a16:creationId xmlns:a16="http://schemas.microsoft.com/office/drawing/2014/main" id="{3970520C-8D9F-40E2-89C5-872C1DFFAFAA}"/>
                </a:ext>
              </a:extLst>
            </p:cNvPr>
            <p:cNvSpPr/>
            <p:nvPr/>
          </p:nvSpPr>
          <p:spPr>
            <a:xfrm>
              <a:off x="9334597" y="9938884"/>
              <a:ext cx="50625" cy="33750"/>
            </a:xfrm>
            <a:custGeom>
              <a:avLst/>
              <a:gdLst>
                <a:gd name="connsiteX0" fmla="*/ 52583 w 50625"/>
                <a:gd name="connsiteY0" fmla="*/ 13703 h 33750"/>
                <a:gd name="connsiteX1" fmla="*/ 38880 w 50625"/>
                <a:gd name="connsiteY1" fmla="*/ 0 h 33750"/>
                <a:gd name="connsiteX2" fmla="*/ 13703 w 50625"/>
                <a:gd name="connsiteY2" fmla="*/ 0 h 33750"/>
                <a:gd name="connsiteX3" fmla="*/ 0 w 50625"/>
                <a:gd name="connsiteY3" fmla="*/ 13703 h 33750"/>
                <a:gd name="connsiteX4" fmla="*/ 0 w 50625"/>
                <a:gd name="connsiteY4" fmla="*/ 34712 h 33750"/>
                <a:gd name="connsiteX5" fmla="*/ 52583 w 50625"/>
                <a:gd name="connsiteY5" fmla="*/ 34712 h 33750"/>
                <a:gd name="connsiteX6" fmla="*/ 52583 w 50625"/>
                <a:gd name="connsiteY6" fmla="*/ 13703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25" h="33750">
                  <a:moveTo>
                    <a:pt x="52583" y="13703"/>
                  </a:moveTo>
                  <a:cubicBezTo>
                    <a:pt x="52583" y="6126"/>
                    <a:pt x="46440" y="0"/>
                    <a:pt x="38880" y="0"/>
                  </a:cubicBezTo>
                  <a:lnTo>
                    <a:pt x="13703" y="0"/>
                  </a:lnTo>
                  <a:cubicBezTo>
                    <a:pt x="6126" y="0"/>
                    <a:pt x="0" y="6143"/>
                    <a:pt x="0" y="13703"/>
                  </a:cubicBezTo>
                  <a:lnTo>
                    <a:pt x="0" y="34712"/>
                  </a:lnTo>
                  <a:lnTo>
                    <a:pt x="52583" y="34712"/>
                  </a:lnTo>
                  <a:lnTo>
                    <a:pt x="52583" y="13703"/>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9494F447-8B74-4407-A5EB-2977CF7E9329}"/>
                </a:ext>
              </a:extLst>
            </p:cNvPr>
            <p:cNvSpPr/>
            <p:nvPr/>
          </p:nvSpPr>
          <p:spPr>
            <a:xfrm>
              <a:off x="9406046" y="9938884"/>
              <a:ext cx="50625" cy="33750"/>
            </a:xfrm>
            <a:custGeom>
              <a:avLst/>
              <a:gdLst>
                <a:gd name="connsiteX0" fmla="*/ 52566 w 50625"/>
                <a:gd name="connsiteY0" fmla="*/ 13703 h 33750"/>
                <a:gd name="connsiteX1" fmla="*/ 38863 w 50625"/>
                <a:gd name="connsiteY1" fmla="*/ 0 h 33750"/>
                <a:gd name="connsiteX2" fmla="*/ 13703 w 50625"/>
                <a:gd name="connsiteY2" fmla="*/ 0 h 33750"/>
                <a:gd name="connsiteX3" fmla="*/ 0 w 50625"/>
                <a:gd name="connsiteY3" fmla="*/ 13703 h 33750"/>
                <a:gd name="connsiteX4" fmla="*/ 0 w 50625"/>
                <a:gd name="connsiteY4" fmla="*/ 34712 h 33750"/>
                <a:gd name="connsiteX5" fmla="*/ 52583 w 50625"/>
                <a:gd name="connsiteY5" fmla="*/ 34712 h 33750"/>
                <a:gd name="connsiteX6" fmla="*/ 52566 w 50625"/>
                <a:gd name="connsiteY6" fmla="*/ 13703 h 33750"/>
                <a:gd name="connsiteX7" fmla="*/ 52566 w 50625"/>
                <a:gd name="connsiteY7" fmla="*/ 13703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25" h="33750">
                  <a:moveTo>
                    <a:pt x="52566" y="13703"/>
                  </a:moveTo>
                  <a:cubicBezTo>
                    <a:pt x="52566" y="6126"/>
                    <a:pt x="46423" y="0"/>
                    <a:pt x="38863" y="0"/>
                  </a:cubicBezTo>
                  <a:lnTo>
                    <a:pt x="13703" y="0"/>
                  </a:lnTo>
                  <a:cubicBezTo>
                    <a:pt x="6126" y="0"/>
                    <a:pt x="0" y="6143"/>
                    <a:pt x="0" y="13703"/>
                  </a:cubicBezTo>
                  <a:lnTo>
                    <a:pt x="0" y="34712"/>
                  </a:lnTo>
                  <a:lnTo>
                    <a:pt x="52583" y="34712"/>
                  </a:lnTo>
                  <a:lnTo>
                    <a:pt x="52566" y="13703"/>
                  </a:lnTo>
                  <a:lnTo>
                    <a:pt x="52566" y="13703"/>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7BC9A5AE-2615-4F88-BC11-A45A43C5E39F}"/>
                </a:ext>
              </a:extLst>
            </p:cNvPr>
            <p:cNvSpPr/>
            <p:nvPr/>
          </p:nvSpPr>
          <p:spPr>
            <a:xfrm>
              <a:off x="9476483" y="9938884"/>
              <a:ext cx="50625" cy="33750"/>
            </a:xfrm>
            <a:custGeom>
              <a:avLst/>
              <a:gdLst>
                <a:gd name="connsiteX0" fmla="*/ 52566 w 50625"/>
                <a:gd name="connsiteY0" fmla="*/ 13703 h 33750"/>
                <a:gd name="connsiteX1" fmla="*/ 38863 w 50625"/>
                <a:gd name="connsiteY1" fmla="*/ 0 h 33750"/>
                <a:gd name="connsiteX2" fmla="*/ 13702 w 50625"/>
                <a:gd name="connsiteY2" fmla="*/ 0 h 33750"/>
                <a:gd name="connsiteX3" fmla="*/ 0 w 50625"/>
                <a:gd name="connsiteY3" fmla="*/ 13703 h 33750"/>
                <a:gd name="connsiteX4" fmla="*/ 0 w 50625"/>
                <a:gd name="connsiteY4" fmla="*/ 34712 h 33750"/>
                <a:gd name="connsiteX5" fmla="*/ 52599 w 50625"/>
                <a:gd name="connsiteY5" fmla="*/ 34712 h 33750"/>
                <a:gd name="connsiteX6" fmla="*/ 52599 w 50625"/>
                <a:gd name="connsiteY6" fmla="*/ 13703 h 33750"/>
                <a:gd name="connsiteX7" fmla="*/ 52566 w 50625"/>
                <a:gd name="connsiteY7" fmla="*/ 13703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25" h="33750">
                  <a:moveTo>
                    <a:pt x="52566" y="13703"/>
                  </a:moveTo>
                  <a:cubicBezTo>
                    <a:pt x="52566" y="6126"/>
                    <a:pt x="46440" y="0"/>
                    <a:pt x="38863" y="0"/>
                  </a:cubicBezTo>
                  <a:lnTo>
                    <a:pt x="13702" y="0"/>
                  </a:lnTo>
                  <a:cubicBezTo>
                    <a:pt x="6126" y="0"/>
                    <a:pt x="0" y="6143"/>
                    <a:pt x="0" y="13703"/>
                  </a:cubicBezTo>
                  <a:lnTo>
                    <a:pt x="0" y="34712"/>
                  </a:lnTo>
                  <a:lnTo>
                    <a:pt x="52599" y="34712"/>
                  </a:lnTo>
                  <a:lnTo>
                    <a:pt x="52599" y="13703"/>
                  </a:lnTo>
                  <a:lnTo>
                    <a:pt x="52566" y="13703"/>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38B9E965-273F-4458-A1B0-30FF9C8FCB0F}"/>
                </a:ext>
              </a:extLst>
            </p:cNvPr>
            <p:cNvSpPr/>
            <p:nvPr/>
          </p:nvSpPr>
          <p:spPr>
            <a:xfrm>
              <a:off x="9259381" y="9900263"/>
              <a:ext cx="455625" cy="320625"/>
            </a:xfrm>
            <a:custGeom>
              <a:avLst/>
              <a:gdLst>
                <a:gd name="connsiteX0" fmla="*/ 460068 w 455625"/>
                <a:gd name="connsiteY0" fmla="*/ 119975 h 320625"/>
                <a:gd name="connsiteX1" fmla="*/ 443936 w 455625"/>
                <a:gd name="connsiteY1" fmla="*/ 10355 h 320625"/>
                <a:gd name="connsiteX2" fmla="*/ 419804 w 455625"/>
                <a:gd name="connsiteY2" fmla="*/ 2913 h 320625"/>
                <a:gd name="connsiteX3" fmla="*/ 301966 w 455625"/>
                <a:gd name="connsiteY3" fmla="*/ 77180 h 320625"/>
                <a:gd name="connsiteX4" fmla="*/ 255459 w 455625"/>
                <a:gd name="connsiteY4" fmla="*/ 85618 h 320625"/>
                <a:gd name="connsiteX5" fmla="*/ 105339 w 455625"/>
                <a:gd name="connsiteY5" fmla="*/ 90005 h 320625"/>
                <a:gd name="connsiteX6" fmla="*/ 45011 w 455625"/>
                <a:gd name="connsiteY6" fmla="*/ 110019 h 320625"/>
                <a:gd name="connsiteX7" fmla="*/ 427 w 455625"/>
                <a:gd name="connsiteY7" fmla="*/ 222491 h 320625"/>
                <a:gd name="connsiteX8" fmla="*/ 94657 w 455625"/>
                <a:gd name="connsiteY8" fmla="*/ 326913 h 320625"/>
                <a:gd name="connsiteX9" fmla="*/ 334485 w 455625"/>
                <a:gd name="connsiteY9" fmla="*/ 324331 h 320625"/>
                <a:gd name="connsiteX10" fmla="*/ 370411 w 455625"/>
                <a:gd name="connsiteY10" fmla="*/ 311473 h 320625"/>
                <a:gd name="connsiteX11" fmla="*/ 404313 w 455625"/>
                <a:gd name="connsiteY11" fmla="*/ 259531 h 320625"/>
                <a:gd name="connsiteX12" fmla="*/ 340610 w 455625"/>
                <a:gd name="connsiteY12" fmla="*/ 222913 h 320625"/>
                <a:gd name="connsiteX13" fmla="*/ 321575 w 455625"/>
                <a:gd name="connsiteY13" fmla="*/ 253895 h 320625"/>
                <a:gd name="connsiteX14" fmla="*/ 113574 w 455625"/>
                <a:gd name="connsiteY14" fmla="*/ 251583 h 320625"/>
                <a:gd name="connsiteX15" fmla="*/ 80178 w 455625"/>
                <a:gd name="connsiteY15" fmla="*/ 221495 h 320625"/>
                <a:gd name="connsiteX16" fmla="*/ 80178 w 455625"/>
                <a:gd name="connsiteY16" fmla="*/ 204654 h 320625"/>
                <a:gd name="connsiteX17" fmla="*/ 120206 w 455625"/>
                <a:gd name="connsiteY17" fmla="*/ 175528 h 320625"/>
                <a:gd name="connsiteX18" fmla="*/ 264065 w 455625"/>
                <a:gd name="connsiteY18" fmla="*/ 180556 h 320625"/>
                <a:gd name="connsiteX19" fmla="*/ 315483 w 455625"/>
                <a:gd name="connsiteY19" fmla="*/ 195389 h 320625"/>
                <a:gd name="connsiteX20" fmla="*/ 410760 w 455625"/>
                <a:gd name="connsiteY20" fmla="*/ 242623 h 320625"/>
                <a:gd name="connsiteX21" fmla="*/ 446805 w 455625"/>
                <a:gd name="connsiteY21" fmla="*/ 229561 h 320625"/>
                <a:gd name="connsiteX22" fmla="*/ 460068 w 455625"/>
                <a:gd name="connsiteY22" fmla="*/ 119975 h 3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5625" h="320625">
                  <a:moveTo>
                    <a:pt x="460068" y="119975"/>
                  </a:moveTo>
                  <a:cubicBezTo>
                    <a:pt x="460068" y="119975"/>
                    <a:pt x="459798" y="42941"/>
                    <a:pt x="443936" y="10355"/>
                  </a:cubicBezTo>
                  <a:cubicBezTo>
                    <a:pt x="443936" y="10355"/>
                    <a:pt x="434958" y="-6638"/>
                    <a:pt x="419804" y="2913"/>
                  </a:cubicBezTo>
                  <a:cubicBezTo>
                    <a:pt x="404651" y="12464"/>
                    <a:pt x="301966" y="77180"/>
                    <a:pt x="301966" y="77180"/>
                  </a:cubicBezTo>
                  <a:cubicBezTo>
                    <a:pt x="301966" y="77180"/>
                    <a:pt x="282931" y="85044"/>
                    <a:pt x="255459" y="85618"/>
                  </a:cubicBezTo>
                  <a:cubicBezTo>
                    <a:pt x="227969" y="86208"/>
                    <a:pt x="105339" y="90005"/>
                    <a:pt x="105339" y="90005"/>
                  </a:cubicBezTo>
                  <a:cubicBezTo>
                    <a:pt x="105339" y="90005"/>
                    <a:pt x="68366" y="89516"/>
                    <a:pt x="45011" y="110019"/>
                  </a:cubicBezTo>
                  <a:cubicBezTo>
                    <a:pt x="21673" y="130539"/>
                    <a:pt x="-3606" y="163631"/>
                    <a:pt x="427" y="222491"/>
                  </a:cubicBezTo>
                  <a:cubicBezTo>
                    <a:pt x="4460" y="281334"/>
                    <a:pt x="36067" y="320855"/>
                    <a:pt x="94657" y="326913"/>
                  </a:cubicBezTo>
                  <a:lnTo>
                    <a:pt x="334485" y="324331"/>
                  </a:lnTo>
                  <a:cubicBezTo>
                    <a:pt x="334485" y="324331"/>
                    <a:pt x="357030" y="323859"/>
                    <a:pt x="370411" y="311473"/>
                  </a:cubicBezTo>
                  <a:cubicBezTo>
                    <a:pt x="370411" y="311473"/>
                    <a:pt x="392484" y="298226"/>
                    <a:pt x="404313" y="259531"/>
                  </a:cubicBezTo>
                  <a:lnTo>
                    <a:pt x="340610" y="222913"/>
                  </a:lnTo>
                  <a:cubicBezTo>
                    <a:pt x="340610" y="222913"/>
                    <a:pt x="341741" y="253895"/>
                    <a:pt x="321575" y="253895"/>
                  </a:cubicBezTo>
                  <a:cubicBezTo>
                    <a:pt x="301409" y="253895"/>
                    <a:pt x="113574" y="251583"/>
                    <a:pt x="113574" y="251583"/>
                  </a:cubicBezTo>
                  <a:cubicBezTo>
                    <a:pt x="113574" y="251583"/>
                    <a:pt x="80178" y="253895"/>
                    <a:pt x="80178" y="221495"/>
                  </a:cubicBezTo>
                  <a:lnTo>
                    <a:pt x="80178" y="204654"/>
                  </a:lnTo>
                  <a:cubicBezTo>
                    <a:pt x="80178" y="204654"/>
                    <a:pt x="82490" y="175528"/>
                    <a:pt x="120206" y="175528"/>
                  </a:cubicBezTo>
                  <a:cubicBezTo>
                    <a:pt x="158563" y="175528"/>
                    <a:pt x="264065" y="180556"/>
                    <a:pt x="264065" y="180556"/>
                  </a:cubicBezTo>
                  <a:cubicBezTo>
                    <a:pt x="264065" y="180556"/>
                    <a:pt x="286711" y="181130"/>
                    <a:pt x="315483" y="195389"/>
                  </a:cubicBezTo>
                  <a:cubicBezTo>
                    <a:pt x="344221" y="209666"/>
                    <a:pt x="410760" y="242623"/>
                    <a:pt x="410760" y="242623"/>
                  </a:cubicBezTo>
                  <a:cubicBezTo>
                    <a:pt x="410760" y="242623"/>
                    <a:pt x="435431" y="255076"/>
                    <a:pt x="446805" y="229561"/>
                  </a:cubicBezTo>
                  <a:cubicBezTo>
                    <a:pt x="446771" y="229511"/>
                    <a:pt x="460996" y="186766"/>
                    <a:pt x="460068" y="11997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BAF5B12B-BE8A-4F95-9353-0C8F0607E31A}"/>
                </a:ext>
              </a:extLst>
            </p:cNvPr>
            <p:cNvSpPr/>
            <p:nvPr/>
          </p:nvSpPr>
          <p:spPr>
            <a:xfrm>
              <a:off x="9187255" y="9994808"/>
              <a:ext cx="84375" cy="67500"/>
            </a:xfrm>
            <a:custGeom>
              <a:avLst/>
              <a:gdLst>
                <a:gd name="connsiteX0" fmla="*/ 99114 w 84375"/>
                <a:gd name="connsiteY0" fmla="*/ 8133 h 67500"/>
                <a:gd name="connsiteX1" fmla="*/ 53113 w 84375"/>
                <a:gd name="connsiteY1" fmla="*/ 9551 h 67500"/>
                <a:gd name="connsiteX2" fmla="*/ 24442 w 84375"/>
                <a:gd name="connsiteY2" fmla="*/ 1839 h 67500"/>
                <a:gd name="connsiteX3" fmla="*/ 2960 w 84375"/>
                <a:gd name="connsiteY3" fmla="*/ 12099 h 67500"/>
                <a:gd name="connsiteX4" fmla="*/ 4732 w 84375"/>
                <a:gd name="connsiteY4" fmla="*/ 59197 h 67500"/>
                <a:gd name="connsiteX5" fmla="*/ 29657 w 84375"/>
                <a:gd name="connsiteY5" fmla="*/ 63888 h 67500"/>
                <a:gd name="connsiteX6" fmla="*/ 51915 w 84375"/>
                <a:gd name="connsiteY6" fmla="*/ 57779 h 67500"/>
                <a:gd name="connsiteX7" fmla="*/ 69347 w 84375"/>
                <a:gd name="connsiteY7" fmla="*/ 57594 h 67500"/>
                <a:gd name="connsiteX8" fmla="*/ 99114 w 84375"/>
                <a:gd name="connsiteY8" fmla="*/ 8133 h 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75" h="67500">
                  <a:moveTo>
                    <a:pt x="99114" y="8133"/>
                  </a:moveTo>
                  <a:lnTo>
                    <a:pt x="53113" y="9551"/>
                  </a:lnTo>
                  <a:cubicBezTo>
                    <a:pt x="41503" y="8825"/>
                    <a:pt x="24442" y="1839"/>
                    <a:pt x="24442" y="1839"/>
                  </a:cubicBezTo>
                  <a:cubicBezTo>
                    <a:pt x="7162" y="-5637"/>
                    <a:pt x="2960" y="12099"/>
                    <a:pt x="2960" y="12099"/>
                  </a:cubicBezTo>
                  <a:cubicBezTo>
                    <a:pt x="-1815" y="31792"/>
                    <a:pt x="-516" y="46068"/>
                    <a:pt x="4732" y="59197"/>
                  </a:cubicBezTo>
                  <a:cubicBezTo>
                    <a:pt x="9795" y="71870"/>
                    <a:pt x="16983" y="68039"/>
                    <a:pt x="29657" y="63888"/>
                  </a:cubicBezTo>
                  <a:cubicBezTo>
                    <a:pt x="42347" y="59703"/>
                    <a:pt x="51915" y="57779"/>
                    <a:pt x="51915" y="57779"/>
                  </a:cubicBezTo>
                  <a:lnTo>
                    <a:pt x="69347" y="57594"/>
                  </a:lnTo>
                  <a:cubicBezTo>
                    <a:pt x="76012" y="29007"/>
                    <a:pt x="99114" y="8133"/>
                    <a:pt x="99114" y="813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3" name="ïṡḷiḑé">
            <a:extLst>
              <a:ext uri="{FF2B5EF4-FFF2-40B4-BE49-F238E27FC236}">
                <a16:creationId xmlns:a16="http://schemas.microsoft.com/office/drawing/2014/main" id="{228FA203-B8E3-411F-8F97-E78B6F8AF77A}"/>
              </a:ext>
            </a:extLst>
          </p:cNvPr>
          <p:cNvSpPr/>
          <p:nvPr/>
        </p:nvSpPr>
        <p:spPr>
          <a:xfrm>
            <a:off x="1154563" y="2619190"/>
            <a:ext cx="4683821" cy="498861"/>
          </a:xfrm>
          <a:prstGeom prst="rect">
            <a:avLst/>
          </a:prstGeom>
        </p:spPr>
        <p:txBody>
          <a:bodyPr wrap="square" anchor="ctr" anchorCtr="0">
            <a:normAutofit/>
          </a:bodyPr>
          <a:lstStyle/>
          <a:p>
            <a:pPr lvl="0"/>
            <a:r>
              <a:rPr lang="zh-CN" altLang="en-US" sz="2400" b="1" spc="100" dirty="0">
                <a:solidFill>
                  <a:schemeClr val="accent4"/>
                </a:solidFill>
              </a:rPr>
              <a:t>公钥密码系统的私钥泄露</a:t>
            </a:r>
          </a:p>
        </p:txBody>
      </p:sp>
      <p:sp>
        <p:nvSpPr>
          <p:cNvPr id="15" name="文本框 14">
            <a:extLst>
              <a:ext uri="{FF2B5EF4-FFF2-40B4-BE49-F238E27FC236}">
                <a16:creationId xmlns:a16="http://schemas.microsoft.com/office/drawing/2014/main" id="{CA3CC703-D0D4-4B14-9ACD-505F87B867EA}"/>
              </a:ext>
            </a:extLst>
          </p:cNvPr>
          <p:cNvSpPr txBox="1"/>
          <p:nvPr/>
        </p:nvSpPr>
        <p:spPr>
          <a:xfrm>
            <a:off x="1098129" y="1738813"/>
            <a:ext cx="10265195" cy="773738"/>
          </a:xfrm>
          <a:prstGeom prst="rect">
            <a:avLst/>
          </a:prstGeom>
          <a:noFill/>
        </p:spPr>
        <p:txBody>
          <a:bodyPr wrap="square">
            <a:spAutoFit/>
          </a:bodyPr>
          <a:lstStyle/>
          <a:p>
            <a:pPr marL="285750" indent="-285750">
              <a:lnSpc>
                <a:spcPct val="130000"/>
              </a:lnSpc>
              <a:buFont typeface="Wingdings" panose="05000000000000000000" pitchFamily="2" charset="2"/>
              <a:buChar char="Ø"/>
            </a:pPr>
            <a:r>
              <a:rPr lang="zh-CN" altLang="en-US" dirty="0"/>
              <a:t>立即更换密钥</a:t>
            </a:r>
            <a:endParaRPr lang="en-US" altLang="zh-CN" dirty="0"/>
          </a:p>
          <a:p>
            <a:pPr marL="285750" indent="-285750">
              <a:lnSpc>
                <a:spcPct val="130000"/>
              </a:lnSpc>
              <a:buFont typeface="Wingdings" panose="05000000000000000000" pitchFamily="2" charset="2"/>
              <a:buChar char="Ø"/>
            </a:pPr>
            <a:r>
              <a:rPr lang="zh-CN" altLang="en-US" dirty="0"/>
              <a:t>希望实际损失最小（实际是无可挽回的损失）</a:t>
            </a:r>
            <a:endParaRPr lang="en-US" altLang="zh-CN" dirty="0"/>
          </a:p>
        </p:txBody>
      </p:sp>
      <p:sp>
        <p:nvSpPr>
          <p:cNvPr id="16" name="文本框 15">
            <a:extLst>
              <a:ext uri="{FF2B5EF4-FFF2-40B4-BE49-F238E27FC236}">
                <a16:creationId xmlns:a16="http://schemas.microsoft.com/office/drawing/2014/main" id="{C54F4042-6CDD-41E1-98A6-41FBCDBE2F1B}"/>
              </a:ext>
            </a:extLst>
          </p:cNvPr>
          <p:cNvSpPr txBox="1"/>
          <p:nvPr/>
        </p:nvSpPr>
        <p:spPr>
          <a:xfrm>
            <a:off x="1098129" y="3130289"/>
            <a:ext cx="10265195" cy="2577244"/>
          </a:xfrm>
          <a:prstGeom prst="rect">
            <a:avLst/>
          </a:prstGeom>
          <a:noFill/>
        </p:spPr>
        <p:txBody>
          <a:bodyPr wrap="square">
            <a:spAutoFit/>
          </a:bodyPr>
          <a:lstStyle/>
          <a:p>
            <a:pPr marL="285750" indent="-285750">
              <a:lnSpc>
                <a:spcPct val="130000"/>
              </a:lnSpc>
              <a:buFont typeface="Wingdings" panose="05000000000000000000" pitchFamily="2" charset="2"/>
              <a:buChar char="Ø"/>
            </a:pPr>
            <a:r>
              <a:rPr lang="en-US" altLang="zh-CN" dirty="0"/>
              <a:t>Alice</a:t>
            </a:r>
            <a:r>
              <a:rPr lang="zh-CN" altLang="en-US" dirty="0"/>
              <a:t>明确知道泄露时间</a:t>
            </a:r>
            <a:endParaRPr lang="en-US" altLang="zh-CN" dirty="0"/>
          </a:p>
          <a:p>
            <a:pPr marL="742950" lvl="1" indent="-285750">
              <a:lnSpc>
                <a:spcPct val="130000"/>
              </a:lnSpc>
              <a:buFont typeface="Arial" panose="020B0604020202020204" pitchFamily="34" charset="0"/>
              <a:buChar char="•"/>
            </a:pPr>
            <a:r>
              <a:rPr lang="zh-CN" altLang="en-US" dirty="0">
                <a:solidFill>
                  <a:schemeClr val="accent4">
                    <a:lumMod val="60000"/>
                    <a:lumOff val="40000"/>
                  </a:schemeClr>
                </a:solidFill>
              </a:rPr>
              <a:t>通知所有人</a:t>
            </a:r>
            <a:r>
              <a:rPr lang="zh-CN" altLang="en-US" dirty="0"/>
              <a:t>私钥泄露，丢失私钥后发布的任何消息都是值得怀疑的</a:t>
            </a:r>
            <a:endParaRPr lang="en-US" altLang="zh-CN" dirty="0"/>
          </a:p>
          <a:p>
            <a:pPr marL="742950" lvl="1" indent="-285750">
              <a:lnSpc>
                <a:spcPct val="130000"/>
              </a:lnSpc>
              <a:buFont typeface="Arial" panose="020B0604020202020204" pitchFamily="34" charset="0"/>
              <a:buChar char="•"/>
            </a:pPr>
            <a:r>
              <a:rPr lang="zh-CN" altLang="en-US" dirty="0"/>
              <a:t>其他人</a:t>
            </a:r>
            <a:r>
              <a:rPr lang="zh-CN" altLang="en-US" dirty="0">
                <a:solidFill>
                  <a:schemeClr val="accent4">
                    <a:lumMod val="60000"/>
                    <a:lumOff val="40000"/>
                  </a:schemeClr>
                </a:solidFill>
              </a:rPr>
              <a:t>不再使用与该私钥对应的公钥</a:t>
            </a:r>
            <a:r>
              <a:rPr lang="zh-CN" altLang="en-US" dirty="0"/>
              <a:t>给</a:t>
            </a:r>
            <a:r>
              <a:rPr lang="en-US" altLang="zh-CN" dirty="0"/>
              <a:t>Alice</a:t>
            </a:r>
            <a:r>
              <a:rPr lang="zh-CN" altLang="en-US" dirty="0"/>
              <a:t>发消息</a:t>
            </a:r>
            <a:endParaRPr lang="en-US" altLang="zh-CN" dirty="0"/>
          </a:p>
          <a:p>
            <a:pPr marL="285750" indent="-285750">
              <a:lnSpc>
                <a:spcPct val="130000"/>
              </a:lnSpc>
              <a:buFont typeface="Wingdings" panose="05000000000000000000" pitchFamily="2" charset="2"/>
              <a:buChar char="Ø"/>
            </a:pPr>
            <a:r>
              <a:rPr lang="en-US" altLang="zh-CN" dirty="0"/>
              <a:t>Alice</a:t>
            </a:r>
            <a:r>
              <a:rPr lang="zh-CN" altLang="en-US" dirty="0"/>
              <a:t>不知道泄露得确切时间</a:t>
            </a:r>
            <a:endParaRPr lang="en-US" altLang="zh-CN" dirty="0"/>
          </a:p>
          <a:p>
            <a:pPr marL="742950" lvl="1" indent="-285750">
              <a:lnSpc>
                <a:spcPct val="130000"/>
              </a:lnSpc>
              <a:buFont typeface="Arial" panose="020B0604020202020204" pitchFamily="34" charset="0"/>
              <a:buChar char="•"/>
            </a:pPr>
            <a:r>
              <a:rPr lang="en-US" altLang="zh-CN" dirty="0"/>
              <a:t>Alice</a:t>
            </a:r>
            <a:r>
              <a:rPr lang="zh-CN" altLang="en-US" dirty="0"/>
              <a:t>可以以私钥丢失</a:t>
            </a:r>
            <a:r>
              <a:rPr lang="zh-CN" altLang="en-US" dirty="0">
                <a:solidFill>
                  <a:schemeClr val="accent4">
                    <a:lumMod val="60000"/>
                    <a:lumOff val="40000"/>
                  </a:schemeClr>
                </a:solidFill>
              </a:rPr>
              <a:t>撕毁任意合同</a:t>
            </a:r>
            <a:endParaRPr lang="en-US" altLang="zh-CN" dirty="0">
              <a:solidFill>
                <a:schemeClr val="accent4">
                  <a:lumMod val="60000"/>
                  <a:lumOff val="40000"/>
                </a:schemeClr>
              </a:solidFill>
            </a:endParaRPr>
          </a:p>
          <a:p>
            <a:pPr marL="742950" lvl="1" indent="-285750">
              <a:lnSpc>
                <a:spcPct val="130000"/>
              </a:lnSpc>
              <a:buFont typeface="Arial" panose="020B0604020202020204" pitchFamily="34" charset="0"/>
              <a:buChar char="•"/>
            </a:pPr>
            <a:r>
              <a:rPr lang="zh-CN" altLang="en-US" dirty="0"/>
              <a:t>对于裁决者来说是个难题，因此需要更完善的</a:t>
            </a:r>
            <a:r>
              <a:rPr lang="zh-CN" altLang="en-US" dirty="0">
                <a:solidFill>
                  <a:schemeClr val="accent4">
                    <a:lumMod val="60000"/>
                    <a:lumOff val="40000"/>
                  </a:schemeClr>
                </a:solidFill>
              </a:rPr>
              <a:t>公钥基础设施</a:t>
            </a:r>
            <a:r>
              <a:rPr lang="zh-CN" altLang="en-US" dirty="0"/>
              <a:t>保障公钥密码系统应对密钥泄露等问题</a:t>
            </a:r>
            <a:endParaRPr lang="en-US" altLang="zh-CN" dirty="0"/>
          </a:p>
        </p:txBody>
      </p:sp>
    </p:spTree>
    <p:extLst>
      <p:ext uri="{BB962C8B-B14F-4D97-AF65-F5344CB8AC3E}">
        <p14:creationId xmlns:p14="http://schemas.microsoft.com/office/powerpoint/2010/main" val="26157107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500"/>
                                        <p:tgtEl>
                                          <p:spTgt spid="16">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Effect transition="in" filter="fade">
                                      <p:cBhvr>
                                        <p:cTn id="23" dur="500"/>
                                        <p:tgtEl>
                                          <p:spTgt spid="1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500"/>
                                        <p:tgtEl>
                                          <p:spTgt spid="16">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Effect transition="in" filter="fade">
                                      <p:cBhvr>
                                        <p:cTn id="31" dur="500"/>
                                        <p:tgtEl>
                                          <p:spTgt spid="16">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xEl>
                                              <p:pRg st="5" end="5"/>
                                            </p:txEl>
                                          </p:spTgt>
                                        </p:tgtEl>
                                        <p:attrNameLst>
                                          <p:attrName>style.visibility</p:attrName>
                                        </p:attrNameLst>
                                      </p:cBhvr>
                                      <p:to>
                                        <p:strVal val="visible"/>
                                      </p:to>
                                    </p:set>
                                    <p:animEffect transition="in" filter="fade">
                                      <p:cBhvr>
                                        <p:cTn id="34"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1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9F4EE-633B-4EF7-9840-C0505FEFE8D1}"/>
              </a:ext>
            </a:extLst>
          </p:cNvPr>
          <p:cNvSpPr>
            <a:spLocks noGrp="1"/>
          </p:cNvSpPr>
          <p:nvPr>
            <p:ph type="title"/>
          </p:nvPr>
        </p:nvSpPr>
        <p:spPr/>
        <p:txBody>
          <a:bodyPr/>
          <a:lstStyle/>
          <a:p>
            <a:r>
              <a:rPr lang="zh-CN" altLang="en-US" dirty="0"/>
              <a:t>密钥更新</a:t>
            </a:r>
          </a:p>
        </p:txBody>
      </p:sp>
      <p:grpSp>
        <p:nvGrpSpPr>
          <p:cNvPr id="3" name="组合 2">
            <a:extLst>
              <a:ext uri="{FF2B5EF4-FFF2-40B4-BE49-F238E27FC236}">
                <a16:creationId xmlns:a16="http://schemas.microsoft.com/office/drawing/2014/main" id="{BDE1BF47-3930-4C75-BD38-611C376CCFD9}"/>
              </a:ext>
            </a:extLst>
          </p:cNvPr>
          <p:cNvGrpSpPr/>
          <p:nvPr/>
        </p:nvGrpSpPr>
        <p:grpSpPr>
          <a:xfrm>
            <a:off x="478299" y="1103424"/>
            <a:ext cx="492531" cy="527226"/>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D3E8716E-4931-4E88-AD8B-11A7E45F10D8}"/>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FB3E6D13-5792-4338-9BE2-9049B984B245}"/>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D59E39BE-18F9-4683-B299-F227F34F22CD}"/>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FC102B08-A376-465E-B616-2EC49FEABA5A}"/>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13E74787-6D7F-4E9E-B25E-BD438F7C48B2}"/>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526D5C17-9DB4-4DB2-9294-8CBFCB024259}"/>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F4BFE862-F606-4E2A-B55F-351C50A9A7BF}"/>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F0348B61-7A65-4093-841E-7ACFC5D4B418}"/>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4750150F-9CA5-4AD8-A4C1-992E4AB084CF}"/>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3C2B201C-950A-420C-8AA3-A75F0D88DF68}"/>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9B25B13D-C89D-4571-A59E-CA770B0C28F1}"/>
              </a:ext>
            </a:extLst>
          </p:cNvPr>
          <p:cNvSpPr/>
          <p:nvPr/>
        </p:nvSpPr>
        <p:spPr>
          <a:xfrm>
            <a:off x="1131214" y="1131789"/>
            <a:ext cx="5212436" cy="498861"/>
          </a:xfrm>
          <a:prstGeom prst="rect">
            <a:avLst/>
          </a:prstGeom>
        </p:spPr>
        <p:txBody>
          <a:bodyPr wrap="square" anchor="ctr" anchorCtr="0">
            <a:normAutofit/>
          </a:bodyPr>
          <a:lstStyle/>
          <a:p>
            <a:pPr lvl="0"/>
            <a:r>
              <a:rPr lang="zh-CN" altLang="en-US" sz="2400" b="1" spc="100" dirty="0">
                <a:solidFill>
                  <a:schemeClr val="accent4"/>
                </a:solidFill>
              </a:rPr>
              <a:t>方案一：重新协商</a:t>
            </a:r>
            <a:r>
              <a:rPr lang="en-US" altLang="zh-CN" sz="2400" b="1" spc="100" dirty="0">
                <a:solidFill>
                  <a:schemeClr val="accent4"/>
                </a:solidFill>
              </a:rPr>
              <a:t>/</a:t>
            </a:r>
            <a:r>
              <a:rPr lang="zh-CN" altLang="en-US" sz="2400" b="1" spc="100" dirty="0">
                <a:solidFill>
                  <a:schemeClr val="accent4"/>
                </a:solidFill>
              </a:rPr>
              <a:t>分发密钥</a:t>
            </a:r>
          </a:p>
        </p:txBody>
      </p:sp>
      <p:sp>
        <p:nvSpPr>
          <p:cNvPr id="15" name="文本框 14">
            <a:extLst>
              <a:ext uri="{FF2B5EF4-FFF2-40B4-BE49-F238E27FC236}">
                <a16:creationId xmlns:a16="http://schemas.microsoft.com/office/drawing/2014/main" id="{16D5B69B-22D3-41F7-995E-34E12236B64C}"/>
              </a:ext>
            </a:extLst>
          </p:cNvPr>
          <p:cNvSpPr txBox="1"/>
          <p:nvPr/>
        </p:nvSpPr>
        <p:spPr>
          <a:xfrm>
            <a:off x="1098129" y="1738813"/>
            <a:ext cx="10265195" cy="773738"/>
          </a:xfrm>
          <a:prstGeom prst="rect">
            <a:avLst/>
          </a:prstGeom>
          <a:noFill/>
        </p:spPr>
        <p:txBody>
          <a:bodyPr wrap="square">
            <a:spAutoFit/>
          </a:bodyPr>
          <a:lstStyle/>
          <a:p>
            <a:pPr marL="285750" indent="-285750">
              <a:lnSpc>
                <a:spcPct val="130000"/>
              </a:lnSpc>
              <a:buFont typeface="Wingdings" panose="05000000000000000000" pitchFamily="2" charset="2"/>
              <a:buChar char="Ø"/>
            </a:pPr>
            <a:r>
              <a:rPr lang="zh-CN" altLang="en-US" dirty="0"/>
              <a:t>不足：</a:t>
            </a:r>
            <a:r>
              <a:rPr lang="zh-CN" altLang="en-US" dirty="0">
                <a:solidFill>
                  <a:schemeClr val="accent4">
                    <a:lumMod val="60000"/>
                    <a:lumOff val="40000"/>
                  </a:schemeClr>
                </a:solidFill>
              </a:rPr>
              <a:t>时间</a:t>
            </a:r>
            <a:r>
              <a:rPr lang="zh-CN" altLang="en-US" dirty="0"/>
              <a:t>成本高，占用</a:t>
            </a:r>
            <a:r>
              <a:rPr lang="zh-CN" altLang="en-US" dirty="0">
                <a:solidFill>
                  <a:schemeClr val="accent4">
                    <a:lumMod val="60000"/>
                    <a:lumOff val="40000"/>
                  </a:schemeClr>
                </a:solidFill>
              </a:rPr>
              <a:t>网络资源</a:t>
            </a:r>
            <a:endParaRPr lang="en-US" altLang="zh-CN" dirty="0">
              <a:solidFill>
                <a:schemeClr val="accent4">
                  <a:lumMod val="60000"/>
                  <a:lumOff val="40000"/>
                </a:schemeClr>
              </a:solidFill>
            </a:endParaRPr>
          </a:p>
          <a:p>
            <a:pPr marL="285750" indent="-285750">
              <a:lnSpc>
                <a:spcPct val="130000"/>
              </a:lnSpc>
              <a:buFont typeface="Wingdings" panose="05000000000000000000" pitchFamily="2" charset="2"/>
              <a:buChar char="Ø"/>
            </a:pPr>
            <a:r>
              <a:rPr lang="zh-CN" altLang="en-US" dirty="0"/>
              <a:t>优势：新密钥与旧密钥</a:t>
            </a:r>
            <a:r>
              <a:rPr lang="zh-CN" altLang="en-US" dirty="0">
                <a:solidFill>
                  <a:schemeClr val="accent4">
                    <a:lumMod val="60000"/>
                    <a:lumOff val="40000"/>
                  </a:schemeClr>
                </a:solidFill>
              </a:rPr>
              <a:t>相互独立</a:t>
            </a:r>
            <a:r>
              <a:rPr lang="zh-CN" altLang="en-US" dirty="0"/>
              <a:t>，泄漏旧密钥</a:t>
            </a:r>
            <a:r>
              <a:rPr lang="zh-CN" altLang="en-US" dirty="0">
                <a:solidFill>
                  <a:schemeClr val="accent4">
                    <a:lumMod val="60000"/>
                    <a:lumOff val="40000"/>
                  </a:schemeClr>
                </a:solidFill>
              </a:rPr>
              <a:t>不会影响当前加密的安全性</a:t>
            </a:r>
            <a:endParaRPr lang="en-US" altLang="zh-CN" dirty="0">
              <a:solidFill>
                <a:schemeClr val="accent4">
                  <a:lumMod val="60000"/>
                  <a:lumOff val="40000"/>
                </a:schemeClr>
              </a:solidFill>
            </a:endParaRPr>
          </a:p>
        </p:txBody>
      </p:sp>
      <p:grpSp>
        <p:nvGrpSpPr>
          <p:cNvPr id="16" name="组合 15">
            <a:extLst>
              <a:ext uri="{FF2B5EF4-FFF2-40B4-BE49-F238E27FC236}">
                <a16:creationId xmlns:a16="http://schemas.microsoft.com/office/drawing/2014/main" id="{F535AF52-1A28-4363-9E56-CE55DA9F9430}"/>
              </a:ext>
            </a:extLst>
          </p:cNvPr>
          <p:cNvGrpSpPr/>
          <p:nvPr/>
        </p:nvGrpSpPr>
        <p:grpSpPr>
          <a:xfrm>
            <a:off x="478299" y="2646878"/>
            <a:ext cx="492531" cy="527226"/>
            <a:chOff x="22153033" y="3278709"/>
            <a:chExt cx="492531" cy="527226"/>
          </a:xfrm>
          <a:solidFill>
            <a:schemeClr val="accent4"/>
          </a:solidFill>
        </p:grpSpPr>
        <p:sp>
          <p:nvSpPr>
            <p:cNvPr id="17" name="任意多边形: 形状 16">
              <a:extLst>
                <a:ext uri="{FF2B5EF4-FFF2-40B4-BE49-F238E27FC236}">
                  <a16:creationId xmlns:a16="http://schemas.microsoft.com/office/drawing/2014/main" id="{8E51BC27-CD7D-489C-8BB3-37413B282B41}"/>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8" name="任意多边形: 形状 17">
              <a:extLst>
                <a:ext uri="{FF2B5EF4-FFF2-40B4-BE49-F238E27FC236}">
                  <a16:creationId xmlns:a16="http://schemas.microsoft.com/office/drawing/2014/main" id="{1FF6AB7D-E168-437D-9DC0-ED16D0D3B41B}"/>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D1614569-0241-41BF-9456-0AC83AEFE876}"/>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24F204EA-67A5-4BC4-9E6A-717C1B49C865}"/>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1" name="任意多边形: 形状 20">
              <a:extLst>
                <a:ext uri="{FF2B5EF4-FFF2-40B4-BE49-F238E27FC236}">
                  <a16:creationId xmlns:a16="http://schemas.microsoft.com/office/drawing/2014/main" id="{1EF3059C-5827-4F36-A5DF-4CCC96D0BF93}"/>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6ED7B0F9-852F-4781-9DD9-1E8FB278B0C8}"/>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3" name="任意多边形: 形状 22">
              <a:extLst>
                <a:ext uri="{FF2B5EF4-FFF2-40B4-BE49-F238E27FC236}">
                  <a16:creationId xmlns:a16="http://schemas.microsoft.com/office/drawing/2014/main" id="{A24D6FCF-BB9E-4232-84F1-089CED886F6A}"/>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4" name="任意多边形: 形状 23">
              <a:extLst>
                <a:ext uri="{FF2B5EF4-FFF2-40B4-BE49-F238E27FC236}">
                  <a16:creationId xmlns:a16="http://schemas.microsoft.com/office/drawing/2014/main" id="{0E27499B-C682-4B83-829D-F4BE9E8A1F69}"/>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5" name="任意多边形: 形状 24">
              <a:extLst>
                <a:ext uri="{FF2B5EF4-FFF2-40B4-BE49-F238E27FC236}">
                  <a16:creationId xmlns:a16="http://schemas.microsoft.com/office/drawing/2014/main" id="{3630A44C-681B-44C2-8D1E-93B01DBF23AA}"/>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6" name="任意多边形: 形状 25">
              <a:extLst>
                <a:ext uri="{FF2B5EF4-FFF2-40B4-BE49-F238E27FC236}">
                  <a16:creationId xmlns:a16="http://schemas.microsoft.com/office/drawing/2014/main" id="{7AD32785-71F5-4A38-9609-61576F15F705}"/>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27" name="ïṡḷiḑé">
            <a:extLst>
              <a:ext uri="{FF2B5EF4-FFF2-40B4-BE49-F238E27FC236}">
                <a16:creationId xmlns:a16="http://schemas.microsoft.com/office/drawing/2014/main" id="{652AD793-AFD0-4859-B94D-D881BD5E3A59}"/>
              </a:ext>
            </a:extLst>
          </p:cNvPr>
          <p:cNvSpPr/>
          <p:nvPr/>
        </p:nvSpPr>
        <p:spPr>
          <a:xfrm>
            <a:off x="1131214" y="2675243"/>
            <a:ext cx="4683821" cy="498861"/>
          </a:xfrm>
          <a:prstGeom prst="rect">
            <a:avLst/>
          </a:prstGeom>
        </p:spPr>
        <p:txBody>
          <a:bodyPr wrap="square" anchor="ctr" anchorCtr="0">
            <a:normAutofit/>
          </a:bodyPr>
          <a:lstStyle/>
          <a:p>
            <a:pPr lvl="0"/>
            <a:r>
              <a:rPr lang="zh-CN" altLang="en-US" sz="2400" b="1" spc="100" dirty="0">
                <a:solidFill>
                  <a:schemeClr val="accent4"/>
                </a:solidFill>
              </a:rPr>
              <a:t>方案二：从旧密钥生成新密钥</a:t>
            </a:r>
          </a:p>
        </p:txBody>
      </p:sp>
      <p:sp>
        <p:nvSpPr>
          <p:cNvPr id="28" name="文本框 27">
            <a:extLst>
              <a:ext uri="{FF2B5EF4-FFF2-40B4-BE49-F238E27FC236}">
                <a16:creationId xmlns:a16="http://schemas.microsoft.com/office/drawing/2014/main" id="{5AEF0C0D-4F24-4558-975F-D6D10A5A2205}"/>
              </a:ext>
            </a:extLst>
          </p:cNvPr>
          <p:cNvSpPr txBox="1"/>
          <p:nvPr/>
        </p:nvSpPr>
        <p:spPr>
          <a:xfrm>
            <a:off x="1098129" y="3300921"/>
            <a:ext cx="10265195" cy="1290738"/>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dirty="0"/>
              <a:t>优势：用相同的</a:t>
            </a:r>
            <a:r>
              <a:rPr lang="zh-CN" altLang="en-US" dirty="0">
                <a:solidFill>
                  <a:schemeClr val="accent4">
                    <a:lumMod val="60000"/>
                    <a:lumOff val="40000"/>
                  </a:schemeClr>
                </a:solidFill>
              </a:rPr>
              <a:t>单向函数</a:t>
            </a:r>
            <a:r>
              <a:rPr lang="zh-CN" altLang="en-US" dirty="0"/>
              <a:t>（</a:t>
            </a:r>
            <a:r>
              <a:rPr lang="en-US" altLang="zh-CN" dirty="0"/>
              <a:t>Hash</a:t>
            </a:r>
            <a:r>
              <a:rPr lang="zh-CN" altLang="en-US" dirty="0"/>
              <a:t>）生成新密钥，</a:t>
            </a:r>
            <a:r>
              <a:rPr lang="zh-CN" altLang="en-US" dirty="0">
                <a:solidFill>
                  <a:schemeClr val="accent4">
                    <a:lumMod val="60000"/>
                    <a:lumOff val="40000"/>
                  </a:schemeClr>
                </a:solidFill>
              </a:rPr>
              <a:t>双方无需进行再次协商</a:t>
            </a:r>
            <a:r>
              <a:rPr lang="zh-CN" altLang="en-US" dirty="0"/>
              <a:t>，节省时间和网络资源</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不足：新密钥与旧密钥的</a:t>
            </a:r>
            <a:r>
              <a:rPr lang="zh-CN" altLang="en-US" dirty="0">
                <a:solidFill>
                  <a:schemeClr val="accent4">
                    <a:lumMod val="60000"/>
                    <a:lumOff val="40000"/>
                  </a:schemeClr>
                </a:solidFill>
              </a:rPr>
              <a:t>安全性等价</a:t>
            </a:r>
            <a:r>
              <a:rPr lang="zh-CN" altLang="en-US" dirty="0"/>
              <a:t>，泄漏旧密钥等同于泄漏当前密钥</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注意：但敌手试图</a:t>
            </a:r>
            <a:r>
              <a:rPr lang="zh-CN" altLang="en-US" dirty="0">
                <a:solidFill>
                  <a:schemeClr val="accent4">
                    <a:lumMod val="60000"/>
                    <a:lumOff val="40000"/>
                  </a:schemeClr>
                </a:solidFill>
              </a:rPr>
              <a:t>通过分析新旧密钥加密数据来恢复密钥是很难的</a:t>
            </a:r>
            <a:endParaRPr lang="en-US" altLang="zh-CN" dirty="0">
              <a:solidFill>
                <a:schemeClr val="accent4">
                  <a:lumMod val="60000"/>
                  <a:lumOff val="40000"/>
                </a:schemeClr>
              </a:solidFill>
            </a:endParaRPr>
          </a:p>
        </p:txBody>
      </p:sp>
      <p:sp>
        <p:nvSpPr>
          <p:cNvPr id="29" name="动作按钮: 后退或前一项 28">
            <a:hlinkClick r:id="rId2" action="ppaction://hlinksldjump" highlightClick="1"/>
            <a:extLst>
              <a:ext uri="{FF2B5EF4-FFF2-40B4-BE49-F238E27FC236}">
                <a16:creationId xmlns:a16="http://schemas.microsoft.com/office/drawing/2014/main" id="{67439E86-B4A3-4D97-A6C9-4D705DA4DDB6}"/>
              </a:ext>
            </a:extLst>
          </p:cNvPr>
          <p:cNvSpPr/>
          <p:nvPr/>
        </p:nvSpPr>
        <p:spPr>
          <a:xfrm>
            <a:off x="10676586" y="5705341"/>
            <a:ext cx="746975" cy="618186"/>
          </a:xfrm>
          <a:prstGeom prst="actionButtonBackPrevious">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4540993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FA63C-CC1B-4BD4-AA39-722F75C38CC0}"/>
              </a:ext>
            </a:extLst>
          </p:cNvPr>
          <p:cNvSpPr>
            <a:spLocks noGrp="1"/>
          </p:cNvSpPr>
          <p:nvPr>
            <p:ph type="title"/>
          </p:nvPr>
        </p:nvSpPr>
        <p:spPr/>
        <p:txBody>
          <a:bodyPr/>
          <a:lstStyle/>
          <a:p>
            <a:r>
              <a:rPr lang="zh-CN" altLang="en-US" dirty="0"/>
              <a:t>密钥有效期</a:t>
            </a:r>
          </a:p>
        </p:txBody>
      </p:sp>
      <p:grpSp>
        <p:nvGrpSpPr>
          <p:cNvPr id="5" name="组合 4">
            <a:extLst>
              <a:ext uri="{FF2B5EF4-FFF2-40B4-BE49-F238E27FC236}">
                <a16:creationId xmlns:a16="http://schemas.microsoft.com/office/drawing/2014/main" id="{CF7CA83E-3CB3-46FF-86D9-A67A0366E0FB}"/>
              </a:ext>
            </a:extLst>
          </p:cNvPr>
          <p:cNvGrpSpPr/>
          <p:nvPr/>
        </p:nvGrpSpPr>
        <p:grpSpPr>
          <a:xfrm>
            <a:off x="2996039" y="950144"/>
            <a:ext cx="5976511" cy="498861"/>
            <a:chOff x="510014" y="954420"/>
            <a:chExt cx="5976511" cy="498861"/>
          </a:xfrm>
        </p:grpSpPr>
        <p:sp>
          <p:nvSpPr>
            <p:cNvPr id="6" name="ïṡḷiḑé">
              <a:extLst>
                <a:ext uri="{FF2B5EF4-FFF2-40B4-BE49-F238E27FC236}">
                  <a16:creationId xmlns:a16="http://schemas.microsoft.com/office/drawing/2014/main" id="{7FA73A63-80DC-4385-A093-D2C2D594788E}"/>
                </a:ext>
              </a:extLst>
            </p:cNvPr>
            <p:cNvSpPr/>
            <p:nvPr/>
          </p:nvSpPr>
          <p:spPr>
            <a:xfrm>
              <a:off x="970945" y="954420"/>
              <a:ext cx="5515580" cy="498861"/>
            </a:xfrm>
            <a:prstGeom prst="rect">
              <a:avLst/>
            </a:prstGeom>
          </p:spPr>
          <p:txBody>
            <a:bodyPr wrap="square" anchor="ctr" anchorCtr="0">
              <a:normAutofit/>
            </a:bodyPr>
            <a:lstStyle/>
            <a:p>
              <a:pPr lvl="0"/>
              <a:r>
                <a:rPr lang="zh-CN" altLang="en-US" sz="2400" b="1" spc="100" dirty="0">
                  <a:solidFill>
                    <a:schemeClr val="accent4"/>
                  </a:solidFill>
                </a:rPr>
                <a:t>思考：为什么要设置密钥有效期？</a:t>
              </a:r>
            </a:p>
          </p:txBody>
        </p:sp>
        <p:grpSp>
          <p:nvGrpSpPr>
            <p:cNvPr id="7" name="组合 6">
              <a:extLst>
                <a:ext uri="{FF2B5EF4-FFF2-40B4-BE49-F238E27FC236}">
                  <a16:creationId xmlns:a16="http://schemas.microsoft.com/office/drawing/2014/main" id="{292EB7B7-F743-4BB6-BD3F-597537F526C4}"/>
                </a:ext>
              </a:extLst>
            </p:cNvPr>
            <p:cNvGrpSpPr/>
            <p:nvPr/>
          </p:nvGrpSpPr>
          <p:grpSpPr>
            <a:xfrm>
              <a:off x="510014" y="1007444"/>
              <a:ext cx="392811" cy="392811"/>
              <a:chOff x="10271261" y="3276600"/>
              <a:chExt cx="523125" cy="523125"/>
            </a:xfrm>
            <a:solidFill>
              <a:schemeClr val="accent4"/>
            </a:solidFill>
          </p:grpSpPr>
          <p:sp>
            <p:nvSpPr>
              <p:cNvPr id="8" name="任意多边形: 形状 7">
                <a:extLst>
                  <a:ext uri="{FF2B5EF4-FFF2-40B4-BE49-F238E27FC236}">
                    <a16:creationId xmlns:a16="http://schemas.microsoft.com/office/drawing/2014/main" id="{4DBFA80C-B924-4ADA-BF3F-4B40665CC478}"/>
                  </a:ext>
                </a:extLst>
              </p:cNvPr>
              <p:cNvSpPr/>
              <p:nvPr/>
            </p:nvSpPr>
            <p:spPr>
              <a:xfrm>
                <a:off x="10271261" y="3276600"/>
                <a:ext cx="523125" cy="523125"/>
              </a:xfrm>
              <a:custGeom>
                <a:avLst/>
                <a:gdLst>
                  <a:gd name="connsiteX0" fmla="*/ 262339 w 523125"/>
                  <a:gd name="connsiteY0" fmla="*/ 14816 h 523125"/>
                  <a:gd name="connsiteX1" fmla="*/ 149293 w 523125"/>
                  <a:gd name="connsiteY1" fmla="*/ 40449 h 523125"/>
                  <a:gd name="connsiteX2" fmla="*/ 144197 w 523125"/>
                  <a:gd name="connsiteY2" fmla="*/ 15323 h 523125"/>
                  <a:gd name="connsiteX3" fmla="*/ 116151 w 523125"/>
                  <a:gd name="connsiteY3" fmla="*/ 23693 h 523125"/>
                  <a:gd name="connsiteX4" fmla="*/ 127491 w 523125"/>
                  <a:gd name="connsiteY4" fmla="*/ 52211 h 523125"/>
                  <a:gd name="connsiteX5" fmla="*/ 126968 w 523125"/>
                  <a:gd name="connsiteY5" fmla="*/ 52515 h 523125"/>
                  <a:gd name="connsiteX6" fmla="*/ 95091 w 523125"/>
                  <a:gd name="connsiteY6" fmla="*/ 0 h 523125"/>
                  <a:gd name="connsiteX7" fmla="*/ 65289 w 523125"/>
                  <a:gd name="connsiteY7" fmla="*/ 22663 h 523125"/>
                  <a:gd name="connsiteX8" fmla="*/ 106414 w 523125"/>
                  <a:gd name="connsiteY8" fmla="*/ 66319 h 523125"/>
                  <a:gd name="connsiteX9" fmla="*/ 0 w 523125"/>
                  <a:gd name="connsiteY9" fmla="*/ 277155 h 523125"/>
                  <a:gd name="connsiteX10" fmla="*/ 262339 w 523125"/>
                  <a:gd name="connsiteY10" fmla="*/ 539511 h 523125"/>
                  <a:gd name="connsiteX11" fmla="*/ 524661 w 523125"/>
                  <a:gd name="connsiteY11" fmla="*/ 277155 h 523125"/>
                  <a:gd name="connsiteX12" fmla="*/ 262339 w 523125"/>
                  <a:gd name="connsiteY12" fmla="*/ 14816 h 523125"/>
                  <a:gd name="connsiteX13" fmla="*/ 262339 w 523125"/>
                  <a:gd name="connsiteY13" fmla="*/ 475605 h 523125"/>
                  <a:gd name="connsiteX14" fmla="*/ 63923 w 523125"/>
                  <a:gd name="connsiteY14" fmla="*/ 277155 h 523125"/>
                  <a:gd name="connsiteX15" fmla="*/ 68479 w 523125"/>
                  <a:gd name="connsiteY15" fmla="*/ 234816 h 523125"/>
                  <a:gd name="connsiteX16" fmla="*/ 195159 w 523125"/>
                  <a:gd name="connsiteY16" fmla="*/ 234816 h 523125"/>
                  <a:gd name="connsiteX17" fmla="*/ 194670 w 523125"/>
                  <a:gd name="connsiteY17" fmla="*/ 181406 h 523125"/>
                  <a:gd name="connsiteX18" fmla="*/ 249261 w 523125"/>
                  <a:gd name="connsiteY18" fmla="*/ 234816 h 523125"/>
                  <a:gd name="connsiteX19" fmla="*/ 456199 w 523125"/>
                  <a:gd name="connsiteY19" fmla="*/ 234816 h 523125"/>
                  <a:gd name="connsiteX20" fmla="*/ 460755 w 523125"/>
                  <a:gd name="connsiteY20" fmla="*/ 277155 h 523125"/>
                  <a:gd name="connsiteX21" fmla="*/ 262339 w 523125"/>
                  <a:gd name="connsiteY21"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3125" h="523125">
                    <a:moveTo>
                      <a:pt x="262339" y="14816"/>
                    </a:moveTo>
                    <a:cubicBezTo>
                      <a:pt x="221889" y="14816"/>
                      <a:pt x="183549" y="24013"/>
                      <a:pt x="149293" y="40449"/>
                    </a:cubicBezTo>
                    <a:lnTo>
                      <a:pt x="144197" y="15323"/>
                    </a:lnTo>
                    <a:lnTo>
                      <a:pt x="116151" y="23693"/>
                    </a:lnTo>
                    <a:lnTo>
                      <a:pt x="127491" y="52211"/>
                    </a:lnTo>
                    <a:cubicBezTo>
                      <a:pt x="127322" y="52313"/>
                      <a:pt x="127136" y="52397"/>
                      <a:pt x="126968" y="52515"/>
                    </a:cubicBezTo>
                    <a:lnTo>
                      <a:pt x="95091" y="0"/>
                    </a:lnTo>
                    <a:lnTo>
                      <a:pt x="65289" y="22663"/>
                    </a:lnTo>
                    <a:lnTo>
                      <a:pt x="106414" y="66319"/>
                    </a:lnTo>
                    <a:cubicBezTo>
                      <a:pt x="41901" y="114176"/>
                      <a:pt x="0" y="190873"/>
                      <a:pt x="0" y="277155"/>
                    </a:cubicBezTo>
                    <a:cubicBezTo>
                      <a:pt x="0" y="421824"/>
                      <a:pt x="117686" y="539511"/>
                      <a:pt x="262339" y="539511"/>
                    </a:cubicBezTo>
                    <a:cubicBezTo>
                      <a:pt x="406991" y="539511"/>
                      <a:pt x="524661" y="421824"/>
                      <a:pt x="524661" y="277155"/>
                    </a:cubicBezTo>
                    <a:cubicBezTo>
                      <a:pt x="524678" y="132503"/>
                      <a:pt x="407008" y="14816"/>
                      <a:pt x="262339" y="14816"/>
                    </a:cubicBezTo>
                    <a:close/>
                    <a:moveTo>
                      <a:pt x="262339" y="475605"/>
                    </a:moveTo>
                    <a:cubicBezTo>
                      <a:pt x="152921" y="475605"/>
                      <a:pt x="63923" y="386623"/>
                      <a:pt x="63923" y="277155"/>
                    </a:cubicBezTo>
                    <a:cubicBezTo>
                      <a:pt x="63923" y="262643"/>
                      <a:pt x="65492" y="248468"/>
                      <a:pt x="68479" y="234816"/>
                    </a:cubicBezTo>
                    <a:lnTo>
                      <a:pt x="195159" y="234816"/>
                    </a:lnTo>
                    <a:lnTo>
                      <a:pt x="194670" y="181406"/>
                    </a:lnTo>
                    <a:lnTo>
                      <a:pt x="249261" y="234816"/>
                    </a:lnTo>
                    <a:lnTo>
                      <a:pt x="456199" y="234816"/>
                    </a:lnTo>
                    <a:cubicBezTo>
                      <a:pt x="459169" y="248468"/>
                      <a:pt x="460755" y="262643"/>
                      <a:pt x="460755" y="277155"/>
                    </a:cubicBezTo>
                    <a:cubicBezTo>
                      <a:pt x="460755" y="386573"/>
                      <a:pt x="371756" y="475605"/>
                      <a:pt x="262339" y="47560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AC7EDFEA-9AE7-4C70-A64B-876B5ADA688A}"/>
                  </a:ext>
                </a:extLst>
              </p:cNvPr>
              <p:cNvSpPr/>
              <p:nvPr/>
            </p:nvSpPr>
            <p:spPr>
              <a:xfrm>
                <a:off x="10430578" y="3546212"/>
                <a:ext cx="50625" cy="50625"/>
              </a:xfrm>
              <a:custGeom>
                <a:avLst/>
                <a:gdLst>
                  <a:gd name="connsiteX0" fmla="*/ 57037 w 50625"/>
                  <a:gd name="connsiteY0" fmla="*/ 28519 h 50625"/>
                  <a:gd name="connsiteX1" fmla="*/ 28519 w 50625"/>
                  <a:gd name="connsiteY1" fmla="*/ 57038 h 50625"/>
                  <a:gd name="connsiteX2" fmla="*/ 0 w 50625"/>
                  <a:gd name="connsiteY2" fmla="*/ 28519 h 50625"/>
                  <a:gd name="connsiteX3" fmla="*/ 28519 w 50625"/>
                  <a:gd name="connsiteY3" fmla="*/ 0 h 50625"/>
                  <a:gd name="connsiteX4" fmla="*/ 57037 w 50625"/>
                  <a:gd name="connsiteY4" fmla="*/ 28519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7037" y="28519"/>
                    </a:moveTo>
                    <a:cubicBezTo>
                      <a:pt x="57037" y="44269"/>
                      <a:pt x="44269" y="57038"/>
                      <a:pt x="28519" y="57038"/>
                    </a:cubicBezTo>
                    <a:cubicBezTo>
                      <a:pt x="12768" y="57038"/>
                      <a:pt x="0" y="44269"/>
                      <a:pt x="0" y="28519"/>
                    </a:cubicBezTo>
                    <a:cubicBezTo>
                      <a:pt x="0" y="12768"/>
                      <a:pt x="12768" y="0"/>
                      <a:pt x="28519" y="0"/>
                    </a:cubicBezTo>
                    <a:cubicBezTo>
                      <a:pt x="44269" y="0"/>
                      <a:pt x="57037" y="12768"/>
                      <a:pt x="57037" y="2851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70ABF18E-2B90-4228-9BEE-45841AC0C27B}"/>
                  </a:ext>
                </a:extLst>
              </p:cNvPr>
              <p:cNvSpPr/>
              <p:nvPr/>
            </p:nvSpPr>
            <p:spPr>
              <a:xfrm>
                <a:off x="10590992" y="3546212"/>
                <a:ext cx="50625" cy="50625"/>
              </a:xfrm>
              <a:custGeom>
                <a:avLst/>
                <a:gdLst>
                  <a:gd name="connsiteX0" fmla="*/ 57038 w 50625"/>
                  <a:gd name="connsiteY0" fmla="*/ 28519 h 50625"/>
                  <a:gd name="connsiteX1" fmla="*/ 28519 w 50625"/>
                  <a:gd name="connsiteY1" fmla="*/ 57038 h 50625"/>
                  <a:gd name="connsiteX2" fmla="*/ 0 w 50625"/>
                  <a:gd name="connsiteY2" fmla="*/ 28519 h 50625"/>
                  <a:gd name="connsiteX3" fmla="*/ 28519 w 50625"/>
                  <a:gd name="connsiteY3" fmla="*/ 0 h 50625"/>
                  <a:gd name="connsiteX4" fmla="*/ 57038 w 50625"/>
                  <a:gd name="connsiteY4" fmla="*/ 28519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7038" y="28519"/>
                    </a:moveTo>
                    <a:cubicBezTo>
                      <a:pt x="57038" y="44269"/>
                      <a:pt x="44269" y="57038"/>
                      <a:pt x="28519" y="57038"/>
                    </a:cubicBezTo>
                    <a:cubicBezTo>
                      <a:pt x="12768" y="57038"/>
                      <a:pt x="0" y="44269"/>
                      <a:pt x="0" y="28519"/>
                    </a:cubicBezTo>
                    <a:cubicBezTo>
                      <a:pt x="0" y="12768"/>
                      <a:pt x="12768" y="0"/>
                      <a:pt x="28519" y="0"/>
                    </a:cubicBezTo>
                    <a:cubicBezTo>
                      <a:pt x="44269" y="0"/>
                      <a:pt x="57038" y="12768"/>
                      <a:pt x="57038" y="2851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E25A7D12-E28C-4749-A10A-3BE98696BFDE}"/>
                  </a:ext>
                </a:extLst>
              </p:cNvPr>
              <p:cNvSpPr/>
              <p:nvPr/>
            </p:nvSpPr>
            <p:spPr>
              <a:xfrm>
                <a:off x="10468344" y="3635768"/>
                <a:ext cx="135000" cy="50625"/>
              </a:xfrm>
              <a:custGeom>
                <a:avLst/>
                <a:gdLst>
                  <a:gd name="connsiteX0" fmla="*/ 70841 w 135000"/>
                  <a:gd name="connsiteY0" fmla="*/ 53663 h 50625"/>
                  <a:gd name="connsiteX1" fmla="*/ 141682 w 135000"/>
                  <a:gd name="connsiteY1" fmla="*/ 0 h 50625"/>
                  <a:gd name="connsiteX2" fmla="*/ 0 w 135000"/>
                  <a:gd name="connsiteY2" fmla="*/ 0 h 50625"/>
                  <a:gd name="connsiteX3" fmla="*/ 70841 w 135000"/>
                  <a:gd name="connsiteY3" fmla="*/ 53663 h 50625"/>
                </a:gdLst>
                <a:ahLst/>
                <a:cxnLst>
                  <a:cxn ang="0">
                    <a:pos x="connsiteX0" y="connsiteY0"/>
                  </a:cxn>
                  <a:cxn ang="0">
                    <a:pos x="connsiteX1" y="connsiteY1"/>
                  </a:cxn>
                  <a:cxn ang="0">
                    <a:pos x="connsiteX2" y="connsiteY2"/>
                  </a:cxn>
                  <a:cxn ang="0">
                    <a:pos x="connsiteX3" y="connsiteY3"/>
                  </a:cxn>
                </a:cxnLst>
                <a:rect l="l" t="t" r="r" b="b"/>
                <a:pathLst>
                  <a:path w="135000" h="50625">
                    <a:moveTo>
                      <a:pt x="70841" y="53663"/>
                    </a:moveTo>
                    <a:cubicBezTo>
                      <a:pt x="104608" y="53663"/>
                      <a:pt x="132772" y="30645"/>
                      <a:pt x="141682" y="0"/>
                    </a:cubicBezTo>
                    <a:lnTo>
                      <a:pt x="0" y="0"/>
                    </a:lnTo>
                    <a:cubicBezTo>
                      <a:pt x="8910" y="30645"/>
                      <a:pt x="37074" y="53663"/>
                      <a:pt x="70841" y="536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
        <p:nvSpPr>
          <p:cNvPr id="12" name="文本框 11">
            <a:extLst>
              <a:ext uri="{FF2B5EF4-FFF2-40B4-BE49-F238E27FC236}">
                <a16:creationId xmlns:a16="http://schemas.microsoft.com/office/drawing/2014/main" id="{813A506D-6833-41A9-BF9D-6476D5C70CDE}"/>
              </a:ext>
            </a:extLst>
          </p:cNvPr>
          <p:cNvSpPr txBox="1"/>
          <p:nvPr/>
        </p:nvSpPr>
        <p:spPr>
          <a:xfrm>
            <a:off x="1098129" y="1738813"/>
            <a:ext cx="10265195" cy="3888372"/>
          </a:xfrm>
          <a:prstGeom prst="rect">
            <a:avLst/>
          </a:prstGeom>
          <a:noFill/>
        </p:spPr>
        <p:txBody>
          <a:bodyPr wrap="square">
            <a:spAutoFit/>
          </a:bodyPr>
          <a:lstStyle/>
          <a:p>
            <a:pPr marL="342900" indent="-342900">
              <a:lnSpc>
                <a:spcPct val="130000"/>
              </a:lnSpc>
              <a:spcBef>
                <a:spcPts val="300"/>
              </a:spcBef>
              <a:spcAft>
                <a:spcPts val="300"/>
              </a:spcAft>
              <a:buFont typeface="Wingdings" panose="05000000000000000000" pitchFamily="2" charset="2"/>
              <a:buChar char="Ø"/>
            </a:pPr>
            <a:r>
              <a:rPr lang="zh-CN" altLang="en-US" b="1" dirty="0"/>
              <a:t>密钥使用时间越长，它泄露的机会就越大</a:t>
            </a:r>
            <a:r>
              <a:rPr lang="zh-CN" altLang="en-US" dirty="0"/>
              <a:t>。使用一年泄露的可能性使用一天要大得多</a:t>
            </a:r>
            <a:endParaRPr lang="en-US" altLang="zh-CN" dirty="0"/>
          </a:p>
          <a:p>
            <a:pPr marL="342900" indent="-342900">
              <a:lnSpc>
                <a:spcPct val="130000"/>
              </a:lnSpc>
              <a:spcBef>
                <a:spcPts val="300"/>
              </a:spcBef>
              <a:spcAft>
                <a:spcPts val="300"/>
              </a:spcAft>
              <a:buFont typeface="Wingdings" panose="05000000000000000000" pitchFamily="2" charset="2"/>
              <a:buChar char="Ø"/>
            </a:pPr>
            <a:r>
              <a:rPr lang="zh-CN" altLang="en-US" b="1" dirty="0"/>
              <a:t>如果密钥己泄露，那么密钥使用越久，损失就越大</a:t>
            </a:r>
            <a:r>
              <a:rPr lang="zh-CN" altLang="en-US" dirty="0"/>
              <a:t>。如果密钥仅用于加密一个文件服务器上的单个预算文件，它的丢失仅意味着该文件的丢失；如果密钥用来加密文件服务器上所有预算信息，那么损失就大得多</a:t>
            </a:r>
            <a:endParaRPr lang="en-US" altLang="zh-CN" dirty="0"/>
          </a:p>
          <a:p>
            <a:pPr marL="342900" indent="-342900">
              <a:lnSpc>
                <a:spcPct val="130000"/>
              </a:lnSpc>
              <a:spcBef>
                <a:spcPts val="300"/>
              </a:spcBef>
              <a:spcAft>
                <a:spcPts val="300"/>
              </a:spcAft>
              <a:buFont typeface="Wingdings" panose="05000000000000000000" pitchFamily="2" charset="2"/>
              <a:buChar char="Ø"/>
            </a:pPr>
            <a:r>
              <a:rPr lang="zh-CN" altLang="en-US" b="1" dirty="0"/>
              <a:t>密钥使用越久，人们花费精力破译它的诱惑力就越大</a:t>
            </a:r>
            <a:r>
              <a:rPr lang="en-US" altLang="zh-CN" b="1" dirty="0"/>
              <a:t>——</a:t>
            </a:r>
            <a:r>
              <a:rPr lang="zh-CN" altLang="en-US" b="1" dirty="0"/>
              <a:t>甚至采用穷举攻击法</a:t>
            </a:r>
            <a:r>
              <a:rPr lang="zh-CN" altLang="en-US" dirty="0"/>
              <a:t>。破译了两个军事单位使用一天的共享密钥，能获取当天两个单位之间的通信信息；而破译所有军事机构使用一年的共享密钥，能获取和伪造通行全球一年的信息</a:t>
            </a:r>
            <a:endParaRPr lang="en-US" altLang="zh-CN" dirty="0"/>
          </a:p>
          <a:p>
            <a:pPr marL="342900" indent="-342900">
              <a:lnSpc>
                <a:spcPct val="130000"/>
              </a:lnSpc>
              <a:spcBef>
                <a:spcPts val="300"/>
              </a:spcBef>
              <a:spcAft>
                <a:spcPts val="300"/>
              </a:spcAft>
              <a:buFont typeface="Wingdings" panose="05000000000000000000" pitchFamily="2" charset="2"/>
              <a:buChar char="Ø"/>
            </a:pPr>
            <a:r>
              <a:rPr lang="zh-CN" altLang="en-US" b="1" dirty="0"/>
              <a:t>对用同一密钥加密的多个密文进行密码分析一般比较容易</a:t>
            </a:r>
            <a:r>
              <a:rPr lang="zh-CN" altLang="en-US" dirty="0"/>
              <a:t>。密码分析往往只能降低候选密钥空间的大小，很少能直接恢复出密钥，而从信息熵的角度来说，获得的信息越多，那么破译目标的熵越低</a:t>
            </a:r>
          </a:p>
        </p:txBody>
      </p:sp>
    </p:spTree>
    <p:extLst>
      <p:ext uri="{BB962C8B-B14F-4D97-AF65-F5344CB8AC3E}">
        <p14:creationId xmlns:p14="http://schemas.microsoft.com/office/powerpoint/2010/main" val="15497124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24EBF-D9CB-44AD-BCA0-FDC48D6FB860}"/>
              </a:ext>
            </a:extLst>
          </p:cNvPr>
          <p:cNvSpPr>
            <a:spLocks noGrp="1"/>
          </p:cNvSpPr>
          <p:nvPr>
            <p:ph type="title"/>
          </p:nvPr>
        </p:nvSpPr>
        <p:spPr/>
        <p:txBody>
          <a:bodyPr/>
          <a:lstStyle/>
          <a:p>
            <a:r>
              <a:rPr lang="zh-CN" altLang="en-US" dirty="0"/>
              <a:t>密钥有效期</a:t>
            </a:r>
          </a:p>
        </p:txBody>
      </p:sp>
      <p:grpSp>
        <p:nvGrpSpPr>
          <p:cNvPr id="3" name="组合 2">
            <a:extLst>
              <a:ext uri="{FF2B5EF4-FFF2-40B4-BE49-F238E27FC236}">
                <a16:creationId xmlns:a16="http://schemas.microsoft.com/office/drawing/2014/main" id="{F086068D-3E42-46D2-A9A1-1D1970A77E0D}"/>
              </a:ext>
            </a:extLst>
          </p:cNvPr>
          <p:cNvGrpSpPr/>
          <p:nvPr/>
        </p:nvGrpSpPr>
        <p:grpSpPr>
          <a:xfrm>
            <a:off x="654050" y="833042"/>
            <a:ext cx="9043420" cy="498861"/>
            <a:chOff x="2679879" y="928977"/>
            <a:chExt cx="9043420" cy="498861"/>
          </a:xfrm>
        </p:grpSpPr>
        <p:sp>
          <p:nvSpPr>
            <p:cNvPr id="4" name="ïṡḷiḑé">
              <a:extLst>
                <a:ext uri="{FF2B5EF4-FFF2-40B4-BE49-F238E27FC236}">
                  <a16:creationId xmlns:a16="http://schemas.microsoft.com/office/drawing/2014/main" id="{53F8EC26-ED99-4781-9611-EABF13B22A65}"/>
                </a:ext>
              </a:extLst>
            </p:cNvPr>
            <p:cNvSpPr/>
            <p:nvPr/>
          </p:nvSpPr>
          <p:spPr>
            <a:xfrm>
              <a:off x="3079451" y="928977"/>
              <a:ext cx="8643848" cy="498861"/>
            </a:xfrm>
            <a:prstGeom prst="rect">
              <a:avLst/>
            </a:prstGeom>
          </p:spPr>
          <p:txBody>
            <a:bodyPr wrap="square" anchor="ctr" anchorCtr="0">
              <a:normAutofit fontScale="92500"/>
            </a:bodyPr>
            <a:lstStyle/>
            <a:p>
              <a:pPr lvl="0"/>
              <a:r>
                <a:rPr lang="zh-CN" altLang="en-US" sz="2400" b="1" spc="100" dirty="0"/>
                <a:t>密钥有效期主要取决于</a:t>
              </a:r>
              <a:r>
                <a:rPr lang="zh-CN" altLang="en-US" sz="2400" b="1" spc="100" dirty="0">
                  <a:solidFill>
                    <a:schemeClr val="accent4">
                      <a:lumMod val="60000"/>
                      <a:lumOff val="40000"/>
                    </a:schemeClr>
                  </a:solidFill>
                </a:rPr>
                <a:t>数据的价值</a:t>
              </a:r>
              <a:r>
                <a:rPr lang="zh-CN" altLang="en-US" sz="2400" b="1" spc="100" dirty="0"/>
                <a:t>和给定时间</a:t>
              </a:r>
              <a:r>
                <a:rPr lang="zh-CN" altLang="en-US" sz="2400" b="1" spc="100" dirty="0">
                  <a:solidFill>
                    <a:schemeClr val="accent4">
                      <a:lumMod val="60000"/>
                      <a:lumOff val="40000"/>
                    </a:schemeClr>
                  </a:solidFill>
                </a:rPr>
                <a:t>里加密数据的数量</a:t>
              </a:r>
            </a:p>
          </p:txBody>
        </p:sp>
        <p:grpSp>
          <p:nvGrpSpPr>
            <p:cNvPr id="5" name="组合 4">
              <a:extLst>
                <a:ext uri="{FF2B5EF4-FFF2-40B4-BE49-F238E27FC236}">
                  <a16:creationId xmlns:a16="http://schemas.microsoft.com/office/drawing/2014/main" id="{B268D326-9C5B-4607-BDDC-5A6567FD667F}"/>
                </a:ext>
              </a:extLst>
            </p:cNvPr>
            <p:cNvGrpSpPr/>
            <p:nvPr/>
          </p:nvGrpSpPr>
          <p:grpSpPr>
            <a:xfrm>
              <a:off x="2679879" y="1011593"/>
              <a:ext cx="364488" cy="352730"/>
              <a:chOff x="2523160" y="2467128"/>
              <a:chExt cx="523125" cy="506250"/>
            </a:xfrm>
            <a:solidFill>
              <a:schemeClr val="accent4"/>
            </a:solidFill>
          </p:grpSpPr>
          <p:sp>
            <p:nvSpPr>
              <p:cNvPr id="6" name="任意多边形: 形状 5">
                <a:extLst>
                  <a:ext uri="{FF2B5EF4-FFF2-40B4-BE49-F238E27FC236}">
                    <a16:creationId xmlns:a16="http://schemas.microsoft.com/office/drawing/2014/main" id="{D692AAAD-3A2C-413B-9E89-B178AB0AD5ED}"/>
                  </a:ext>
                </a:extLst>
              </p:cNvPr>
              <p:cNvSpPr/>
              <p:nvPr/>
            </p:nvSpPr>
            <p:spPr>
              <a:xfrm>
                <a:off x="2753308" y="2698109"/>
                <a:ext cx="16875" cy="16875"/>
              </a:xfrm>
              <a:custGeom>
                <a:avLst/>
                <a:gdLst>
                  <a:gd name="connsiteX0" fmla="*/ 0 w 0"/>
                  <a:gd name="connsiteY0" fmla="*/ 0 h 0"/>
                  <a:gd name="connsiteX1" fmla="*/ 68 w 0"/>
                  <a:gd name="connsiteY1" fmla="*/ 253 h 0"/>
                  <a:gd name="connsiteX2" fmla="*/ 135 w 0"/>
                  <a:gd name="connsiteY2" fmla="*/ 25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7" y="84"/>
                      <a:pt x="34" y="186"/>
                      <a:pt x="68" y="253"/>
                    </a:cubicBezTo>
                    <a:lnTo>
                      <a:pt x="135" y="253"/>
                    </a:lnTo>
                    <a:cubicBezTo>
                      <a:pt x="84" y="253"/>
                      <a:pt x="34" y="152"/>
                      <a:pt x="0"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5BF67FC8-1D42-4442-8FC8-E4371BB780F9}"/>
                  </a:ext>
                </a:extLst>
              </p:cNvPr>
              <p:cNvSpPr/>
              <p:nvPr/>
            </p:nvSpPr>
            <p:spPr>
              <a:xfrm>
                <a:off x="2753055" y="2697046"/>
                <a:ext cx="16875" cy="16875"/>
              </a:xfrm>
              <a:custGeom>
                <a:avLst/>
                <a:gdLst>
                  <a:gd name="connsiteX0" fmla="*/ 253 w 0"/>
                  <a:gd name="connsiteY0" fmla="*/ 1063 h 0"/>
                  <a:gd name="connsiteX1" fmla="*/ 0 w 0"/>
                  <a:gd name="connsiteY1" fmla="*/ 0 h 0"/>
                  <a:gd name="connsiteX2" fmla="*/ 253 w 0"/>
                  <a:gd name="connsiteY2" fmla="*/ 1063 h 0"/>
                </a:gdLst>
                <a:ahLst/>
                <a:cxnLst>
                  <a:cxn ang="0">
                    <a:pos x="connsiteX0" y="connsiteY0"/>
                  </a:cxn>
                  <a:cxn ang="0">
                    <a:pos x="connsiteX1" y="connsiteY1"/>
                  </a:cxn>
                  <a:cxn ang="0">
                    <a:pos x="connsiteX2" y="connsiteY2"/>
                  </a:cxn>
                </a:cxnLst>
                <a:rect l="l" t="t" r="r" b="b"/>
                <a:pathLst>
                  <a:path>
                    <a:moveTo>
                      <a:pt x="253" y="1063"/>
                    </a:moveTo>
                    <a:cubicBezTo>
                      <a:pt x="186" y="709"/>
                      <a:pt x="118" y="304"/>
                      <a:pt x="0" y="0"/>
                    </a:cubicBezTo>
                    <a:cubicBezTo>
                      <a:pt x="118" y="338"/>
                      <a:pt x="186" y="776"/>
                      <a:pt x="253" y="10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615B60CA-2047-4FDD-BB02-89FE251BC028}"/>
                  </a:ext>
                </a:extLst>
              </p:cNvPr>
              <p:cNvSpPr/>
              <p:nvPr/>
            </p:nvSpPr>
            <p:spPr>
              <a:xfrm>
                <a:off x="2960550" y="2698345"/>
                <a:ext cx="16875" cy="16875"/>
              </a:xfrm>
              <a:custGeom>
                <a:avLst/>
                <a:gdLst>
                  <a:gd name="connsiteX0" fmla="*/ 0 w 0"/>
                  <a:gd name="connsiteY0" fmla="*/ 17 h 0"/>
                  <a:gd name="connsiteX1" fmla="*/ 34 w 0"/>
                  <a:gd name="connsiteY1" fmla="*/ 17 h 0"/>
                  <a:gd name="connsiteX2" fmla="*/ 34 w 0"/>
                  <a:gd name="connsiteY2" fmla="*/ 0 h 0"/>
                </a:gdLst>
                <a:ahLst/>
                <a:cxnLst>
                  <a:cxn ang="0">
                    <a:pos x="connsiteX0" y="connsiteY0"/>
                  </a:cxn>
                  <a:cxn ang="0">
                    <a:pos x="connsiteX1" y="connsiteY1"/>
                  </a:cxn>
                  <a:cxn ang="0">
                    <a:pos x="connsiteX2" y="connsiteY2"/>
                  </a:cxn>
                </a:cxnLst>
                <a:rect l="l" t="t" r="r" b="b"/>
                <a:pathLst>
                  <a:path>
                    <a:moveTo>
                      <a:pt x="0" y="17"/>
                    </a:moveTo>
                    <a:lnTo>
                      <a:pt x="34" y="17"/>
                    </a:lnTo>
                    <a:lnTo>
                      <a:pt x="34" y="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F6E80D48-88E0-4038-920B-87E89B474919}"/>
                  </a:ext>
                </a:extLst>
              </p:cNvPr>
              <p:cNvSpPr/>
              <p:nvPr/>
            </p:nvSpPr>
            <p:spPr>
              <a:xfrm>
                <a:off x="2960584" y="2698235"/>
                <a:ext cx="16875" cy="16875"/>
              </a:xfrm>
              <a:custGeom>
                <a:avLst/>
                <a:gdLst>
                  <a:gd name="connsiteX0" fmla="*/ 0 w 0"/>
                  <a:gd name="connsiteY0" fmla="*/ 110 h 0"/>
                  <a:gd name="connsiteX1" fmla="*/ 0 w 0"/>
                  <a:gd name="connsiteY1" fmla="*/ 110 h 0"/>
                  <a:gd name="connsiteX2" fmla="*/ 0 w 0"/>
                  <a:gd name="connsiteY2" fmla="*/ 110 h 0"/>
                </a:gdLst>
                <a:ahLst/>
                <a:cxnLst>
                  <a:cxn ang="0">
                    <a:pos x="connsiteX0" y="connsiteY0"/>
                  </a:cxn>
                  <a:cxn ang="0">
                    <a:pos x="connsiteX1" y="connsiteY1"/>
                  </a:cxn>
                  <a:cxn ang="0">
                    <a:pos x="connsiteX2" y="connsiteY2"/>
                  </a:cxn>
                </a:cxnLst>
                <a:rect l="l" t="t" r="r" b="b"/>
                <a:pathLst>
                  <a:path>
                    <a:moveTo>
                      <a:pt x="0" y="110"/>
                    </a:moveTo>
                    <a:cubicBezTo>
                      <a:pt x="67" y="59"/>
                      <a:pt x="67" y="-110"/>
                      <a:pt x="0" y="110"/>
                    </a:cubicBezTo>
                    <a:lnTo>
                      <a:pt x="0" y="11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95F098E1-8AD7-485D-A860-3390104D3D86}"/>
                  </a:ext>
                </a:extLst>
              </p:cNvPr>
              <p:cNvSpPr/>
              <p:nvPr/>
            </p:nvSpPr>
            <p:spPr>
              <a:xfrm>
                <a:off x="2523160" y="2467128"/>
                <a:ext cx="523125" cy="506250"/>
              </a:xfrm>
              <a:custGeom>
                <a:avLst/>
                <a:gdLst>
                  <a:gd name="connsiteX0" fmla="*/ 495694 w 523125"/>
                  <a:gd name="connsiteY0" fmla="*/ 72778 h 506250"/>
                  <a:gd name="connsiteX1" fmla="*/ 215383 w 523125"/>
                  <a:gd name="connsiteY1" fmla="*/ 10914 h 506250"/>
                  <a:gd name="connsiteX2" fmla="*/ 37655 w 523125"/>
                  <a:gd name="connsiteY2" fmla="*/ 239840 h 506250"/>
                  <a:gd name="connsiteX3" fmla="*/ 30568 w 523125"/>
                  <a:gd name="connsiteY3" fmla="*/ 266823 h 506250"/>
                  <a:gd name="connsiteX4" fmla="*/ 1813 w 523125"/>
                  <a:gd name="connsiteY4" fmla="*/ 325531 h 506250"/>
                  <a:gd name="connsiteX5" fmla="*/ 1391 w 523125"/>
                  <a:gd name="connsiteY5" fmla="*/ 340297 h 506250"/>
                  <a:gd name="connsiteX6" fmla="*/ 12242 w 523125"/>
                  <a:gd name="connsiteY6" fmla="*/ 350321 h 506250"/>
                  <a:gd name="connsiteX7" fmla="*/ 21624 w 523125"/>
                  <a:gd name="connsiteY7" fmla="*/ 353476 h 506250"/>
                  <a:gd name="connsiteX8" fmla="*/ 34939 w 523125"/>
                  <a:gd name="connsiteY8" fmla="*/ 372410 h 506250"/>
                  <a:gd name="connsiteX9" fmla="*/ 157063 w 523125"/>
                  <a:gd name="connsiteY9" fmla="*/ 513384 h 506250"/>
                  <a:gd name="connsiteX10" fmla="*/ 420566 w 523125"/>
                  <a:gd name="connsiteY10" fmla="*/ 402043 h 506250"/>
                  <a:gd name="connsiteX11" fmla="*/ 495694 w 523125"/>
                  <a:gd name="connsiteY11" fmla="*/ 72778 h 506250"/>
                  <a:gd name="connsiteX12" fmla="*/ 464795 w 523125"/>
                  <a:gd name="connsiteY12" fmla="*/ 218662 h 506250"/>
                  <a:gd name="connsiteX13" fmla="*/ 451903 w 523125"/>
                  <a:gd name="connsiteY13" fmla="*/ 231234 h 506250"/>
                  <a:gd name="connsiteX14" fmla="*/ 437424 w 523125"/>
                  <a:gd name="connsiteY14" fmla="*/ 231234 h 506250"/>
                  <a:gd name="connsiteX15" fmla="*/ 437390 w 523125"/>
                  <a:gd name="connsiteY15" fmla="*/ 231369 h 506250"/>
                  <a:gd name="connsiteX16" fmla="*/ 425510 w 523125"/>
                  <a:gd name="connsiteY16" fmla="*/ 260174 h 506250"/>
                  <a:gd name="connsiteX17" fmla="*/ 435635 w 523125"/>
                  <a:gd name="connsiteY17" fmla="*/ 270384 h 506250"/>
                  <a:gd name="connsiteX18" fmla="*/ 435635 w 523125"/>
                  <a:gd name="connsiteY18" fmla="*/ 288727 h 506250"/>
                  <a:gd name="connsiteX19" fmla="*/ 417005 w 523125"/>
                  <a:gd name="connsiteY19" fmla="*/ 307391 h 506250"/>
                  <a:gd name="connsiteX20" fmla="*/ 398679 w 523125"/>
                  <a:gd name="connsiteY20" fmla="*/ 307391 h 506250"/>
                  <a:gd name="connsiteX21" fmla="*/ 388520 w 523125"/>
                  <a:gd name="connsiteY21" fmla="*/ 297215 h 506250"/>
                  <a:gd name="connsiteX22" fmla="*/ 360407 w 523125"/>
                  <a:gd name="connsiteY22" fmla="*/ 308926 h 506250"/>
                  <a:gd name="connsiteX23" fmla="*/ 360238 w 523125"/>
                  <a:gd name="connsiteY23" fmla="*/ 323338 h 506250"/>
                  <a:gd name="connsiteX24" fmla="*/ 347295 w 523125"/>
                  <a:gd name="connsiteY24" fmla="*/ 336163 h 506250"/>
                  <a:gd name="connsiteX25" fmla="*/ 320919 w 523125"/>
                  <a:gd name="connsiteY25" fmla="*/ 336163 h 506250"/>
                  <a:gd name="connsiteX26" fmla="*/ 311722 w 523125"/>
                  <a:gd name="connsiteY26" fmla="*/ 332349 h 506250"/>
                  <a:gd name="connsiteX27" fmla="*/ 307959 w 523125"/>
                  <a:gd name="connsiteY27" fmla="*/ 323135 h 506250"/>
                  <a:gd name="connsiteX28" fmla="*/ 308111 w 523125"/>
                  <a:gd name="connsiteY28" fmla="*/ 309163 h 506250"/>
                  <a:gd name="connsiteX29" fmla="*/ 279086 w 523125"/>
                  <a:gd name="connsiteY29" fmla="*/ 297215 h 506250"/>
                  <a:gd name="connsiteX30" fmla="*/ 268978 w 523125"/>
                  <a:gd name="connsiteY30" fmla="*/ 307391 h 506250"/>
                  <a:gd name="connsiteX31" fmla="*/ 259798 w 523125"/>
                  <a:gd name="connsiteY31" fmla="*/ 311204 h 506250"/>
                  <a:gd name="connsiteX32" fmla="*/ 250635 w 523125"/>
                  <a:gd name="connsiteY32" fmla="*/ 307391 h 506250"/>
                  <a:gd name="connsiteX33" fmla="*/ 231920 w 523125"/>
                  <a:gd name="connsiteY33" fmla="*/ 288744 h 506250"/>
                  <a:gd name="connsiteX34" fmla="*/ 228157 w 523125"/>
                  <a:gd name="connsiteY34" fmla="*/ 279581 h 506250"/>
                  <a:gd name="connsiteX35" fmla="*/ 231920 w 523125"/>
                  <a:gd name="connsiteY35" fmla="*/ 270418 h 506250"/>
                  <a:gd name="connsiteX36" fmla="*/ 242079 w 523125"/>
                  <a:gd name="connsiteY36" fmla="*/ 260276 h 506250"/>
                  <a:gd name="connsiteX37" fmla="*/ 230233 w 523125"/>
                  <a:gd name="connsiteY37" fmla="*/ 231571 h 506250"/>
                  <a:gd name="connsiteX38" fmla="*/ 230165 w 523125"/>
                  <a:gd name="connsiteY38" fmla="*/ 231251 h 506250"/>
                  <a:gd name="connsiteX39" fmla="*/ 216159 w 523125"/>
                  <a:gd name="connsiteY39" fmla="*/ 231251 h 506250"/>
                  <a:gd name="connsiteX40" fmla="*/ 203334 w 523125"/>
                  <a:gd name="connsiteY40" fmla="*/ 218679 h 506250"/>
                  <a:gd name="connsiteX41" fmla="*/ 203334 w 523125"/>
                  <a:gd name="connsiteY41" fmla="*/ 192253 h 506250"/>
                  <a:gd name="connsiteX42" fmla="*/ 216227 w 523125"/>
                  <a:gd name="connsiteY42" fmla="*/ 179293 h 506250"/>
                  <a:gd name="connsiteX43" fmla="*/ 230368 w 523125"/>
                  <a:gd name="connsiteY43" fmla="*/ 179293 h 506250"/>
                  <a:gd name="connsiteX44" fmla="*/ 230385 w 523125"/>
                  <a:gd name="connsiteY44" fmla="*/ 179259 h 506250"/>
                  <a:gd name="connsiteX45" fmla="*/ 242113 w 523125"/>
                  <a:gd name="connsiteY45" fmla="*/ 150926 h 506250"/>
                  <a:gd name="connsiteX46" fmla="*/ 231920 w 523125"/>
                  <a:gd name="connsiteY46" fmla="*/ 140750 h 506250"/>
                  <a:gd name="connsiteX47" fmla="*/ 231920 w 523125"/>
                  <a:gd name="connsiteY47" fmla="*/ 122424 h 506250"/>
                  <a:gd name="connsiteX48" fmla="*/ 250618 w 523125"/>
                  <a:gd name="connsiteY48" fmla="*/ 103743 h 506250"/>
                  <a:gd name="connsiteX49" fmla="*/ 259798 w 523125"/>
                  <a:gd name="connsiteY49" fmla="*/ 99963 h 506250"/>
                  <a:gd name="connsiteX50" fmla="*/ 268978 w 523125"/>
                  <a:gd name="connsiteY50" fmla="*/ 103743 h 506250"/>
                  <a:gd name="connsiteX51" fmla="*/ 279103 w 523125"/>
                  <a:gd name="connsiteY51" fmla="*/ 113885 h 506250"/>
                  <a:gd name="connsiteX52" fmla="*/ 308162 w 523125"/>
                  <a:gd name="connsiteY52" fmla="*/ 101887 h 506250"/>
                  <a:gd name="connsiteX53" fmla="*/ 307976 w 523125"/>
                  <a:gd name="connsiteY53" fmla="*/ 87729 h 506250"/>
                  <a:gd name="connsiteX54" fmla="*/ 311790 w 523125"/>
                  <a:gd name="connsiteY54" fmla="*/ 78515 h 506250"/>
                  <a:gd name="connsiteX55" fmla="*/ 320987 w 523125"/>
                  <a:gd name="connsiteY55" fmla="*/ 74718 h 506250"/>
                  <a:gd name="connsiteX56" fmla="*/ 347345 w 523125"/>
                  <a:gd name="connsiteY56" fmla="*/ 74718 h 506250"/>
                  <a:gd name="connsiteX57" fmla="*/ 360305 w 523125"/>
                  <a:gd name="connsiteY57" fmla="*/ 87560 h 506250"/>
                  <a:gd name="connsiteX58" fmla="*/ 360474 w 523125"/>
                  <a:gd name="connsiteY58" fmla="*/ 102208 h 506250"/>
                  <a:gd name="connsiteX59" fmla="*/ 388554 w 523125"/>
                  <a:gd name="connsiteY59" fmla="*/ 113936 h 506250"/>
                  <a:gd name="connsiteX60" fmla="*/ 398730 w 523125"/>
                  <a:gd name="connsiteY60" fmla="*/ 103760 h 506250"/>
                  <a:gd name="connsiteX61" fmla="*/ 407910 w 523125"/>
                  <a:gd name="connsiteY61" fmla="*/ 99963 h 506250"/>
                  <a:gd name="connsiteX62" fmla="*/ 417073 w 523125"/>
                  <a:gd name="connsiteY62" fmla="*/ 103743 h 506250"/>
                  <a:gd name="connsiteX63" fmla="*/ 435770 w 523125"/>
                  <a:gd name="connsiteY63" fmla="*/ 122424 h 506250"/>
                  <a:gd name="connsiteX64" fmla="*/ 435770 w 523125"/>
                  <a:gd name="connsiteY64" fmla="*/ 140733 h 506250"/>
                  <a:gd name="connsiteX65" fmla="*/ 425578 w 523125"/>
                  <a:gd name="connsiteY65" fmla="*/ 150909 h 506250"/>
                  <a:gd name="connsiteX66" fmla="*/ 437340 w 523125"/>
                  <a:gd name="connsiteY66" fmla="*/ 179411 h 506250"/>
                  <a:gd name="connsiteX67" fmla="*/ 437374 w 523125"/>
                  <a:gd name="connsiteY67" fmla="*/ 179647 h 506250"/>
                  <a:gd name="connsiteX68" fmla="*/ 451970 w 523125"/>
                  <a:gd name="connsiteY68" fmla="*/ 179647 h 506250"/>
                  <a:gd name="connsiteX69" fmla="*/ 464846 w 523125"/>
                  <a:gd name="connsiteY69" fmla="*/ 192253 h 506250"/>
                  <a:gd name="connsiteX70" fmla="*/ 464846 w 523125"/>
                  <a:gd name="connsiteY70" fmla="*/ 218662 h 506250"/>
                  <a:gd name="connsiteX71" fmla="*/ 464795 w 523125"/>
                  <a:gd name="connsiteY71" fmla="*/ 218662 h 5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23125" h="506250">
                    <a:moveTo>
                      <a:pt x="495694" y="72778"/>
                    </a:moveTo>
                    <a:cubicBezTo>
                      <a:pt x="450485" y="18541"/>
                      <a:pt x="323012" y="-19782"/>
                      <a:pt x="215383" y="10914"/>
                    </a:cubicBezTo>
                    <a:cubicBezTo>
                      <a:pt x="102084" y="43213"/>
                      <a:pt x="45131" y="114256"/>
                      <a:pt x="37655" y="239840"/>
                    </a:cubicBezTo>
                    <a:cubicBezTo>
                      <a:pt x="37099" y="249189"/>
                      <a:pt x="34685" y="258419"/>
                      <a:pt x="30568" y="266823"/>
                    </a:cubicBezTo>
                    <a:lnTo>
                      <a:pt x="1813" y="325531"/>
                    </a:lnTo>
                    <a:cubicBezTo>
                      <a:pt x="-448" y="330138"/>
                      <a:pt x="-600" y="335555"/>
                      <a:pt x="1391" y="340297"/>
                    </a:cubicBezTo>
                    <a:cubicBezTo>
                      <a:pt x="3399" y="345039"/>
                      <a:pt x="7348" y="348701"/>
                      <a:pt x="12242" y="350321"/>
                    </a:cubicBezTo>
                    <a:lnTo>
                      <a:pt x="21624" y="353476"/>
                    </a:lnTo>
                    <a:cubicBezTo>
                      <a:pt x="29758" y="356176"/>
                      <a:pt x="35141" y="363838"/>
                      <a:pt x="34939" y="372410"/>
                    </a:cubicBezTo>
                    <a:cubicBezTo>
                      <a:pt x="32407" y="484747"/>
                      <a:pt x="38212" y="513384"/>
                      <a:pt x="157063" y="513384"/>
                    </a:cubicBezTo>
                    <a:cubicBezTo>
                      <a:pt x="283744" y="513384"/>
                      <a:pt x="267493" y="420217"/>
                      <a:pt x="420566" y="402043"/>
                    </a:cubicBezTo>
                    <a:cubicBezTo>
                      <a:pt x="533730" y="388559"/>
                      <a:pt x="573268" y="165877"/>
                      <a:pt x="495694" y="72778"/>
                    </a:cubicBezTo>
                    <a:close/>
                    <a:moveTo>
                      <a:pt x="464795" y="218662"/>
                    </a:moveTo>
                    <a:cubicBezTo>
                      <a:pt x="464795" y="225817"/>
                      <a:pt x="459075" y="231234"/>
                      <a:pt x="451903" y="231234"/>
                    </a:cubicBezTo>
                    <a:lnTo>
                      <a:pt x="437424" y="231234"/>
                    </a:lnTo>
                    <a:cubicBezTo>
                      <a:pt x="437407" y="231284"/>
                      <a:pt x="437390" y="231318"/>
                      <a:pt x="437390" y="231369"/>
                    </a:cubicBezTo>
                    <a:cubicBezTo>
                      <a:pt x="434809" y="241595"/>
                      <a:pt x="430775" y="251332"/>
                      <a:pt x="425510" y="260174"/>
                    </a:cubicBezTo>
                    <a:lnTo>
                      <a:pt x="435635" y="270384"/>
                    </a:lnTo>
                    <a:cubicBezTo>
                      <a:pt x="440732" y="275429"/>
                      <a:pt x="440732" y="283664"/>
                      <a:pt x="435635" y="288727"/>
                    </a:cubicBezTo>
                    <a:lnTo>
                      <a:pt x="417005" y="307391"/>
                    </a:lnTo>
                    <a:cubicBezTo>
                      <a:pt x="411943" y="312453"/>
                      <a:pt x="403759" y="312453"/>
                      <a:pt x="398679" y="307391"/>
                    </a:cubicBezTo>
                    <a:lnTo>
                      <a:pt x="388520" y="297215"/>
                    </a:lnTo>
                    <a:cubicBezTo>
                      <a:pt x="379880" y="302413"/>
                      <a:pt x="370447" y="306361"/>
                      <a:pt x="360407" y="308926"/>
                    </a:cubicBezTo>
                    <a:cubicBezTo>
                      <a:pt x="360373" y="308926"/>
                      <a:pt x="360339" y="316284"/>
                      <a:pt x="360238" y="323338"/>
                    </a:cubicBezTo>
                    <a:cubicBezTo>
                      <a:pt x="360204" y="330459"/>
                      <a:pt x="354416" y="336163"/>
                      <a:pt x="347295" y="336163"/>
                    </a:cubicBezTo>
                    <a:lnTo>
                      <a:pt x="320919" y="336163"/>
                    </a:lnTo>
                    <a:cubicBezTo>
                      <a:pt x="317460" y="336163"/>
                      <a:pt x="314203" y="334813"/>
                      <a:pt x="311722" y="332349"/>
                    </a:cubicBezTo>
                    <a:cubicBezTo>
                      <a:pt x="309275" y="329885"/>
                      <a:pt x="307909" y="326578"/>
                      <a:pt x="307959" y="323135"/>
                    </a:cubicBezTo>
                    <a:lnTo>
                      <a:pt x="308111" y="309163"/>
                    </a:lnTo>
                    <a:cubicBezTo>
                      <a:pt x="297750" y="306598"/>
                      <a:pt x="288030" y="302531"/>
                      <a:pt x="279086" y="297215"/>
                    </a:cubicBezTo>
                    <a:lnTo>
                      <a:pt x="268978" y="307391"/>
                    </a:lnTo>
                    <a:cubicBezTo>
                      <a:pt x="266531" y="309838"/>
                      <a:pt x="263240" y="311204"/>
                      <a:pt x="259798" y="311204"/>
                    </a:cubicBezTo>
                    <a:cubicBezTo>
                      <a:pt x="256355" y="311204"/>
                      <a:pt x="253065" y="309838"/>
                      <a:pt x="250635" y="307391"/>
                    </a:cubicBezTo>
                    <a:lnTo>
                      <a:pt x="231920" y="288744"/>
                    </a:lnTo>
                    <a:cubicBezTo>
                      <a:pt x="229507" y="286297"/>
                      <a:pt x="228157" y="283023"/>
                      <a:pt x="228157" y="279581"/>
                    </a:cubicBezTo>
                    <a:cubicBezTo>
                      <a:pt x="228157" y="276138"/>
                      <a:pt x="229507" y="272864"/>
                      <a:pt x="231920" y="270418"/>
                    </a:cubicBezTo>
                    <a:lnTo>
                      <a:pt x="242079" y="260276"/>
                    </a:lnTo>
                    <a:cubicBezTo>
                      <a:pt x="236814" y="251450"/>
                      <a:pt x="232781" y="241814"/>
                      <a:pt x="230233" y="231571"/>
                    </a:cubicBezTo>
                    <a:cubicBezTo>
                      <a:pt x="230199" y="231470"/>
                      <a:pt x="230182" y="231369"/>
                      <a:pt x="230165" y="231251"/>
                    </a:cubicBezTo>
                    <a:lnTo>
                      <a:pt x="216159" y="231251"/>
                    </a:lnTo>
                    <a:cubicBezTo>
                      <a:pt x="209021" y="231251"/>
                      <a:pt x="203334" y="225817"/>
                      <a:pt x="203334" y="218679"/>
                    </a:cubicBezTo>
                    <a:lnTo>
                      <a:pt x="203334" y="192253"/>
                    </a:lnTo>
                    <a:cubicBezTo>
                      <a:pt x="203334" y="185098"/>
                      <a:pt x="209089" y="179293"/>
                      <a:pt x="216227" y="179293"/>
                    </a:cubicBezTo>
                    <a:lnTo>
                      <a:pt x="230368" y="179293"/>
                    </a:lnTo>
                    <a:cubicBezTo>
                      <a:pt x="230368" y="179293"/>
                      <a:pt x="230351" y="179293"/>
                      <a:pt x="230385" y="179259"/>
                    </a:cubicBezTo>
                    <a:cubicBezTo>
                      <a:pt x="232916" y="169168"/>
                      <a:pt x="236915" y="159633"/>
                      <a:pt x="242113" y="150926"/>
                    </a:cubicBezTo>
                    <a:lnTo>
                      <a:pt x="231920" y="140750"/>
                    </a:lnTo>
                    <a:cubicBezTo>
                      <a:pt x="226892" y="135688"/>
                      <a:pt x="226892" y="127503"/>
                      <a:pt x="231920" y="122424"/>
                    </a:cubicBezTo>
                    <a:lnTo>
                      <a:pt x="250618" y="103743"/>
                    </a:lnTo>
                    <a:cubicBezTo>
                      <a:pt x="253065" y="101313"/>
                      <a:pt x="256355" y="99963"/>
                      <a:pt x="259798" y="99963"/>
                    </a:cubicBezTo>
                    <a:cubicBezTo>
                      <a:pt x="263240" y="99963"/>
                      <a:pt x="266531" y="101330"/>
                      <a:pt x="268978" y="103743"/>
                    </a:cubicBezTo>
                    <a:lnTo>
                      <a:pt x="279103" y="113885"/>
                    </a:lnTo>
                    <a:cubicBezTo>
                      <a:pt x="288047" y="108536"/>
                      <a:pt x="297767" y="104081"/>
                      <a:pt x="308162" y="101887"/>
                    </a:cubicBezTo>
                    <a:lnTo>
                      <a:pt x="307976" y="87729"/>
                    </a:lnTo>
                    <a:cubicBezTo>
                      <a:pt x="307959" y="84253"/>
                      <a:pt x="309309" y="80979"/>
                      <a:pt x="311790" y="78515"/>
                    </a:cubicBezTo>
                    <a:cubicBezTo>
                      <a:pt x="314237" y="76068"/>
                      <a:pt x="317494" y="74718"/>
                      <a:pt x="320987" y="74718"/>
                    </a:cubicBezTo>
                    <a:lnTo>
                      <a:pt x="347345" y="74718"/>
                    </a:lnTo>
                    <a:cubicBezTo>
                      <a:pt x="354467" y="74718"/>
                      <a:pt x="360272" y="80439"/>
                      <a:pt x="360305" y="87560"/>
                    </a:cubicBezTo>
                    <a:cubicBezTo>
                      <a:pt x="360373" y="94732"/>
                      <a:pt x="360407" y="102191"/>
                      <a:pt x="360474" y="102208"/>
                    </a:cubicBezTo>
                    <a:cubicBezTo>
                      <a:pt x="370498" y="104756"/>
                      <a:pt x="379914" y="108755"/>
                      <a:pt x="388554" y="113936"/>
                    </a:cubicBezTo>
                    <a:lnTo>
                      <a:pt x="398730" y="103760"/>
                    </a:lnTo>
                    <a:cubicBezTo>
                      <a:pt x="401194" y="101330"/>
                      <a:pt x="404467" y="99963"/>
                      <a:pt x="407910" y="99963"/>
                    </a:cubicBezTo>
                    <a:cubicBezTo>
                      <a:pt x="411352" y="99963"/>
                      <a:pt x="414626" y="101330"/>
                      <a:pt x="417073" y="103743"/>
                    </a:cubicBezTo>
                    <a:lnTo>
                      <a:pt x="435770" y="122424"/>
                    </a:lnTo>
                    <a:cubicBezTo>
                      <a:pt x="440782" y="127486"/>
                      <a:pt x="440799" y="135671"/>
                      <a:pt x="435770" y="140733"/>
                    </a:cubicBezTo>
                    <a:lnTo>
                      <a:pt x="425578" y="150909"/>
                    </a:lnTo>
                    <a:cubicBezTo>
                      <a:pt x="430792" y="159616"/>
                      <a:pt x="434809" y="169319"/>
                      <a:pt x="437340" y="179411"/>
                    </a:cubicBezTo>
                    <a:cubicBezTo>
                      <a:pt x="437357" y="179444"/>
                      <a:pt x="437357" y="179647"/>
                      <a:pt x="437374" y="179647"/>
                    </a:cubicBezTo>
                    <a:lnTo>
                      <a:pt x="451970" y="179647"/>
                    </a:lnTo>
                    <a:cubicBezTo>
                      <a:pt x="459125" y="179647"/>
                      <a:pt x="464846" y="185098"/>
                      <a:pt x="464846" y="192253"/>
                    </a:cubicBezTo>
                    <a:lnTo>
                      <a:pt x="464846" y="218662"/>
                    </a:lnTo>
                    <a:lnTo>
                      <a:pt x="464795" y="21866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5EE2D60D-C319-4F99-8ED8-864FC87F8B68}"/>
                  </a:ext>
                </a:extLst>
              </p:cNvPr>
              <p:cNvSpPr/>
              <p:nvPr/>
            </p:nvSpPr>
            <p:spPr>
              <a:xfrm>
                <a:off x="2820538" y="2636262"/>
                <a:ext cx="67500" cy="67500"/>
              </a:xfrm>
              <a:custGeom>
                <a:avLst/>
                <a:gdLst>
                  <a:gd name="connsiteX0" fmla="*/ 72866 w 67500"/>
                  <a:gd name="connsiteY0" fmla="*/ 36433 h 67500"/>
                  <a:gd name="connsiteX1" fmla="*/ 36433 w 67500"/>
                  <a:gd name="connsiteY1" fmla="*/ 72866 h 67500"/>
                  <a:gd name="connsiteX2" fmla="*/ 0 w 67500"/>
                  <a:gd name="connsiteY2" fmla="*/ 36433 h 67500"/>
                  <a:gd name="connsiteX3" fmla="*/ 36433 w 67500"/>
                  <a:gd name="connsiteY3" fmla="*/ 0 h 67500"/>
                  <a:gd name="connsiteX4" fmla="*/ 72866 w 67500"/>
                  <a:gd name="connsiteY4" fmla="*/ 36433 h 6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0" h="67500">
                    <a:moveTo>
                      <a:pt x="72866" y="36433"/>
                    </a:moveTo>
                    <a:cubicBezTo>
                      <a:pt x="72866" y="56555"/>
                      <a:pt x="56555" y="72866"/>
                      <a:pt x="36433" y="72866"/>
                    </a:cubicBezTo>
                    <a:cubicBezTo>
                      <a:pt x="16312" y="72866"/>
                      <a:pt x="0" y="56555"/>
                      <a:pt x="0" y="36433"/>
                    </a:cubicBezTo>
                    <a:cubicBezTo>
                      <a:pt x="0" y="16312"/>
                      <a:pt x="16312" y="0"/>
                      <a:pt x="36433" y="0"/>
                    </a:cubicBezTo>
                    <a:cubicBezTo>
                      <a:pt x="56555" y="0"/>
                      <a:pt x="72866" y="16312"/>
                      <a:pt x="72866" y="3643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
        <p:nvSpPr>
          <p:cNvPr id="14" name="文本框 13">
            <a:extLst>
              <a:ext uri="{FF2B5EF4-FFF2-40B4-BE49-F238E27FC236}">
                <a16:creationId xmlns:a16="http://schemas.microsoft.com/office/drawing/2014/main" id="{84FEB1C1-40D4-461F-80CC-3935656D0C86}"/>
              </a:ext>
            </a:extLst>
          </p:cNvPr>
          <p:cNvSpPr txBox="1"/>
          <p:nvPr/>
        </p:nvSpPr>
        <p:spPr>
          <a:xfrm>
            <a:off x="577850" y="1268388"/>
            <a:ext cx="11170072" cy="5070234"/>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b="1" dirty="0"/>
              <a:t>密钥加密密钥无需频繁更换</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只是</a:t>
            </a:r>
            <a:r>
              <a:rPr lang="zh-CN" altLang="en-US" dirty="0">
                <a:solidFill>
                  <a:schemeClr val="accent4">
                    <a:lumMod val="60000"/>
                    <a:lumOff val="40000"/>
                  </a:schemeClr>
                </a:solidFill>
              </a:rPr>
              <a:t>偶尔</a:t>
            </a:r>
            <a:r>
              <a:rPr lang="zh-CN" altLang="en-US" dirty="0"/>
              <a:t>地用于密钥交换，只给密钥破译者提供</a:t>
            </a:r>
            <a:r>
              <a:rPr lang="zh-CN" altLang="en-US" dirty="0">
                <a:solidFill>
                  <a:schemeClr val="accent4">
                    <a:lumMod val="60000"/>
                    <a:lumOff val="40000"/>
                  </a:schemeClr>
                </a:solidFill>
              </a:rPr>
              <a:t>很少的密文分析</a:t>
            </a:r>
            <a:r>
              <a:rPr lang="zh-CN" altLang="en-US" dirty="0"/>
              <a:t>，且相应的明文也</a:t>
            </a:r>
            <a:r>
              <a:rPr lang="zh-CN" altLang="en-US" dirty="0">
                <a:solidFill>
                  <a:schemeClr val="accent4">
                    <a:lumMod val="60000"/>
                    <a:lumOff val="40000"/>
                  </a:schemeClr>
                </a:solidFill>
              </a:rPr>
              <a:t>没有特殊的形式</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如果泄露，潜在损失巨大：所有的通信密钥都经其加密。因此，必须在</a:t>
            </a:r>
            <a:r>
              <a:rPr lang="zh-CN" altLang="en-US" dirty="0">
                <a:solidFill>
                  <a:schemeClr val="accent4">
                    <a:lumMod val="60000"/>
                    <a:lumOff val="40000"/>
                  </a:schemeClr>
                </a:solidFill>
              </a:rPr>
              <a:t>保存密钥</a:t>
            </a:r>
            <a:r>
              <a:rPr lang="zh-CN" altLang="en-US" dirty="0"/>
              <a:t>的潜在危险和</a:t>
            </a:r>
            <a:r>
              <a:rPr lang="zh-CN" altLang="en-US" dirty="0">
                <a:solidFill>
                  <a:schemeClr val="accent4">
                    <a:lumMod val="60000"/>
                    <a:lumOff val="40000"/>
                  </a:schemeClr>
                </a:solidFill>
              </a:rPr>
              <a:t>分发新密钥</a:t>
            </a:r>
            <a:r>
              <a:rPr lang="zh-CN" altLang="en-US" dirty="0"/>
              <a:t>的潜在危险之间进行</a:t>
            </a:r>
            <a:r>
              <a:rPr lang="zh-CN" altLang="en-US" dirty="0">
                <a:solidFill>
                  <a:schemeClr val="accent4">
                    <a:lumMod val="60000"/>
                    <a:lumOff val="40000"/>
                  </a:schemeClr>
                </a:solidFill>
              </a:rPr>
              <a:t>权衡</a:t>
            </a:r>
            <a:endParaRPr lang="en-US" altLang="zh-CN" dirty="0">
              <a:solidFill>
                <a:schemeClr val="accent4">
                  <a:lumMod val="60000"/>
                  <a:lumOff val="40000"/>
                </a:schemeClr>
              </a:solidFill>
            </a:endParaRPr>
          </a:p>
          <a:p>
            <a:pPr marL="285750" indent="-285750">
              <a:lnSpc>
                <a:spcPct val="130000"/>
              </a:lnSpc>
              <a:spcBef>
                <a:spcPts val="300"/>
              </a:spcBef>
              <a:spcAft>
                <a:spcPts val="300"/>
              </a:spcAft>
              <a:buFont typeface="Wingdings" panose="05000000000000000000" pitchFamily="2" charset="2"/>
              <a:buChar char="Ø"/>
            </a:pPr>
            <a:r>
              <a:rPr lang="zh-CN" altLang="en-US" b="1" dirty="0"/>
              <a:t>用来加密保存数据文件的加密密钥不能经常地变换</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在重新使用文件前，加密文件可能存储在磁盘上数月或数年，每天更换密钥，再用新的密钥进行加密，不但不能加强安全性，还给破译者带来了更多的方便</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用</a:t>
            </a:r>
            <a:r>
              <a:rPr lang="zh-CN" altLang="en-US" dirty="0">
                <a:solidFill>
                  <a:schemeClr val="accent4">
                    <a:lumMod val="60000"/>
                    <a:lumOff val="40000"/>
                  </a:schemeClr>
                </a:solidFill>
              </a:rPr>
              <a:t>密钥加密密钥</a:t>
            </a:r>
            <a:r>
              <a:rPr lang="zh-CN" altLang="en-US" dirty="0"/>
              <a:t>把所有密钥加密，并妥善保存密钥加密密钥</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b="1" dirty="0"/>
              <a:t>公钥应用中私钥的有效期应根据应用的不同而变化的</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用于数字签名和身份识别的私钥持续较长时间 </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用于即时协议的私钥在协议完成之后就应该立即销毁</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solidFill>
                  <a:schemeClr val="accent4">
                    <a:lumMod val="60000"/>
                    <a:lumOff val="40000"/>
                  </a:schemeClr>
                </a:solidFill>
              </a:rPr>
              <a:t>旧的私钥仍需保密</a:t>
            </a:r>
            <a:r>
              <a:rPr lang="zh-CN" altLang="en-US" dirty="0"/>
              <a:t>，以防用户需要验证从前的签名</a:t>
            </a:r>
          </a:p>
        </p:txBody>
      </p:sp>
    </p:spTree>
    <p:extLst>
      <p:ext uri="{BB962C8B-B14F-4D97-AF65-F5344CB8AC3E}">
        <p14:creationId xmlns:p14="http://schemas.microsoft.com/office/powerpoint/2010/main" val="11810027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fade">
                                      <p:cBhvr>
                                        <p:cTn id="18" dur="500"/>
                                        <p:tgtEl>
                                          <p:spTgt spid="1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500"/>
                                        <p:tgtEl>
                                          <p:spTgt spid="1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500"/>
                                        <p:tgtEl>
                                          <p:spTgt spid="1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animEffect transition="in" filter="fade">
                                      <p:cBhvr>
                                        <p:cTn id="29" dur="500"/>
                                        <p:tgtEl>
                                          <p:spTgt spid="1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fade">
                                      <p:cBhvr>
                                        <p:cTn id="32" dur="500"/>
                                        <p:tgtEl>
                                          <p:spTgt spid="1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animEffect transition="in" filter="fade">
                                      <p:cBhvr>
                                        <p:cTn id="35" dur="500"/>
                                        <p:tgtEl>
                                          <p:spTgt spid="1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xEl>
                                              <p:pRg st="9" end="9"/>
                                            </p:txEl>
                                          </p:spTgt>
                                        </p:tgtEl>
                                        <p:attrNameLst>
                                          <p:attrName>style.visibility</p:attrName>
                                        </p:attrNameLst>
                                      </p:cBhvr>
                                      <p:to>
                                        <p:strVal val="visible"/>
                                      </p:to>
                                    </p:set>
                                    <p:animEffect transition="in" filter="fade">
                                      <p:cBhvr>
                                        <p:cTn id="38" dur="500"/>
                                        <p:tgtEl>
                                          <p:spTgt spid="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DAACE-84FF-4150-A0B6-034F37F54204}"/>
              </a:ext>
            </a:extLst>
          </p:cNvPr>
          <p:cNvSpPr>
            <a:spLocks noGrp="1"/>
          </p:cNvSpPr>
          <p:nvPr>
            <p:ph type="title"/>
          </p:nvPr>
        </p:nvSpPr>
        <p:spPr/>
        <p:txBody>
          <a:bodyPr/>
          <a:lstStyle/>
          <a:p>
            <a:r>
              <a:rPr lang="zh-CN" altLang="en-US" dirty="0"/>
              <a:t>密钥销毁</a:t>
            </a:r>
          </a:p>
        </p:txBody>
      </p:sp>
      <p:grpSp>
        <p:nvGrpSpPr>
          <p:cNvPr id="3" name="组合 2">
            <a:extLst>
              <a:ext uri="{FF2B5EF4-FFF2-40B4-BE49-F238E27FC236}">
                <a16:creationId xmlns:a16="http://schemas.microsoft.com/office/drawing/2014/main" id="{5CC2AA7A-FE0B-45D7-87FC-268F314D397C}"/>
              </a:ext>
            </a:extLst>
          </p:cNvPr>
          <p:cNvGrpSpPr/>
          <p:nvPr/>
        </p:nvGrpSpPr>
        <p:grpSpPr>
          <a:xfrm>
            <a:off x="2766270" y="947221"/>
            <a:ext cx="6840435" cy="498861"/>
            <a:chOff x="510015" y="954418"/>
            <a:chExt cx="6840435" cy="498861"/>
          </a:xfrm>
        </p:grpSpPr>
        <p:sp>
          <p:nvSpPr>
            <p:cNvPr id="4" name="ïṡḷiḑé">
              <a:extLst>
                <a:ext uri="{FF2B5EF4-FFF2-40B4-BE49-F238E27FC236}">
                  <a16:creationId xmlns:a16="http://schemas.microsoft.com/office/drawing/2014/main" id="{6618B5D2-B5DF-44BB-AAB7-0DD5CA98F55B}"/>
                </a:ext>
              </a:extLst>
            </p:cNvPr>
            <p:cNvSpPr/>
            <p:nvPr/>
          </p:nvSpPr>
          <p:spPr>
            <a:xfrm>
              <a:off x="902826" y="954418"/>
              <a:ext cx="6447624" cy="498861"/>
            </a:xfrm>
            <a:prstGeom prst="rect">
              <a:avLst/>
            </a:prstGeom>
          </p:spPr>
          <p:txBody>
            <a:bodyPr wrap="square" anchor="ctr" anchorCtr="0">
              <a:normAutofit/>
            </a:bodyPr>
            <a:lstStyle/>
            <a:p>
              <a:pPr lvl="0"/>
              <a:r>
                <a:rPr lang="zh-CN" altLang="en-US" sz="2400" b="1" spc="100" dirty="0">
                  <a:solidFill>
                    <a:schemeClr val="accent4"/>
                  </a:solidFill>
                </a:rPr>
                <a:t>思考：为什么旧密钥需要销毁？如何销毁？</a:t>
              </a:r>
            </a:p>
          </p:txBody>
        </p:sp>
        <p:grpSp>
          <p:nvGrpSpPr>
            <p:cNvPr id="5" name="组合 4">
              <a:extLst>
                <a:ext uri="{FF2B5EF4-FFF2-40B4-BE49-F238E27FC236}">
                  <a16:creationId xmlns:a16="http://schemas.microsoft.com/office/drawing/2014/main" id="{8F6812D4-5C8D-4987-93C8-A1E92EC4D2CD}"/>
                </a:ext>
              </a:extLst>
            </p:cNvPr>
            <p:cNvGrpSpPr/>
            <p:nvPr/>
          </p:nvGrpSpPr>
          <p:grpSpPr>
            <a:xfrm>
              <a:off x="510015" y="1007444"/>
              <a:ext cx="392811" cy="392811"/>
              <a:chOff x="10271262" y="3276600"/>
              <a:chExt cx="523125" cy="523125"/>
            </a:xfrm>
            <a:solidFill>
              <a:schemeClr val="accent4"/>
            </a:solidFill>
          </p:grpSpPr>
          <p:sp>
            <p:nvSpPr>
              <p:cNvPr id="6" name="任意多边形: 形状 5">
                <a:extLst>
                  <a:ext uri="{FF2B5EF4-FFF2-40B4-BE49-F238E27FC236}">
                    <a16:creationId xmlns:a16="http://schemas.microsoft.com/office/drawing/2014/main" id="{F3E3970E-6AA7-4037-B5F1-29EAE621C321}"/>
                  </a:ext>
                </a:extLst>
              </p:cNvPr>
              <p:cNvSpPr/>
              <p:nvPr/>
            </p:nvSpPr>
            <p:spPr>
              <a:xfrm>
                <a:off x="10271262" y="3276600"/>
                <a:ext cx="523125" cy="523125"/>
              </a:xfrm>
              <a:custGeom>
                <a:avLst/>
                <a:gdLst>
                  <a:gd name="connsiteX0" fmla="*/ 262339 w 523125"/>
                  <a:gd name="connsiteY0" fmla="*/ 14816 h 523125"/>
                  <a:gd name="connsiteX1" fmla="*/ 149293 w 523125"/>
                  <a:gd name="connsiteY1" fmla="*/ 40449 h 523125"/>
                  <a:gd name="connsiteX2" fmla="*/ 144197 w 523125"/>
                  <a:gd name="connsiteY2" fmla="*/ 15323 h 523125"/>
                  <a:gd name="connsiteX3" fmla="*/ 116151 w 523125"/>
                  <a:gd name="connsiteY3" fmla="*/ 23693 h 523125"/>
                  <a:gd name="connsiteX4" fmla="*/ 127491 w 523125"/>
                  <a:gd name="connsiteY4" fmla="*/ 52211 h 523125"/>
                  <a:gd name="connsiteX5" fmla="*/ 126968 w 523125"/>
                  <a:gd name="connsiteY5" fmla="*/ 52515 h 523125"/>
                  <a:gd name="connsiteX6" fmla="*/ 95091 w 523125"/>
                  <a:gd name="connsiteY6" fmla="*/ 0 h 523125"/>
                  <a:gd name="connsiteX7" fmla="*/ 65289 w 523125"/>
                  <a:gd name="connsiteY7" fmla="*/ 22663 h 523125"/>
                  <a:gd name="connsiteX8" fmla="*/ 106414 w 523125"/>
                  <a:gd name="connsiteY8" fmla="*/ 66319 h 523125"/>
                  <a:gd name="connsiteX9" fmla="*/ 0 w 523125"/>
                  <a:gd name="connsiteY9" fmla="*/ 277155 h 523125"/>
                  <a:gd name="connsiteX10" fmla="*/ 262339 w 523125"/>
                  <a:gd name="connsiteY10" fmla="*/ 539511 h 523125"/>
                  <a:gd name="connsiteX11" fmla="*/ 524661 w 523125"/>
                  <a:gd name="connsiteY11" fmla="*/ 277155 h 523125"/>
                  <a:gd name="connsiteX12" fmla="*/ 262339 w 523125"/>
                  <a:gd name="connsiteY12" fmla="*/ 14816 h 523125"/>
                  <a:gd name="connsiteX13" fmla="*/ 262339 w 523125"/>
                  <a:gd name="connsiteY13" fmla="*/ 475605 h 523125"/>
                  <a:gd name="connsiteX14" fmla="*/ 63923 w 523125"/>
                  <a:gd name="connsiteY14" fmla="*/ 277155 h 523125"/>
                  <a:gd name="connsiteX15" fmla="*/ 68479 w 523125"/>
                  <a:gd name="connsiteY15" fmla="*/ 234816 h 523125"/>
                  <a:gd name="connsiteX16" fmla="*/ 195159 w 523125"/>
                  <a:gd name="connsiteY16" fmla="*/ 234816 h 523125"/>
                  <a:gd name="connsiteX17" fmla="*/ 194670 w 523125"/>
                  <a:gd name="connsiteY17" fmla="*/ 181406 h 523125"/>
                  <a:gd name="connsiteX18" fmla="*/ 249261 w 523125"/>
                  <a:gd name="connsiteY18" fmla="*/ 234816 h 523125"/>
                  <a:gd name="connsiteX19" fmla="*/ 456199 w 523125"/>
                  <a:gd name="connsiteY19" fmla="*/ 234816 h 523125"/>
                  <a:gd name="connsiteX20" fmla="*/ 460755 w 523125"/>
                  <a:gd name="connsiteY20" fmla="*/ 277155 h 523125"/>
                  <a:gd name="connsiteX21" fmla="*/ 262339 w 523125"/>
                  <a:gd name="connsiteY21"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3125" h="523125">
                    <a:moveTo>
                      <a:pt x="262339" y="14816"/>
                    </a:moveTo>
                    <a:cubicBezTo>
                      <a:pt x="221889" y="14816"/>
                      <a:pt x="183549" y="24013"/>
                      <a:pt x="149293" y="40449"/>
                    </a:cubicBezTo>
                    <a:lnTo>
                      <a:pt x="144197" y="15323"/>
                    </a:lnTo>
                    <a:lnTo>
                      <a:pt x="116151" y="23693"/>
                    </a:lnTo>
                    <a:lnTo>
                      <a:pt x="127491" y="52211"/>
                    </a:lnTo>
                    <a:cubicBezTo>
                      <a:pt x="127322" y="52313"/>
                      <a:pt x="127136" y="52397"/>
                      <a:pt x="126968" y="52515"/>
                    </a:cubicBezTo>
                    <a:lnTo>
                      <a:pt x="95091" y="0"/>
                    </a:lnTo>
                    <a:lnTo>
                      <a:pt x="65289" y="22663"/>
                    </a:lnTo>
                    <a:lnTo>
                      <a:pt x="106414" y="66319"/>
                    </a:lnTo>
                    <a:cubicBezTo>
                      <a:pt x="41901" y="114176"/>
                      <a:pt x="0" y="190873"/>
                      <a:pt x="0" y="277155"/>
                    </a:cubicBezTo>
                    <a:cubicBezTo>
                      <a:pt x="0" y="421824"/>
                      <a:pt x="117686" y="539511"/>
                      <a:pt x="262339" y="539511"/>
                    </a:cubicBezTo>
                    <a:cubicBezTo>
                      <a:pt x="406991" y="539511"/>
                      <a:pt x="524661" y="421824"/>
                      <a:pt x="524661" y="277155"/>
                    </a:cubicBezTo>
                    <a:cubicBezTo>
                      <a:pt x="524678" y="132503"/>
                      <a:pt x="407008" y="14816"/>
                      <a:pt x="262339" y="14816"/>
                    </a:cubicBezTo>
                    <a:close/>
                    <a:moveTo>
                      <a:pt x="262339" y="475605"/>
                    </a:moveTo>
                    <a:cubicBezTo>
                      <a:pt x="152921" y="475605"/>
                      <a:pt x="63923" y="386623"/>
                      <a:pt x="63923" y="277155"/>
                    </a:cubicBezTo>
                    <a:cubicBezTo>
                      <a:pt x="63923" y="262643"/>
                      <a:pt x="65492" y="248468"/>
                      <a:pt x="68479" y="234816"/>
                    </a:cubicBezTo>
                    <a:lnTo>
                      <a:pt x="195159" y="234816"/>
                    </a:lnTo>
                    <a:lnTo>
                      <a:pt x="194670" y="181406"/>
                    </a:lnTo>
                    <a:lnTo>
                      <a:pt x="249261" y="234816"/>
                    </a:lnTo>
                    <a:lnTo>
                      <a:pt x="456199" y="234816"/>
                    </a:lnTo>
                    <a:cubicBezTo>
                      <a:pt x="459169" y="248468"/>
                      <a:pt x="460755" y="262643"/>
                      <a:pt x="460755" y="277155"/>
                    </a:cubicBezTo>
                    <a:cubicBezTo>
                      <a:pt x="460755" y="386573"/>
                      <a:pt x="371756" y="475605"/>
                      <a:pt x="262339" y="47560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BF23BFBD-BE19-4247-8574-9F2FE13BBC5C}"/>
                  </a:ext>
                </a:extLst>
              </p:cNvPr>
              <p:cNvSpPr/>
              <p:nvPr/>
            </p:nvSpPr>
            <p:spPr>
              <a:xfrm>
                <a:off x="10430578" y="3546212"/>
                <a:ext cx="50625" cy="50625"/>
              </a:xfrm>
              <a:custGeom>
                <a:avLst/>
                <a:gdLst>
                  <a:gd name="connsiteX0" fmla="*/ 57037 w 50625"/>
                  <a:gd name="connsiteY0" fmla="*/ 28519 h 50625"/>
                  <a:gd name="connsiteX1" fmla="*/ 28519 w 50625"/>
                  <a:gd name="connsiteY1" fmla="*/ 57038 h 50625"/>
                  <a:gd name="connsiteX2" fmla="*/ 0 w 50625"/>
                  <a:gd name="connsiteY2" fmla="*/ 28519 h 50625"/>
                  <a:gd name="connsiteX3" fmla="*/ 28519 w 50625"/>
                  <a:gd name="connsiteY3" fmla="*/ 0 h 50625"/>
                  <a:gd name="connsiteX4" fmla="*/ 57037 w 50625"/>
                  <a:gd name="connsiteY4" fmla="*/ 28519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7037" y="28519"/>
                    </a:moveTo>
                    <a:cubicBezTo>
                      <a:pt x="57037" y="44269"/>
                      <a:pt x="44269" y="57038"/>
                      <a:pt x="28519" y="57038"/>
                    </a:cubicBezTo>
                    <a:cubicBezTo>
                      <a:pt x="12768" y="57038"/>
                      <a:pt x="0" y="44269"/>
                      <a:pt x="0" y="28519"/>
                    </a:cubicBezTo>
                    <a:cubicBezTo>
                      <a:pt x="0" y="12768"/>
                      <a:pt x="12768" y="0"/>
                      <a:pt x="28519" y="0"/>
                    </a:cubicBezTo>
                    <a:cubicBezTo>
                      <a:pt x="44269" y="0"/>
                      <a:pt x="57037" y="12768"/>
                      <a:pt x="57037" y="2851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B1E8F141-DFCF-4849-B773-552E8A21F616}"/>
                  </a:ext>
                </a:extLst>
              </p:cNvPr>
              <p:cNvSpPr/>
              <p:nvPr/>
            </p:nvSpPr>
            <p:spPr>
              <a:xfrm>
                <a:off x="10590992" y="3546212"/>
                <a:ext cx="50625" cy="50625"/>
              </a:xfrm>
              <a:custGeom>
                <a:avLst/>
                <a:gdLst>
                  <a:gd name="connsiteX0" fmla="*/ 57038 w 50625"/>
                  <a:gd name="connsiteY0" fmla="*/ 28519 h 50625"/>
                  <a:gd name="connsiteX1" fmla="*/ 28519 w 50625"/>
                  <a:gd name="connsiteY1" fmla="*/ 57038 h 50625"/>
                  <a:gd name="connsiteX2" fmla="*/ 0 w 50625"/>
                  <a:gd name="connsiteY2" fmla="*/ 28519 h 50625"/>
                  <a:gd name="connsiteX3" fmla="*/ 28519 w 50625"/>
                  <a:gd name="connsiteY3" fmla="*/ 0 h 50625"/>
                  <a:gd name="connsiteX4" fmla="*/ 57038 w 50625"/>
                  <a:gd name="connsiteY4" fmla="*/ 28519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7038" y="28519"/>
                    </a:moveTo>
                    <a:cubicBezTo>
                      <a:pt x="57038" y="44269"/>
                      <a:pt x="44269" y="57038"/>
                      <a:pt x="28519" y="57038"/>
                    </a:cubicBezTo>
                    <a:cubicBezTo>
                      <a:pt x="12768" y="57038"/>
                      <a:pt x="0" y="44269"/>
                      <a:pt x="0" y="28519"/>
                    </a:cubicBezTo>
                    <a:cubicBezTo>
                      <a:pt x="0" y="12768"/>
                      <a:pt x="12768" y="0"/>
                      <a:pt x="28519" y="0"/>
                    </a:cubicBezTo>
                    <a:cubicBezTo>
                      <a:pt x="44269" y="0"/>
                      <a:pt x="57038" y="12768"/>
                      <a:pt x="57038" y="2851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2E5DF584-8D8C-42CF-9C68-E8657F874A6F}"/>
                  </a:ext>
                </a:extLst>
              </p:cNvPr>
              <p:cNvSpPr/>
              <p:nvPr/>
            </p:nvSpPr>
            <p:spPr>
              <a:xfrm>
                <a:off x="10468344" y="3635768"/>
                <a:ext cx="135000" cy="50625"/>
              </a:xfrm>
              <a:custGeom>
                <a:avLst/>
                <a:gdLst>
                  <a:gd name="connsiteX0" fmla="*/ 70841 w 135000"/>
                  <a:gd name="connsiteY0" fmla="*/ 53663 h 50625"/>
                  <a:gd name="connsiteX1" fmla="*/ 141682 w 135000"/>
                  <a:gd name="connsiteY1" fmla="*/ 0 h 50625"/>
                  <a:gd name="connsiteX2" fmla="*/ 0 w 135000"/>
                  <a:gd name="connsiteY2" fmla="*/ 0 h 50625"/>
                  <a:gd name="connsiteX3" fmla="*/ 70841 w 135000"/>
                  <a:gd name="connsiteY3" fmla="*/ 53663 h 50625"/>
                </a:gdLst>
                <a:ahLst/>
                <a:cxnLst>
                  <a:cxn ang="0">
                    <a:pos x="connsiteX0" y="connsiteY0"/>
                  </a:cxn>
                  <a:cxn ang="0">
                    <a:pos x="connsiteX1" y="connsiteY1"/>
                  </a:cxn>
                  <a:cxn ang="0">
                    <a:pos x="connsiteX2" y="connsiteY2"/>
                  </a:cxn>
                  <a:cxn ang="0">
                    <a:pos x="connsiteX3" y="connsiteY3"/>
                  </a:cxn>
                </a:cxnLst>
                <a:rect l="l" t="t" r="r" b="b"/>
                <a:pathLst>
                  <a:path w="135000" h="50625">
                    <a:moveTo>
                      <a:pt x="70841" y="53663"/>
                    </a:moveTo>
                    <a:cubicBezTo>
                      <a:pt x="104608" y="53663"/>
                      <a:pt x="132772" y="30645"/>
                      <a:pt x="141682" y="0"/>
                    </a:cubicBezTo>
                    <a:lnTo>
                      <a:pt x="0" y="0"/>
                    </a:lnTo>
                    <a:cubicBezTo>
                      <a:pt x="8910" y="30645"/>
                      <a:pt x="37074" y="53663"/>
                      <a:pt x="70841" y="536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
        <p:nvSpPr>
          <p:cNvPr id="11" name="文本框 10">
            <a:extLst>
              <a:ext uri="{FF2B5EF4-FFF2-40B4-BE49-F238E27FC236}">
                <a16:creationId xmlns:a16="http://schemas.microsoft.com/office/drawing/2014/main" id="{794E2BF0-B9D9-4ECB-8A48-04E14867FDD6}"/>
              </a:ext>
            </a:extLst>
          </p:cNvPr>
          <p:cNvSpPr txBox="1"/>
          <p:nvPr/>
        </p:nvSpPr>
        <p:spPr>
          <a:xfrm>
            <a:off x="816401" y="1613043"/>
            <a:ext cx="10715626" cy="4402359"/>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dirty="0"/>
              <a:t>旧密钥即使不再使用，攻击者仍能读到由它加密的一些旧消息，且在旧密钥停止使用后仍要保留一段使用过渡期，例如：邮件系统</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如果密钥是写在纸上的，那么必须切碎或烧掉</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目前的标准算法对花费上百万人民币及上百万年的穷举攻击是安全的，但如果攻击者在你的垃圾中获取到一包切碎的文件碎片，然后雇人将这些碎片拼凑起来，花费可能不到一万</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如果密钥在 EEPROM 硬件中，密钥应进行多次重写；如果在 EPROM 或 PROM 硬件中，芯片应该被打碎成小碎片四散开来；如果密钥保存在计算机磁盘里，应</a:t>
            </a:r>
            <a:r>
              <a:rPr lang="zh-CN" altLang="en-US" dirty="0">
                <a:solidFill>
                  <a:schemeClr val="accent4">
                    <a:lumMod val="60000"/>
                    <a:lumOff val="40000"/>
                  </a:schemeClr>
                </a:solidFill>
              </a:rPr>
              <a:t>多次重写覆盖磁盘</a:t>
            </a:r>
            <a:r>
              <a:rPr lang="zh-CN" altLang="en-US" dirty="0"/>
              <a:t>存储的实际位置或将磁盘切碎</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在计算机中，密钥可以很容易地进行复制和存储在多个内存片段中（回顾密钥安全方案）。</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solidFill>
                  <a:schemeClr val="accent4">
                    <a:lumMod val="60000"/>
                    <a:lumOff val="40000"/>
                  </a:schemeClr>
                </a:solidFill>
              </a:rPr>
              <a:t>谨慎的做法</a:t>
            </a:r>
            <a:r>
              <a:rPr lang="zh-CN" altLang="en-US" dirty="0"/>
              <a:t>是：写一个特殊的删除程序，让它查看所有磁盘，寻找在未用存储区上的密钥副本，并将它们删除，同时删除所有临时文件或交换文件的内容</a:t>
            </a:r>
          </a:p>
        </p:txBody>
      </p:sp>
    </p:spTree>
    <p:extLst>
      <p:ext uri="{BB962C8B-B14F-4D97-AF65-F5344CB8AC3E}">
        <p14:creationId xmlns:p14="http://schemas.microsoft.com/office/powerpoint/2010/main" val="7758745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fade">
                                      <p:cBhvr>
                                        <p:cTn id="2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574759" y="1181656"/>
            <a:ext cx="6135653" cy="4955643"/>
            <a:chOff x="5936710" y="1353082"/>
            <a:chExt cx="6135653" cy="4955643"/>
          </a:xfrm>
        </p:grpSpPr>
        <p:sp>
          <p:nvSpPr>
            <p:cNvPr id="48" name="文本占位符 11"/>
            <p:cNvSpPr txBox="1"/>
            <p:nvPr/>
          </p:nvSpPr>
          <p:spPr>
            <a:xfrm>
              <a:off x="6909170" y="4065381"/>
              <a:ext cx="4190733" cy="483594"/>
            </a:xfrm>
            <a:prstGeom prst="rect">
              <a:avLst/>
            </a:prstGeom>
          </p:spPr>
          <p:txBody>
            <a:bodyPr vert="horz"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Key Distribution</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49"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lang="zh-CN" altLang="en-US" dirty="0">
                  <a:solidFill>
                    <a:schemeClr val="tx1"/>
                  </a:solidFill>
                  <a:latin typeface="微软雅黑" panose="020B0503020204020204" pitchFamily="34" charset="-122"/>
                  <a:ea typeface="微软雅黑" panose="020B0503020204020204" pitchFamily="34" charset="-122"/>
                </a:rPr>
                <a:t>密钥分发</a:t>
              </a:r>
              <a:endParaRPr lang="zh-CN" altLang="en-US" dirty="0">
                <a:solidFill>
                  <a:schemeClr val="tx1"/>
                </a:solidFill>
                <a:latin typeface="微软雅黑" panose="020B0503020204020204" pitchFamily="34" charset="-122"/>
                <a:ea typeface="微软雅黑" panose="020B0503020204020204" pitchFamily="34" charset="-122"/>
                <a:sym typeface="+mn-lt"/>
              </a:endParaRP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844310" y="6153823"/>
              <a:ext cx="578039" cy="154902"/>
              <a:chOff x="8629664" y="6063574"/>
              <a:chExt cx="871204" cy="233464"/>
            </a:xfrm>
          </p:grpSpPr>
          <p:sp>
            <p:nvSpPr>
              <p:cNvPr id="52" name="椭圆 51"/>
              <p:cNvSpPr/>
              <p:nvPr userDrawn="1"/>
            </p:nvSpPr>
            <p:spPr>
              <a:xfrm>
                <a:off x="8629664"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948521"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9267404"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E01A0-7EB4-4E1B-91C3-E2D7237EC0BF}"/>
              </a:ext>
            </a:extLst>
          </p:cNvPr>
          <p:cNvSpPr>
            <a:spLocks noGrp="1"/>
          </p:cNvSpPr>
          <p:nvPr>
            <p:ph type="title"/>
          </p:nvPr>
        </p:nvSpPr>
        <p:spPr/>
        <p:txBody>
          <a:bodyPr/>
          <a:lstStyle/>
          <a:p>
            <a:r>
              <a:rPr lang="zh-CN" altLang="en-US" dirty="0"/>
              <a:t>密钥的种类</a:t>
            </a:r>
          </a:p>
        </p:txBody>
      </p:sp>
      <p:pic>
        <p:nvPicPr>
          <p:cNvPr id="1026" name="Picture 2">
            <a:extLst>
              <a:ext uri="{FF2B5EF4-FFF2-40B4-BE49-F238E27FC236}">
                <a16:creationId xmlns:a16="http://schemas.microsoft.com/office/drawing/2014/main" id="{B099F185-2882-48ED-8532-F0950D1E6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816" y="1108950"/>
            <a:ext cx="1124755" cy="1124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7985C5-BFCF-461D-BEFD-129E38C7F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50" y="2673597"/>
            <a:ext cx="1491356" cy="14913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83A535-F99B-4C10-A66D-079F3CA38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702" y="4525609"/>
            <a:ext cx="1392618" cy="139261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AA17C03-1A45-4540-9331-8D5556CCA390}"/>
              </a:ext>
            </a:extLst>
          </p:cNvPr>
          <p:cNvSpPr txBox="1"/>
          <p:nvPr/>
        </p:nvSpPr>
        <p:spPr>
          <a:xfrm>
            <a:off x="2676429" y="1463096"/>
            <a:ext cx="927279"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主密钥</a:t>
            </a:r>
            <a:endParaRPr lang="en-US" altLang="zh-CN" b="1" dirty="0">
              <a:solidFill>
                <a:schemeClr val="accent1"/>
              </a:solidFill>
              <a:ea typeface="+mj-ea"/>
            </a:endParaRPr>
          </a:p>
        </p:txBody>
      </p:sp>
      <p:cxnSp>
        <p:nvCxnSpPr>
          <p:cNvPr id="7" name="直接连接符 6">
            <a:extLst>
              <a:ext uri="{FF2B5EF4-FFF2-40B4-BE49-F238E27FC236}">
                <a16:creationId xmlns:a16="http://schemas.microsoft.com/office/drawing/2014/main" id="{80E8C9C9-BFF6-4B21-92EB-9353D789FFCA}"/>
              </a:ext>
            </a:extLst>
          </p:cNvPr>
          <p:cNvCxnSpPr>
            <a:cxnSpLocks/>
          </p:cNvCxnSpPr>
          <p:nvPr/>
        </p:nvCxnSpPr>
        <p:spPr>
          <a:xfrm flipV="1">
            <a:off x="517540" y="2556575"/>
            <a:ext cx="10799615" cy="11271"/>
          </a:xfrm>
          <a:prstGeom prst="line">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C89576E-AA1E-47F8-9056-AA3C41D895A4}"/>
              </a:ext>
            </a:extLst>
          </p:cNvPr>
          <p:cNvCxnSpPr>
            <a:cxnSpLocks/>
          </p:cNvCxnSpPr>
          <p:nvPr/>
        </p:nvCxnSpPr>
        <p:spPr>
          <a:xfrm flipV="1">
            <a:off x="517540" y="4244567"/>
            <a:ext cx="10799615" cy="11271"/>
          </a:xfrm>
          <a:prstGeom prst="line">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E0BA6C4-1783-4F5C-80C5-FC3E011524D0}"/>
              </a:ext>
            </a:extLst>
          </p:cNvPr>
          <p:cNvSpPr txBox="1"/>
          <p:nvPr/>
        </p:nvSpPr>
        <p:spPr>
          <a:xfrm>
            <a:off x="2309320" y="3220769"/>
            <a:ext cx="1661496"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密钥加密密钥</a:t>
            </a:r>
            <a:endParaRPr lang="en-US" altLang="zh-CN" b="1" dirty="0">
              <a:solidFill>
                <a:schemeClr val="accent1"/>
              </a:solidFill>
              <a:ea typeface="+mj-ea"/>
            </a:endParaRPr>
          </a:p>
        </p:txBody>
      </p:sp>
      <p:sp>
        <p:nvSpPr>
          <p:cNvPr id="11" name="文本框 10">
            <a:extLst>
              <a:ext uri="{FF2B5EF4-FFF2-40B4-BE49-F238E27FC236}">
                <a16:creationId xmlns:a16="http://schemas.microsoft.com/office/drawing/2014/main" id="{A434E624-7CCC-41EF-8AA0-1339CF9351F1}"/>
              </a:ext>
            </a:extLst>
          </p:cNvPr>
          <p:cNvSpPr txBox="1"/>
          <p:nvPr/>
        </p:nvSpPr>
        <p:spPr>
          <a:xfrm>
            <a:off x="2536658" y="5039589"/>
            <a:ext cx="1206820"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会话密钥</a:t>
            </a:r>
            <a:endParaRPr lang="en-US" altLang="zh-CN" b="1" dirty="0">
              <a:solidFill>
                <a:schemeClr val="accent1"/>
              </a:solidFill>
              <a:ea typeface="+mj-ea"/>
            </a:endParaRPr>
          </a:p>
        </p:txBody>
      </p:sp>
      <p:sp>
        <p:nvSpPr>
          <p:cNvPr id="13" name="文本框 12">
            <a:extLst>
              <a:ext uri="{FF2B5EF4-FFF2-40B4-BE49-F238E27FC236}">
                <a16:creationId xmlns:a16="http://schemas.microsoft.com/office/drawing/2014/main" id="{642DD588-E009-4994-8BAC-4406229A823C}"/>
              </a:ext>
            </a:extLst>
          </p:cNvPr>
          <p:cNvSpPr txBox="1"/>
          <p:nvPr/>
        </p:nvSpPr>
        <p:spPr>
          <a:xfrm>
            <a:off x="4158564" y="4303634"/>
            <a:ext cx="7158589" cy="2010935"/>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dirty="0"/>
              <a:t>也叫</a:t>
            </a:r>
            <a:r>
              <a:rPr lang="zh-CN" altLang="en-US" dirty="0">
                <a:solidFill>
                  <a:schemeClr val="accent4">
                    <a:lumMod val="60000"/>
                    <a:lumOff val="40000"/>
                  </a:schemeClr>
                </a:solidFill>
              </a:rPr>
              <a:t>数据密钥</a:t>
            </a:r>
            <a:r>
              <a:rPr lang="zh-CN" altLang="en-US" dirty="0"/>
              <a:t>，指在一次通信或数据交换中，直接用于向用户数据提供密码操作（如加密、数字签名）的密钥</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一般由系统</a:t>
            </a:r>
            <a:r>
              <a:rPr lang="zh-CN" altLang="en-US" dirty="0">
                <a:solidFill>
                  <a:schemeClr val="accent4">
                    <a:lumMod val="60000"/>
                    <a:lumOff val="40000"/>
                  </a:schemeClr>
                </a:solidFill>
              </a:rPr>
              <a:t>自动生成</a:t>
            </a:r>
            <a:r>
              <a:rPr lang="zh-CN" altLang="en-US" dirty="0"/>
              <a:t>，对</a:t>
            </a:r>
            <a:r>
              <a:rPr lang="zh-CN" altLang="en-US" dirty="0">
                <a:solidFill>
                  <a:schemeClr val="accent4">
                    <a:lumMod val="60000"/>
                    <a:lumOff val="40000"/>
                  </a:schemeClr>
                </a:solidFill>
              </a:rPr>
              <a:t>用户不可见</a:t>
            </a:r>
            <a:endParaRPr lang="en-US" altLang="zh-CN" dirty="0">
              <a:solidFill>
                <a:schemeClr val="accent4">
                  <a:lumMod val="60000"/>
                  <a:lumOff val="40000"/>
                </a:schemeClr>
              </a:solidFill>
            </a:endParaRPr>
          </a:p>
          <a:p>
            <a:pPr marL="285750" indent="-285750">
              <a:lnSpc>
                <a:spcPct val="130000"/>
              </a:lnSpc>
              <a:spcBef>
                <a:spcPts val="300"/>
              </a:spcBef>
              <a:spcAft>
                <a:spcPts val="300"/>
              </a:spcAft>
              <a:buFont typeface="Wingdings" panose="05000000000000000000" pitchFamily="2" charset="2"/>
              <a:buChar char="Ø"/>
            </a:pPr>
            <a:r>
              <a:rPr lang="zh-CN" altLang="en-US" dirty="0"/>
              <a:t>包括短期的会话密钥（</a:t>
            </a:r>
            <a:r>
              <a:rPr lang="zh-CN" altLang="en-US" dirty="0">
                <a:solidFill>
                  <a:schemeClr val="accent4">
                    <a:lumMod val="60000"/>
                    <a:lumOff val="40000"/>
                  </a:schemeClr>
                </a:solidFill>
              </a:rPr>
              <a:t>对称</a:t>
            </a:r>
            <a:r>
              <a:rPr lang="zh-CN" altLang="en-US" dirty="0"/>
              <a:t>加密密钥）和长期的会话密钥（用于数字签名的私钥）</a:t>
            </a:r>
            <a:endParaRPr lang="en-US" altLang="zh-CN" dirty="0"/>
          </a:p>
        </p:txBody>
      </p:sp>
      <p:sp>
        <p:nvSpPr>
          <p:cNvPr id="15" name="文本框 14">
            <a:extLst>
              <a:ext uri="{FF2B5EF4-FFF2-40B4-BE49-F238E27FC236}">
                <a16:creationId xmlns:a16="http://schemas.microsoft.com/office/drawing/2014/main" id="{8276840E-1BE8-4503-82BA-A38C6AB59174}"/>
              </a:ext>
            </a:extLst>
          </p:cNvPr>
          <p:cNvSpPr txBox="1"/>
          <p:nvPr/>
        </p:nvSpPr>
        <p:spPr>
          <a:xfrm>
            <a:off x="4158564" y="2601336"/>
            <a:ext cx="7158589" cy="1650837"/>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dirty="0"/>
              <a:t>位于整个密钥层次体系的会话密钥和主密钥之间，系统</a:t>
            </a:r>
            <a:r>
              <a:rPr lang="zh-CN" altLang="en-US" dirty="0">
                <a:solidFill>
                  <a:schemeClr val="accent4">
                    <a:lumMod val="60000"/>
                    <a:lumOff val="40000"/>
                  </a:schemeClr>
                </a:solidFill>
              </a:rPr>
              <a:t>随机</a:t>
            </a:r>
            <a:r>
              <a:rPr lang="zh-CN" altLang="en-US" dirty="0"/>
              <a:t>生成</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存续</a:t>
            </a:r>
            <a:r>
              <a:rPr lang="zh-CN" altLang="en-US" dirty="0">
                <a:solidFill>
                  <a:schemeClr val="accent4">
                    <a:lumMod val="60000"/>
                    <a:lumOff val="40000"/>
                  </a:schemeClr>
                </a:solidFill>
              </a:rPr>
              <a:t>时间较长</a:t>
            </a:r>
            <a:r>
              <a:rPr lang="zh-CN" altLang="en-US" dirty="0"/>
              <a:t>，使用</a:t>
            </a:r>
            <a:r>
              <a:rPr lang="zh-CN" altLang="en-US" dirty="0">
                <a:solidFill>
                  <a:schemeClr val="accent4">
                    <a:lumMod val="60000"/>
                    <a:lumOff val="40000"/>
                  </a:schemeClr>
                </a:solidFill>
              </a:rPr>
              <a:t>频率中等</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用于会话密钥或其</a:t>
            </a:r>
            <a:r>
              <a:rPr lang="zh-CN" altLang="en-US" dirty="0">
                <a:solidFill>
                  <a:schemeClr val="accent4">
                    <a:lumMod val="60000"/>
                    <a:lumOff val="40000"/>
                  </a:schemeClr>
                </a:solidFill>
              </a:rPr>
              <a:t>下层密钥的加密</a:t>
            </a:r>
            <a:r>
              <a:rPr lang="zh-CN" altLang="en-US" dirty="0"/>
              <a:t>，从而实现这些密钥的</a:t>
            </a:r>
            <a:r>
              <a:rPr lang="zh-CN" altLang="en-US" dirty="0">
                <a:solidFill>
                  <a:schemeClr val="accent4">
                    <a:lumMod val="60000"/>
                    <a:lumOff val="40000"/>
                  </a:schemeClr>
                </a:solidFill>
              </a:rPr>
              <a:t>在线分发</a:t>
            </a:r>
            <a:r>
              <a:rPr lang="zh-CN" altLang="en-US" dirty="0"/>
              <a:t>，本身</a:t>
            </a:r>
            <a:r>
              <a:rPr lang="zh-CN" altLang="en-US" dirty="0">
                <a:solidFill>
                  <a:schemeClr val="accent4">
                    <a:lumMod val="60000"/>
                    <a:lumOff val="40000"/>
                  </a:schemeClr>
                </a:solidFill>
              </a:rPr>
              <a:t>受上层密钥保护</a:t>
            </a:r>
            <a:endParaRPr lang="en-US" altLang="zh-CN" dirty="0"/>
          </a:p>
        </p:txBody>
      </p:sp>
      <p:sp>
        <p:nvSpPr>
          <p:cNvPr id="16" name="文本框 15">
            <a:extLst>
              <a:ext uri="{FF2B5EF4-FFF2-40B4-BE49-F238E27FC236}">
                <a16:creationId xmlns:a16="http://schemas.microsoft.com/office/drawing/2014/main" id="{FFA33480-2DB5-4D33-8033-0E8DFDA97874}"/>
              </a:ext>
            </a:extLst>
          </p:cNvPr>
          <p:cNvSpPr txBox="1"/>
          <p:nvPr/>
        </p:nvSpPr>
        <p:spPr>
          <a:xfrm>
            <a:off x="4158565" y="802515"/>
            <a:ext cx="7158589" cy="1727781"/>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dirty="0"/>
              <a:t>位于整个密钥层次体系的</a:t>
            </a:r>
            <a:r>
              <a:rPr lang="zh-CN" altLang="en-US" dirty="0">
                <a:solidFill>
                  <a:schemeClr val="accent4">
                    <a:lumMod val="60000"/>
                    <a:lumOff val="40000"/>
                  </a:schemeClr>
                </a:solidFill>
              </a:rPr>
              <a:t>最高层</a:t>
            </a:r>
            <a:r>
              <a:rPr lang="zh-CN" altLang="en-US" dirty="0"/>
              <a:t>，可由用户选定</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存续</a:t>
            </a:r>
            <a:r>
              <a:rPr lang="zh-CN" altLang="en-US" dirty="0">
                <a:solidFill>
                  <a:schemeClr val="accent4">
                    <a:lumMod val="60000"/>
                    <a:lumOff val="40000"/>
                  </a:schemeClr>
                </a:solidFill>
              </a:rPr>
              <a:t>时间长</a:t>
            </a:r>
            <a:r>
              <a:rPr lang="zh-CN" altLang="en-US" dirty="0"/>
              <a:t>，使用</a:t>
            </a:r>
            <a:r>
              <a:rPr lang="zh-CN" altLang="en-US" dirty="0">
                <a:solidFill>
                  <a:schemeClr val="accent4">
                    <a:lumMod val="60000"/>
                    <a:lumOff val="40000"/>
                  </a:schemeClr>
                </a:solidFill>
              </a:rPr>
              <a:t>频率低</a:t>
            </a:r>
            <a:endParaRPr lang="en-US" altLang="zh-CN" dirty="0">
              <a:solidFill>
                <a:schemeClr val="accent4">
                  <a:lumMod val="60000"/>
                  <a:lumOff val="40000"/>
                </a:schemeClr>
              </a:solidFill>
            </a:endParaRPr>
          </a:p>
          <a:p>
            <a:pPr marL="285750" indent="-285750">
              <a:lnSpc>
                <a:spcPct val="130000"/>
              </a:lnSpc>
              <a:spcBef>
                <a:spcPts val="300"/>
              </a:spcBef>
              <a:spcAft>
                <a:spcPts val="300"/>
              </a:spcAft>
              <a:buFont typeface="Wingdings" panose="05000000000000000000" pitchFamily="2" charset="2"/>
              <a:buChar char="Ø"/>
            </a:pPr>
            <a:r>
              <a:rPr lang="zh-CN" altLang="en-US" dirty="0"/>
              <a:t>主要用于对密钥加密密钥或会话密钥的</a:t>
            </a:r>
            <a:r>
              <a:rPr lang="zh-CN" altLang="en-US" dirty="0">
                <a:solidFill>
                  <a:schemeClr val="accent4">
                    <a:lumMod val="60000"/>
                    <a:lumOff val="40000"/>
                  </a:schemeClr>
                </a:solidFill>
              </a:rPr>
              <a:t>保护及在线分发</a:t>
            </a:r>
            <a:endParaRPr lang="en-US" altLang="zh-CN" dirty="0">
              <a:solidFill>
                <a:schemeClr val="accent4">
                  <a:lumMod val="60000"/>
                  <a:lumOff val="40000"/>
                </a:schemeClr>
              </a:solidFill>
            </a:endParaRPr>
          </a:p>
          <a:p>
            <a:pPr marL="285750" indent="-285750">
              <a:lnSpc>
                <a:spcPct val="130000"/>
              </a:lnSpc>
              <a:spcBef>
                <a:spcPts val="300"/>
              </a:spcBef>
              <a:spcAft>
                <a:spcPts val="300"/>
              </a:spcAft>
              <a:buFont typeface="Wingdings" panose="05000000000000000000" pitchFamily="2" charset="2"/>
              <a:buChar char="Ø"/>
            </a:pPr>
            <a:r>
              <a:rPr lang="zh-CN" altLang="en-US" dirty="0"/>
              <a:t>基于</a:t>
            </a:r>
            <a:r>
              <a:rPr lang="zh-CN" altLang="en-US" dirty="0">
                <a:solidFill>
                  <a:schemeClr val="accent4">
                    <a:lumMod val="60000"/>
                    <a:lumOff val="40000"/>
                  </a:schemeClr>
                </a:solidFill>
              </a:rPr>
              <a:t>物理渠道分发</a:t>
            </a:r>
            <a:r>
              <a:rPr lang="zh-CN" altLang="en-US" dirty="0"/>
              <a:t>，物理或电子</a:t>
            </a:r>
            <a:r>
              <a:rPr lang="zh-CN" altLang="en-US" dirty="0">
                <a:solidFill>
                  <a:schemeClr val="accent4">
                    <a:lumMod val="60000"/>
                    <a:lumOff val="40000"/>
                  </a:schemeClr>
                </a:solidFill>
              </a:rPr>
              <a:t>隔离的方式存储</a:t>
            </a:r>
          </a:p>
        </p:txBody>
      </p:sp>
    </p:spTree>
    <p:extLst>
      <p:ext uri="{BB962C8B-B14F-4D97-AF65-F5344CB8AC3E}">
        <p14:creationId xmlns:p14="http://schemas.microsoft.com/office/powerpoint/2010/main" val="41280557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74760" y="1286273"/>
            <a:ext cx="6135653" cy="4851002"/>
            <a:chOff x="5574760" y="1286273"/>
            <a:chExt cx="6135653" cy="4851002"/>
          </a:xfrm>
        </p:grpSpPr>
        <p:grpSp>
          <p:nvGrpSpPr>
            <p:cNvPr id="23" name="组合 22"/>
            <p:cNvGrpSpPr/>
            <p:nvPr/>
          </p:nvGrpSpPr>
          <p:grpSpPr>
            <a:xfrm>
              <a:off x="8508866" y="5982373"/>
              <a:ext cx="578027" cy="154902"/>
              <a:chOff x="8669618" y="6063574"/>
              <a:chExt cx="871186" cy="233464"/>
            </a:xfrm>
          </p:grpSpPr>
          <p:sp>
            <p:nvSpPr>
              <p:cNvPr id="24" name="椭圆 23"/>
              <p:cNvSpPr/>
              <p:nvPr userDrawn="1"/>
            </p:nvSpPr>
            <p:spPr>
              <a:xfrm>
                <a:off x="8669618"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988458"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9307340"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Key Management</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3" name="文本占位符 12"/>
            <p:cNvSpPr txBox="1"/>
            <p:nvPr/>
          </p:nvSpPr>
          <p:spPr>
            <a:xfrm>
              <a:off x="5574760" y="285985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lang="zh-CN" altLang="en-US" dirty="0">
                  <a:solidFill>
                    <a:schemeClr val="tx1"/>
                  </a:solidFill>
                  <a:latin typeface="微软雅黑" panose="020B0503020204020204" pitchFamily="34" charset="-122"/>
                  <a:ea typeface="微软雅黑" panose="020B0503020204020204" pitchFamily="34" charset="-122"/>
                  <a:sym typeface="+mn-lt"/>
                </a:rPr>
                <a:t>密钥管理</a:t>
              </a:r>
              <a:endPar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C30567B8-8504-4BEC-B1A1-F553C5FB2DF5}"/>
              </a:ext>
            </a:extLst>
          </p:cNvPr>
          <p:cNvSpPr txBox="1"/>
          <p:nvPr/>
        </p:nvSpPr>
        <p:spPr>
          <a:xfrm>
            <a:off x="3396733" y="3955857"/>
            <a:ext cx="927279" cy="416461"/>
          </a:xfrm>
          <a:prstGeom prst="rect">
            <a:avLst/>
          </a:prstGeom>
          <a:noFill/>
        </p:spPr>
        <p:txBody>
          <a:bodyPr wrap="square" rtlCol="0">
            <a:spAutoFit/>
          </a:bodyPr>
          <a:lstStyle/>
          <a:p>
            <a:pPr algn="ctr">
              <a:lnSpc>
                <a:spcPct val="130000"/>
              </a:lnSpc>
            </a:pPr>
            <a:r>
              <a:rPr lang="zh-CN" altLang="en-US" b="1" dirty="0">
                <a:solidFill>
                  <a:schemeClr val="accent4"/>
                </a:solidFill>
                <a:ea typeface="+mj-ea"/>
              </a:rPr>
              <a:t>保护</a:t>
            </a:r>
            <a:endParaRPr lang="en-US" altLang="zh-CN" b="1" dirty="0">
              <a:solidFill>
                <a:schemeClr val="accent4"/>
              </a:solidFill>
              <a:ea typeface="+mj-ea"/>
            </a:endParaRPr>
          </a:p>
        </p:txBody>
      </p:sp>
      <p:sp>
        <p:nvSpPr>
          <p:cNvPr id="2" name="标题 1">
            <a:extLst>
              <a:ext uri="{FF2B5EF4-FFF2-40B4-BE49-F238E27FC236}">
                <a16:creationId xmlns:a16="http://schemas.microsoft.com/office/drawing/2014/main" id="{2C8D4F88-3477-4A5B-AE4E-244AD1550B11}"/>
              </a:ext>
            </a:extLst>
          </p:cNvPr>
          <p:cNvSpPr>
            <a:spLocks noGrp="1"/>
          </p:cNvSpPr>
          <p:nvPr>
            <p:ph type="title"/>
          </p:nvPr>
        </p:nvSpPr>
        <p:spPr/>
        <p:txBody>
          <a:bodyPr/>
          <a:lstStyle/>
          <a:p>
            <a:r>
              <a:rPr lang="zh-CN" altLang="en-US" dirty="0"/>
              <a:t>密钥的层次结构</a:t>
            </a:r>
          </a:p>
        </p:txBody>
      </p:sp>
      <p:pic>
        <p:nvPicPr>
          <p:cNvPr id="5" name="Picture 2">
            <a:extLst>
              <a:ext uri="{FF2B5EF4-FFF2-40B4-BE49-F238E27FC236}">
                <a16:creationId xmlns:a16="http://schemas.microsoft.com/office/drawing/2014/main" id="{26D34AAE-8F01-4D53-ACAD-7977153FD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611" y="1063662"/>
            <a:ext cx="783086" cy="7830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86C5138-AEA7-437E-84CC-0BA3590901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433" y="2665804"/>
            <a:ext cx="1038324" cy="10383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2AD64D-6636-42FC-AF6B-6307F8AD7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6833" y="4542120"/>
            <a:ext cx="969580" cy="96958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3940E38-81CA-47D2-9558-C580AF2C95F0}"/>
              </a:ext>
            </a:extLst>
          </p:cNvPr>
          <p:cNvSpPr txBox="1"/>
          <p:nvPr/>
        </p:nvSpPr>
        <p:spPr>
          <a:xfrm>
            <a:off x="3082150" y="1815185"/>
            <a:ext cx="927279"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主密钥</a:t>
            </a:r>
            <a:endParaRPr lang="en-US" altLang="zh-CN" b="1" dirty="0">
              <a:solidFill>
                <a:schemeClr val="accent1"/>
              </a:solidFill>
              <a:ea typeface="+mj-ea"/>
            </a:endParaRPr>
          </a:p>
        </p:txBody>
      </p:sp>
      <p:sp>
        <p:nvSpPr>
          <p:cNvPr id="9" name="文本框 8">
            <a:extLst>
              <a:ext uri="{FF2B5EF4-FFF2-40B4-BE49-F238E27FC236}">
                <a16:creationId xmlns:a16="http://schemas.microsoft.com/office/drawing/2014/main" id="{573D8704-B2EC-4674-A171-FF64C5FF4498}"/>
              </a:ext>
            </a:extLst>
          </p:cNvPr>
          <p:cNvSpPr txBox="1"/>
          <p:nvPr/>
        </p:nvSpPr>
        <p:spPr>
          <a:xfrm>
            <a:off x="2698673" y="3605761"/>
            <a:ext cx="1661496"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密钥加密密钥</a:t>
            </a:r>
            <a:endParaRPr lang="en-US" altLang="zh-CN" b="1" dirty="0">
              <a:solidFill>
                <a:schemeClr val="accent1"/>
              </a:solidFill>
              <a:ea typeface="+mj-ea"/>
            </a:endParaRPr>
          </a:p>
        </p:txBody>
      </p:sp>
      <p:sp>
        <p:nvSpPr>
          <p:cNvPr id="10" name="文本框 9">
            <a:extLst>
              <a:ext uri="{FF2B5EF4-FFF2-40B4-BE49-F238E27FC236}">
                <a16:creationId xmlns:a16="http://schemas.microsoft.com/office/drawing/2014/main" id="{942F8D8F-1A1D-46D9-9365-A2751F25D4B8}"/>
              </a:ext>
            </a:extLst>
          </p:cNvPr>
          <p:cNvSpPr txBox="1"/>
          <p:nvPr/>
        </p:nvSpPr>
        <p:spPr>
          <a:xfrm>
            <a:off x="2926011" y="5381385"/>
            <a:ext cx="1206820"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会话密钥</a:t>
            </a:r>
            <a:endParaRPr lang="en-US" altLang="zh-CN" b="1" dirty="0">
              <a:solidFill>
                <a:schemeClr val="accent1"/>
              </a:solidFill>
              <a:ea typeface="+mj-ea"/>
            </a:endParaRPr>
          </a:p>
        </p:txBody>
      </p:sp>
      <p:pic>
        <p:nvPicPr>
          <p:cNvPr id="11" name="Picture 2">
            <a:extLst>
              <a:ext uri="{FF2B5EF4-FFF2-40B4-BE49-F238E27FC236}">
                <a16:creationId xmlns:a16="http://schemas.microsoft.com/office/drawing/2014/main" id="{DA027706-0714-4B13-820E-7C3F239AA8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95" y="963970"/>
            <a:ext cx="1184616" cy="11846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96DB92B8-8E03-48DE-8A60-C59CE10E2D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7435" y="946006"/>
            <a:ext cx="1184616" cy="1184616"/>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2950C52B-E907-4CA9-9995-C228692E80A3}"/>
              </a:ext>
            </a:extLst>
          </p:cNvPr>
          <p:cNvSpPr/>
          <p:nvPr/>
        </p:nvSpPr>
        <p:spPr>
          <a:xfrm>
            <a:off x="2114433" y="2610872"/>
            <a:ext cx="2829977" cy="1417686"/>
          </a:xfrm>
          <a:prstGeom prst="rect">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pic>
        <p:nvPicPr>
          <p:cNvPr id="15" name="Picture 2">
            <a:extLst>
              <a:ext uri="{FF2B5EF4-FFF2-40B4-BE49-F238E27FC236}">
                <a16:creationId xmlns:a16="http://schemas.microsoft.com/office/drawing/2014/main" id="{1E6E26C9-D452-4AD8-BD5A-E7297E93A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4187" y="1063662"/>
            <a:ext cx="783086" cy="7830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A5B34471-5EDB-4212-9883-3672C685D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642" y="2665804"/>
            <a:ext cx="1038324" cy="10383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CC35661-D73A-49CA-9A0C-82B7303C2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850" y="2665804"/>
            <a:ext cx="1038324" cy="103832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A95F0BAE-9C9B-480C-899A-2369D9B47BEA}"/>
              </a:ext>
            </a:extLst>
          </p:cNvPr>
          <p:cNvSpPr/>
          <p:nvPr/>
        </p:nvSpPr>
        <p:spPr>
          <a:xfrm>
            <a:off x="2114433" y="895416"/>
            <a:ext cx="2829977" cy="1417686"/>
          </a:xfrm>
          <a:prstGeom prst="rect">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9" name="矩形 18">
            <a:extLst>
              <a:ext uri="{FF2B5EF4-FFF2-40B4-BE49-F238E27FC236}">
                <a16:creationId xmlns:a16="http://schemas.microsoft.com/office/drawing/2014/main" id="{40ADA97D-3DF3-4921-B08D-595956E8B56F}"/>
              </a:ext>
            </a:extLst>
          </p:cNvPr>
          <p:cNvSpPr/>
          <p:nvPr/>
        </p:nvSpPr>
        <p:spPr>
          <a:xfrm>
            <a:off x="2114432" y="4352492"/>
            <a:ext cx="2829977" cy="1417686"/>
          </a:xfrm>
          <a:prstGeom prst="rect">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pic>
        <p:nvPicPr>
          <p:cNvPr id="20" name="Picture 6">
            <a:extLst>
              <a:ext uri="{FF2B5EF4-FFF2-40B4-BE49-F238E27FC236}">
                <a16:creationId xmlns:a16="http://schemas.microsoft.com/office/drawing/2014/main" id="{19126DA8-8509-43CF-A069-EC5EEEEBC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9658" y="4542120"/>
            <a:ext cx="969580" cy="9695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BEDE354A-8AF9-40F4-96BC-62DD207B82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2483" y="4542120"/>
            <a:ext cx="969580" cy="96958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接连接符 21">
            <a:extLst>
              <a:ext uri="{FF2B5EF4-FFF2-40B4-BE49-F238E27FC236}">
                <a16:creationId xmlns:a16="http://schemas.microsoft.com/office/drawing/2014/main" id="{47E26244-8E37-4DE5-A8E9-FA0801168841}"/>
              </a:ext>
            </a:extLst>
          </p:cNvPr>
          <p:cNvCxnSpPr>
            <a:cxnSpLocks/>
          </p:cNvCxnSpPr>
          <p:nvPr/>
        </p:nvCxnSpPr>
        <p:spPr>
          <a:xfrm flipV="1">
            <a:off x="4944411" y="1555331"/>
            <a:ext cx="2432833" cy="1"/>
          </a:xfrm>
          <a:prstGeom prst="line">
            <a:avLst/>
          </a:prstGeom>
          <a:ln w="38100">
            <a:solidFill>
              <a:schemeClr val="accent4"/>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8E253A4-D8D3-4C4A-BC50-6A76D96E8F9D}"/>
              </a:ext>
            </a:extLst>
          </p:cNvPr>
          <p:cNvCxnSpPr>
            <a:cxnSpLocks/>
          </p:cNvCxnSpPr>
          <p:nvPr/>
        </p:nvCxnSpPr>
        <p:spPr>
          <a:xfrm flipV="1">
            <a:off x="1290428" y="1555330"/>
            <a:ext cx="840376" cy="2"/>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F298B92F-89C6-417D-812C-8D660AF38AE5}"/>
              </a:ext>
            </a:extLst>
          </p:cNvPr>
          <p:cNvSpPr txBox="1"/>
          <p:nvPr/>
        </p:nvSpPr>
        <p:spPr>
          <a:xfrm>
            <a:off x="1211923" y="1111403"/>
            <a:ext cx="927279" cy="416461"/>
          </a:xfrm>
          <a:prstGeom prst="rect">
            <a:avLst/>
          </a:prstGeom>
          <a:noFill/>
        </p:spPr>
        <p:txBody>
          <a:bodyPr wrap="square" rtlCol="0">
            <a:spAutoFit/>
          </a:bodyPr>
          <a:lstStyle/>
          <a:p>
            <a:pPr algn="ctr">
              <a:lnSpc>
                <a:spcPct val="130000"/>
              </a:lnSpc>
            </a:pPr>
            <a:r>
              <a:rPr lang="zh-CN" altLang="en-US" b="1" dirty="0">
                <a:solidFill>
                  <a:schemeClr val="accent4"/>
                </a:solidFill>
                <a:ea typeface="+mj-ea"/>
              </a:rPr>
              <a:t>选定</a:t>
            </a:r>
            <a:endParaRPr lang="en-US" altLang="zh-CN" b="1" dirty="0">
              <a:solidFill>
                <a:schemeClr val="accent4"/>
              </a:solidFill>
              <a:ea typeface="+mj-ea"/>
            </a:endParaRPr>
          </a:p>
        </p:txBody>
      </p:sp>
      <p:cxnSp>
        <p:nvCxnSpPr>
          <p:cNvPr id="28" name="直接连接符 27">
            <a:extLst>
              <a:ext uri="{FF2B5EF4-FFF2-40B4-BE49-F238E27FC236}">
                <a16:creationId xmlns:a16="http://schemas.microsoft.com/office/drawing/2014/main" id="{542ECE98-FADB-4FDF-A37B-8CEA14CD684A}"/>
              </a:ext>
            </a:extLst>
          </p:cNvPr>
          <p:cNvCxnSpPr>
            <a:cxnSpLocks/>
            <a:stCxn id="18" idx="2"/>
            <a:endCxn id="14" idx="0"/>
          </p:cNvCxnSpPr>
          <p:nvPr/>
        </p:nvCxnSpPr>
        <p:spPr>
          <a:xfrm>
            <a:off x="3529422" y="2313102"/>
            <a:ext cx="0" cy="297770"/>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31E3589-6B08-449D-867C-5D1EEE80AFDE}"/>
              </a:ext>
            </a:extLst>
          </p:cNvPr>
          <p:cNvCxnSpPr>
            <a:cxnSpLocks/>
            <a:stCxn id="14" idx="2"/>
            <a:endCxn id="19" idx="0"/>
          </p:cNvCxnSpPr>
          <p:nvPr/>
        </p:nvCxnSpPr>
        <p:spPr>
          <a:xfrm flipH="1">
            <a:off x="3529421" y="4028558"/>
            <a:ext cx="1" cy="323934"/>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542A914C-3799-4C3E-9C0B-7E887B91FABD}"/>
              </a:ext>
            </a:extLst>
          </p:cNvPr>
          <p:cNvSpPr txBox="1"/>
          <p:nvPr/>
        </p:nvSpPr>
        <p:spPr>
          <a:xfrm>
            <a:off x="3396733" y="2243007"/>
            <a:ext cx="927279" cy="416461"/>
          </a:xfrm>
          <a:prstGeom prst="rect">
            <a:avLst/>
          </a:prstGeom>
          <a:noFill/>
        </p:spPr>
        <p:txBody>
          <a:bodyPr wrap="square" rtlCol="0">
            <a:spAutoFit/>
          </a:bodyPr>
          <a:lstStyle/>
          <a:p>
            <a:pPr algn="ctr">
              <a:lnSpc>
                <a:spcPct val="130000"/>
              </a:lnSpc>
            </a:pPr>
            <a:r>
              <a:rPr lang="zh-CN" altLang="en-US" b="1" dirty="0">
                <a:solidFill>
                  <a:schemeClr val="accent4"/>
                </a:solidFill>
                <a:ea typeface="+mj-ea"/>
              </a:rPr>
              <a:t>保护</a:t>
            </a:r>
            <a:endParaRPr lang="en-US" altLang="zh-CN" b="1" dirty="0">
              <a:solidFill>
                <a:schemeClr val="accent4"/>
              </a:solidFill>
              <a:ea typeface="+mj-ea"/>
            </a:endParaRPr>
          </a:p>
        </p:txBody>
      </p:sp>
      <p:cxnSp>
        <p:nvCxnSpPr>
          <p:cNvPr id="38" name="直接连接符 37">
            <a:extLst>
              <a:ext uri="{FF2B5EF4-FFF2-40B4-BE49-F238E27FC236}">
                <a16:creationId xmlns:a16="http://schemas.microsoft.com/office/drawing/2014/main" id="{2836D644-94A3-44C6-A730-9C089A719DAC}"/>
              </a:ext>
            </a:extLst>
          </p:cNvPr>
          <p:cNvCxnSpPr>
            <a:cxnSpLocks/>
            <a:stCxn id="19" idx="2"/>
            <a:endCxn id="39" idx="0"/>
          </p:cNvCxnSpPr>
          <p:nvPr/>
        </p:nvCxnSpPr>
        <p:spPr>
          <a:xfrm>
            <a:off x="3529421" y="5770178"/>
            <a:ext cx="0" cy="316557"/>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3EF244F-7B72-474E-89A5-C52787952C08}"/>
              </a:ext>
            </a:extLst>
          </p:cNvPr>
          <p:cNvSpPr/>
          <p:nvPr/>
        </p:nvSpPr>
        <p:spPr>
          <a:xfrm>
            <a:off x="2114432" y="6086735"/>
            <a:ext cx="2829977" cy="480132"/>
          </a:xfrm>
          <a:prstGeom prst="rect">
            <a:avLst/>
          </a:prstGeom>
          <a:ln w="38100">
            <a:solidFill>
              <a:schemeClr val="accent4"/>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09D26F1F-01EE-4913-823B-36393D301738}"/>
              </a:ext>
            </a:extLst>
          </p:cNvPr>
          <p:cNvSpPr txBox="1"/>
          <p:nvPr/>
        </p:nvSpPr>
        <p:spPr>
          <a:xfrm>
            <a:off x="2942379" y="6094112"/>
            <a:ext cx="1206820" cy="416461"/>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Enc</a:t>
            </a:r>
          </a:p>
        </p:txBody>
      </p:sp>
      <p:cxnSp>
        <p:nvCxnSpPr>
          <p:cNvPr id="47" name="直接连接符 46">
            <a:extLst>
              <a:ext uri="{FF2B5EF4-FFF2-40B4-BE49-F238E27FC236}">
                <a16:creationId xmlns:a16="http://schemas.microsoft.com/office/drawing/2014/main" id="{7DF3BD63-BE94-4416-895D-382E3DFCF7B8}"/>
              </a:ext>
            </a:extLst>
          </p:cNvPr>
          <p:cNvCxnSpPr>
            <a:cxnSpLocks/>
          </p:cNvCxnSpPr>
          <p:nvPr/>
        </p:nvCxnSpPr>
        <p:spPr>
          <a:xfrm rot="16200000">
            <a:off x="1688029" y="5906612"/>
            <a:ext cx="1" cy="840376"/>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9484F07A-4225-4F6A-8685-FA40DC76AC5F}"/>
              </a:ext>
            </a:extLst>
          </p:cNvPr>
          <p:cNvSpPr txBox="1"/>
          <p:nvPr/>
        </p:nvSpPr>
        <p:spPr>
          <a:xfrm>
            <a:off x="250458" y="6086735"/>
            <a:ext cx="1206820"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明文</a:t>
            </a:r>
            <a:endParaRPr lang="en-US" altLang="zh-CN" b="1" dirty="0">
              <a:solidFill>
                <a:schemeClr val="accent1"/>
              </a:solidFill>
              <a:ea typeface="+mj-ea"/>
            </a:endParaRPr>
          </a:p>
        </p:txBody>
      </p:sp>
      <p:sp>
        <p:nvSpPr>
          <p:cNvPr id="49" name="文本框 48">
            <a:extLst>
              <a:ext uri="{FF2B5EF4-FFF2-40B4-BE49-F238E27FC236}">
                <a16:creationId xmlns:a16="http://schemas.microsoft.com/office/drawing/2014/main" id="{EDEAF2AA-365F-411D-9FA4-1746EE2670EA}"/>
              </a:ext>
            </a:extLst>
          </p:cNvPr>
          <p:cNvSpPr txBox="1"/>
          <p:nvPr/>
        </p:nvSpPr>
        <p:spPr>
          <a:xfrm>
            <a:off x="5530067" y="6110276"/>
            <a:ext cx="1206820"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密文</a:t>
            </a:r>
            <a:endParaRPr lang="en-US" altLang="zh-CN" b="1" dirty="0">
              <a:solidFill>
                <a:schemeClr val="accent1"/>
              </a:solidFill>
              <a:ea typeface="+mj-ea"/>
            </a:endParaRPr>
          </a:p>
        </p:txBody>
      </p:sp>
      <p:cxnSp>
        <p:nvCxnSpPr>
          <p:cNvPr id="50" name="直接连接符 49">
            <a:extLst>
              <a:ext uri="{FF2B5EF4-FFF2-40B4-BE49-F238E27FC236}">
                <a16:creationId xmlns:a16="http://schemas.microsoft.com/office/drawing/2014/main" id="{D010EFA0-BEA0-450C-97DA-C26238E283BA}"/>
              </a:ext>
            </a:extLst>
          </p:cNvPr>
          <p:cNvCxnSpPr>
            <a:cxnSpLocks/>
          </p:cNvCxnSpPr>
          <p:nvPr/>
        </p:nvCxnSpPr>
        <p:spPr>
          <a:xfrm rot="16200000">
            <a:off x="5364597" y="5906612"/>
            <a:ext cx="1" cy="840376"/>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87166E4C-37BE-48CE-85E1-B2C59162BACE}"/>
              </a:ext>
            </a:extLst>
          </p:cNvPr>
          <p:cNvSpPr txBox="1"/>
          <p:nvPr/>
        </p:nvSpPr>
        <p:spPr>
          <a:xfrm>
            <a:off x="8665757" y="3969896"/>
            <a:ext cx="927279" cy="416461"/>
          </a:xfrm>
          <a:prstGeom prst="rect">
            <a:avLst/>
          </a:prstGeom>
          <a:noFill/>
        </p:spPr>
        <p:txBody>
          <a:bodyPr wrap="square" rtlCol="0">
            <a:spAutoFit/>
          </a:bodyPr>
          <a:lstStyle/>
          <a:p>
            <a:pPr algn="ctr">
              <a:lnSpc>
                <a:spcPct val="130000"/>
              </a:lnSpc>
            </a:pPr>
            <a:r>
              <a:rPr lang="zh-CN" altLang="en-US" b="1" dirty="0">
                <a:solidFill>
                  <a:schemeClr val="accent4"/>
                </a:solidFill>
                <a:ea typeface="+mj-ea"/>
              </a:rPr>
              <a:t>保护</a:t>
            </a:r>
            <a:endParaRPr lang="en-US" altLang="zh-CN" b="1" dirty="0">
              <a:solidFill>
                <a:schemeClr val="accent4"/>
              </a:solidFill>
              <a:ea typeface="+mj-ea"/>
            </a:endParaRPr>
          </a:p>
        </p:txBody>
      </p:sp>
      <p:pic>
        <p:nvPicPr>
          <p:cNvPr id="52" name="Picture 2">
            <a:extLst>
              <a:ext uri="{FF2B5EF4-FFF2-40B4-BE49-F238E27FC236}">
                <a16:creationId xmlns:a16="http://schemas.microsoft.com/office/drawing/2014/main" id="{114980E6-E561-47BE-A252-E1FFB6959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35" y="1077701"/>
            <a:ext cx="783086" cy="78308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a:extLst>
              <a:ext uri="{FF2B5EF4-FFF2-40B4-BE49-F238E27FC236}">
                <a16:creationId xmlns:a16="http://schemas.microsoft.com/office/drawing/2014/main" id="{B9D75D70-4A3E-455C-8B5C-B0A3E071F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457" y="2679843"/>
            <a:ext cx="1038324" cy="10383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a:extLst>
              <a:ext uri="{FF2B5EF4-FFF2-40B4-BE49-F238E27FC236}">
                <a16:creationId xmlns:a16="http://schemas.microsoft.com/office/drawing/2014/main" id="{D6D35AFE-1673-47C6-9D7D-10785A9C5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5857" y="4556159"/>
            <a:ext cx="969580" cy="969580"/>
          </a:xfrm>
          <a:prstGeom prst="rect">
            <a:avLst/>
          </a:prstGeom>
          <a:noFill/>
          <a:extLst>
            <a:ext uri="{909E8E84-426E-40DD-AFC4-6F175D3DCCD1}">
              <a14:hiddenFill xmlns:a14="http://schemas.microsoft.com/office/drawing/2010/main">
                <a:solidFill>
                  <a:srgbClr val="FFFFFF"/>
                </a:solidFill>
              </a14:hiddenFill>
            </a:ext>
          </a:extLst>
        </p:spPr>
      </p:pic>
      <p:sp>
        <p:nvSpPr>
          <p:cNvPr id="55" name="文本框 54">
            <a:extLst>
              <a:ext uri="{FF2B5EF4-FFF2-40B4-BE49-F238E27FC236}">
                <a16:creationId xmlns:a16="http://schemas.microsoft.com/office/drawing/2014/main" id="{52BF8022-05C5-4CCA-9F76-0A248867B465}"/>
              </a:ext>
            </a:extLst>
          </p:cNvPr>
          <p:cNvSpPr txBox="1"/>
          <p:nvPr/>
        </p:nvSpPr>
        <p:spPr>
          <a:xfrm>
            <a:off x="8351174" y="1829224"/>
            <a:ext cx="927279"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主密钥</a:t>
            </a:r>
            <a:endParaRPr lang="en-US" altLang="zh-CN" b="1" dirty="0">
              <a:solidFill>
                <a:schemeClr val="accent1"/>
              </a:solidFill>
              <a:ea typeface="+mj-ea"/>
            </a:endParaRPr>
          </a:p>
        </p:txBody>
      </p:sp>
      <p:sp>
        <p:nvSpPr>
          <p:cNvPr id="56" name="文本框 55">
            <a:extLst>
              <a:ext uri="{FF2B5EF4-FFF2-40B4-BE49-F238E27FC236}">
                <a16:creationId xmlns:a16="http://schemas.microsoft.com/office/drawing/2014/main" id="{6142B29C-A4CC-4102-AE63-EBEE86024EF7}"/>
              </a:ext>
            </a:extLst>
          </p:cNvPr>
          <p:cNvSpPr txBox="1"/>
          <p:nvPr/>
        </p:nvSpPr>
        <p:spPr>
          <a:xfrm>
            <a:off x="7967697" y="3619800"/>
            <a:ext cx="1661496"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密钥加密密钥</a:t>
            </a:r>
            <a:endParaRPr lang="en-US" altLang="zh-CN" b="1" dirty="0">
              <a:solidFill>
                <a:schemeClr val="accent1"/>
              </a:solidFill>
              <a:ea typeface="+mj-ea"/>
            </a:endParaRPr>
          </a:p>
        </p:txBody>
      </p:sp>
      <p:sp>
        <p:nvSpPr>
          <p:cNvPr id="57" name="文本框 56">
            <a:extLst>
              <a:ext uri="{FF2B5EF4-FFF2-40B4-BE49-F238E27FC236}">
                <a16:creationId xmlns:a16="http://schemas.microsoft.com/office/drawing/2014/main" id="{A013FFEB-D36C-4522-9C17-85A38AF3435D}"/>
              </a:ext>
            </a:extLst>
          </p:cNvPr>
          <p:cNvSpPr txBox="1"/>
          <p:nvPr/>
        </p:nvSpPr>
        <p:spPr>
          <a:xfrm>
            <a:off x="8195035" y="5395424"/>
            <a:ext cx="1206820"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会话密钥</a:t>
            </a:r>
            <a:endParaRPr lang="en-US" altLang="zh-CN" b="1" dirty="0">
              <a:solidFill>
                <a:schemeClr val="accent1"/>
              </a:solidFill>
              <a:ea typeface="+mj-ea"/>
            </a:endParaRPr>
          </a:p>
        </p:txBody>
      </p:sp>
      <p:sp>
        <p:nvSpPr>
          <p:cNvPr id="58" name="矩形 57">
            <a:extLst>
              <a:ext uri="{FF2B5EF4-FFF2-40B4-BE49-F238E27FC236}">
                <a16:creationId xmlns:a16="http://schemas.microsoft.com/office/drawing/2014/main" id="{AF2DCBAB-7C7A-400E-9D51-B5AA91C6B91D}"/>
              </a:ext>
            </a:extLst>
          </p:cNvPr>
          <p:cNvSpPr/>
          <p:nvPr/>
        </p:nvSpPr>
        <p:spPr>
          <a:xfrm>
            <a:off x="7383457" y="2624911"/>
            <a:ext cx="2829977" cy="1417686"/>
          </a:xfrm>
          <a:prstGeom prst="rect">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pic>
        <p:nvPicPr>
          <p:cNvPr id="59" name="Picture 2">
            <a:extLst>
              <a:ext uri="{FF2B5EF4-FFF2-40B4-BE49-F238E27FC236}">
                <a16:creationId xmlns:a16="http://schemas.microsoft.com/office/drawing/2014/main" id="{E2735F62-4E02-4019-AD62-6AE01764E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3211" y="1077701"/>
            <a:ext cx="783086" cy="78308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a:extLst>
              <a:ext uri="{FF2B5EF4-FFF2-40B4-BE49-F238E27FC236}">
                <a16:creationId xmlns:a16="http://schemas.microsoft.com/office/drawing/2014/main" id="{BA2661C2-AFB4-4FF4-BCC8-9051FD5B5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8666" y="2679843"/>
            <a:ext cx="1038324" cy="103832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502FD7CB-BBFA-4C14-A72A-08F035DBE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874" y="2679843"/>
            <a:ext cx="1038324" cy="1038324"/>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a:extLst>
              <a:ext uri="{FF2B5EF4-FFF2-40B4-BE49-F238E27FC236}">
                <a16:creationId xmlns:a16="http://schemas.microsoft.com/office/drawing/2014/main" id="{40AC2948-A95E-4D18-9B19-F7B45B8BB78F}"/>
              </a:ext>
            </a:extLst>
          </p:cNvPr>
          <p:cNvSpPr/>
          <p:nvPr/>
        </p:nvSpPr>
        <p:spPr>
          <a:xfrm>
            <a:off x="7383457" y="909455"/>
            <a:ext cx="2829977" cy="1417686"/>
          </a:xfrm>
          <a:prstGeom prst="rect">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63" name="矩形 62">
            <a:extLst>
              <a:ext uri="{FF2B5EF4-FFF2-40B4-BE49-F238E27FC236}">
                <a16:creationId xmlns:a16="http://schemas.microsoft.com/office/drawing/2014/main" id="{8CD4CFCF-C2A5-4256-9640-C854228DA2E4}"/>
              </a:ext>
            </a:extLst>
          </p:cNvPr>
          <p:cNvSpPr/>
          <p:nvPr/>
        </p:nvSpPr>
        <p:spPr>
          <a:xfrm>
            <a:off x="7383456" y="4366531"/>
            <a:ext cx="2829977" cy="1417686"/>
          </a:xfrm>
          <a:prstGeom prst="rect">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pic>
        <p:nvPicPr>
          <p:cNvPr id="64" name="Picture 6">
            <a:extLst>
              <a:ext uri="{FF2B5EF4-FFF2-40B4-BE49-F238E27FC236}">
                <a16:creationId xmlns:a16="http://schemas.microsoft.com/office/drawing/2014/main" id="{5A8A244E-D4EB-435D-B790-FF8B0FE23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8682" y="4556159"/>
            <a:ext cx="969580" cy="96958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a:extLst>
              <a:ext uri="{FF2B5EF4-FFF2-40B4-BE49-F238E27FC236}">
                <a16:creationId xmlns:a16="http://schemas.microsoft.com/office/drawing/2014/main" id="{7E1705F2-1C61-4CC2-9A24-ED54FFA2B1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1507" y="4556159"/>
            <a:ext cx="969580" cy="969580"/>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直接连接符 66">
            <a:extLst>
              <a:ext uri="{FF2B5EF4-FFF2-40B4-BE49-F238E27FC236}">
                <a16:creationId xmlns:a16="http://schemas.microsoft.com/office/drawing/2014/main" id="{1F882002-021D-46BB-935B-A8AEC0252C85}"/>
              </a:ext>
            </a:extLst>
          </p:cNvPr>
          <p:cNvCxnSpPr>
            <a:cxnSpLocks/>
          </p:cNvCxnSpPr>
          <p:nvPr/>
        </p:nvCxnSpPr>
        <p:spPr>
          <a:xfrm flipH="1" flipV="1">
            <a:off x="10197624" y="1555331"/>
            <a:ext cx="840376" cy="1"/>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52E3D5BA-E7DB-45BF-8ED5-DC8DD6B1EED1}"/>
              </a:ext>
            </a:extLst>
          </p:cNvPr>
          <p:cNvSpPr txBox="1"/>
          <p:nvPr/>
        </p:nvSpPr>
        <p:spPr>
          <a:xfrm>
            <a:off x="10188665" y="1111403"/>
            <a:ext cx="927279" cy="416461"/>
          </a:xfrm>
          <a:prstGeom prst="rect">
            <a:avLst/>
          </a:prstGeom>
          <a:noFill/>
        </p:spPr>
        <p:txBody>
          <a:bodyPr wrap="square" rtlCol="0">
            <a:spAutoFit/>
          </a:bodyPr>
          <a:lstStyle/>
          <a:p>
            <a:pPr algn="ctr">
              <a:lnSpc>
                <a:spcPct val="130000"/>
              </a:lnSpc>
            </a:pPr>
            <a:r>
              <a:rPr lang="zh-CN" altLang="en-US" b="1" dirty="0">
                <a:solidFill>
                  <a:schemeClr val="accent4"/>
                </a:solidFill>
                <a:ea typeface="+mj-ea"/>
              </a:rPr>
              <a:t>选定</a:t>
            </a:r>
            <a:endParaRPr lang="en-US" altLang="zh-CN" b="1" dirty="0">
              <a:solidFill>
                <a:schemeClr val="accent4"/>
              </a:solidFill>
              <a:ea typeface="+mj-ea"/>
            </a:endParaRPr>
          </a:p>
        </p:txBody>
      </p:sp>
      <p:cxnSp>
        <p:nvCxnSpPr>
          <p:cNvPr id="69" name="直接连接符 68">
            <a:extLst>
              <a:ext uri="{FF2B5EF4-FFF2-40B4-BE49-F238E27FC236}">
                <a16:creationId xmlns:a16="http://schemas.microsoft.com/office/drawing/2014/main" id="{04E54E1C-4459-4DDB-86E0-F140A0A52623}"/>
              </a:ext>
            </a:extLst>
          </p:cNvPr>
          <p:cNvCxnSpPr>
            <a:cxnSpLocks/>
            <a:stCxn id="62" idx="2"/>
            <a:endCxn id="58" idx="0"/>
          </p:cNvCxnSpPr>
          <p:nvPr/>
        </p:nvCxnSpPr>
        <p:spPr>
          <a:xfrm>
            <a:off x="8798446" y="2327141"/>
            <a:ext cx="0" cy="297770"/>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7BDAF88D-C047-437D-B85E-9696E4B39853}"/>
              </a:ext>
            </a:extLst>
          </p:cNvPr>
          <p:cNvCxnSpPr>
            <a:cxnSpLocks/>
            <a:stCxn id="58" idx="2"/>
            <a:endCxn id="63" idx="0"/>
          </p:cNvCxnSpPr>
          <p:nvPr/>
        </p:nvCxnSpPr>
        <p:spPr>
          <a:xfrm flipH="1">
            <a:off x="8798445" y="4042597"/>
            <a:ext cx="1" cy="323934"/>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D6ED8326-EF25-464B-8D73-46B8AA257AE1}"/>
              </a:ext>
            </a:extLst>
          </p:cNvPr>
          <p:cNvSpPr txBox="1"/>
          <p:nvPr/>
        </p:nvSpPr>
        <p:spPr>
          <a:xfrm>
            <a:off x="8665757" y="2257046"/>
            <a:ext cx="927279" cy="416461"/>
          </a:xfrm>
          <a:prstGeom prst="rect">
            <a:avLst/>
          </a:prstGeom>
          <a:noFill/>
        </p:spPr>
        <p:txBody>
          <a:bodyPr wrap="square" rtlCol="0">
            <a:spAutoFit/>
          </a:bodyPr>
          <a:lstStyle/>
          <a:p>
            <a:pPr algn="ctr">
              <a:lnSpc>
                <a:spcPct val="130000"/>
              </a:lnSpc>
            </a:pPr>
            <a:r>
              <a:rPr lang="zh-CN" altLang="en-US" b="1" dirty="0">
                <a:solidFill>
                  <a:schemeClr val="accent4"/>
                </a:solidFill>
                <a:ea typeface="+mj-ea"/>
              </a:rPr>
              <a:t>保护</a:t>
            </a:r>
            <a:endParaRPr lang="en-US" altLang="zh-CN" b="1" dirty="0">
              <a:solidFill>
                <a:schemeClr val="accent4"/>
              </a:solidFill>
              <a:ea typeface="+mj-ea"/>
            </a:endParaRPr>
          </a:p>
        </p:txBody>
      </p:sp>
      <p:cxnSp>
        <p:nvCxnSpPr>
          <p:cNvPr id="72" name="直接连接符 71">
            <a:extLst>
              <a:ext uri="{FF2B5EF4-FFF2-40B4-BE49-F238E27FC236}">
                <a16:creationId xmlns:a16="http://schemas.microsoft.com/office/drawing/2014/main" id="{DA652DC5-6573-4A11-97B4-7B8A51683CA6}"/>
              </a:ext>
            </a:extLst>
          </p:cNvPr>
          <p:cNvCxnSpPr>
            <a:cxnSpLocks/>
            <a:stCxn id="63" idx="2"/>
            <a:endCxn id="73" idx="0"/>
          </p:cNvCxnSpPr>
          <p:nvPr/>
        </p:nvCxnSpPr>
        <p:spPr>
          <a:xfrm>
            <a:off x="8798445" y="5784217"/>
            <a:ext cx="0" cy="316557"/>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C2520416-3F8C-4285-87B0-27102CD9EABF}"/>
              </a:ext>
            </a:extLst>
          </p:cNvPr>
          <p:cNvSpPr/>
          <p:nvPr/>
        </p:nvSpPr>
        <p:spPr>
          <a:xfrm>
            <a:off x="7383456" y="6100774"/>
            <a:ext cx="2829977" cy="480132"/>
          </a:xfrm>
          <a:prstGeom prst="rect">
            <a:avLst/>
          </a:prstGeom>
          <a:ln w="38100">
            <a:solidFill>
              <a:schemeClr val="accent4"/>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74" name="文本框 73">
            <a:extLst>
              <a:ext uri="{FF2B5EF4-FFF2-40B4-BE49-F238E27FC236}">
                <a16:creationId xmlns:a16="http://schemas.microsoft.com/office/drawing/2014/main" id="{4958E9A2-B41B-4D80-9DD5-0F9EC7EF05D7}"/>
              </a:ext>
            </a:extLst>
          </p:cNvPr>
          <p:cNvSpPr txBox="1"/>
          <p:nvPr/>
        </p:nvSpPr>
        <p:spPr>
          <a:xfrm>
            <a:off x="8211403" y="6108151"/>
            <a:ext cx="1206820" cy="416461"/>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Enc</a:t>
            </a:r>
          </a:p>
        </p:txBody>
      </p:sp>
      <p:cxnSp>
        <p:nvCxnSpPr>
          <p:cNvPr id="75" name="直接连接符 74">
            <a:extLst>
              <a:ext uri="{FF2B5EF4-FFF2-40B4-BE49-F238E27FC236}">
                <a16:creationId xmlns:a16="http://schemas.microsoft.com/office/drawing/2014/main" id="{5B120FCC-B8EA-417A-B3F4-6F481B8C60E0}"/>
              </a:ext>
            </a:extLst>
          </p:cNvPr>
          <p:cNvCxnSpPr>
            <a:cxnSpLocks/>
          </p:cNvCxnSpPr>
          <p:nvPr/>
        </p:nvCxnSpPr>
        <p:spPr>
          <a:xfrm rot="16200000">
            <a:off x="6957053" y="5920651"/>
            <a:ext cx="1" cy="840376"/>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A238B891-C94E-4282-A96E-85B7483443B9}"/>
              </a:ext>
            </a:extLst>
          </p:cNvPr>
          <p:cNvSpPr txBox="1"/>
          <p:nvPr/>
        </p:nvSpPr>
        <p:spPr>
          <a:xfrm>
            <a:off x="10734722" y="6108110"/>
            <a:ext cx="1206820"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明文</a:t>
            </a:r>
            <a:endParaRPr lang="en-US" altLang="zh-CN" b="1" dirty="0">
              <a:solidFill>
                <a:schemeClr val="accent1"/>
              </a:solidFill>
              <a:ea typeface="+mj-ea"/>
            </a:endParaRPr>
          </a:p>
        </p:txBody>
      </p:sp>
      <p:cxnSp>
        <p:nvCxnSpPr>
          <p:cNvPr id="77" name="直接连接符 76">
            <a:extLst>
              <a:ext uri="{FF2B5EF4-FFF2-40B4-BE49-F238E27FC236}">
                <a16:creationId xmlns:a16="http://schemas.microsoft.com/office/drawing/2014/main" id="{39FF5197-51EF-429F-9210-612096403766}"/>
              </a:ext>
            </a:extLst>
          </p:cNvPr>
          <p:cNvCxnSpPr>
            <a:cxnSpLocks/>
          </p:cNvCxnSpPr>
          <p:nvPr/>
        </p:nvCxnSpPr>
        <p:spPr>
          <a:xfrm rot="16200000">
            <a:off x="10633621" y="5920651"/>
            <a:ext cx="1" cy="840376"/>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01597A9-29D9-46DC-AB7E-463F2BF57B1F}"/>
              </a:ext>
            </a:extLst>
          </p:cNvPr>
          <p:cNvCxnSpPr>
            <a:cxnSpLocks/>
          </p:cNvCxnSpPr>
          <p:nvPr/>
        </p:nvCxnSpPr>
        <p:spPr>
          <a:xfrm flipV="1">
            <a:off x="4942844" y="3346835"/>
            <a:ext cx="2432833" cy="1"/>
          </a:xfrm>
          <a:prstGeom prst="line">
            <a:avLst/>
          </a:prstGeom>
          <a:ln w="38100">
            <a:solidFill>
              <a:schemeClr val="accent4"/>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3F3CE903-4E89-4868-81C2-82562B7F430A}"/>
              </a:ext>
            </a:extLst>
          </p:cNvPr>
          <p:cNvSpPr txBox="1"/>
          <p:nvPr/>
        </p:nvSpPr>
        <p:spPr>
          <a:xfrm>
            <a:off x="5512953" y="1141444"/>
            <a:ext cx="1166091" cy="772840"/>
          </a:xfrm>
          <a:prstGeom prst="rect">
            <a:avLst/>
          </a:prstGeom>
          <a:noFill/>
        </p:spPr>
        <p:txBody>
          <a:bodyPr wrap="square" rtlCol="0">
            <a:spAutoFit/>
          </a:bodyPr>
          <a:lstStyle/>
          <a:p>
            <a:pPr algn="ctr">
              <a:lnSpc>
                <a:spcPct val="130000"/>
              </a:lnSpc>
            </a:pPr>
            <a:r>
              <a:rPr lang="zh-CN" altLang="en-US" b="1" dirty="0">
                <a:solidFill>
                  <a:schemeClr val="accent4"/>
                </a:solidFill>
                <a:ea typeface="+mj-ea"/>
              </a:rPr>
              <a:t>密钥协议</a:t>
            </a:r>
            <a:endParaRPr lang="en-US" altLang="zh-CN" b="1" dirty="0">
              <a:solidFill>
                <a:schemeClr val="accent4"/>
              </a:solidFill>
              <a:ea typeface="+mj-ea"/>
            </a:endParaRPr>
          </a:p>
          <a:p>
            <a:pPr algn="ctr">
              <a:lnSpc>
                <a:spcPct val="130000"/>
              </a:lnSpc>
            </a:pPr>
            <a:r>
              <a:rPr lang="zh-CN" altLang="en-US" b="1" dirty="0">
                <a:solidFill>
                  <a:schemeClr val="accent4"/>
                </a:solidFill>
                <a:ea typeface="+mj-ea"/>
              </a:rPr>
              <a:t>物理交换</a:t>
            </a:r>
            <a:endParaRPr lang="en-US" altLang="zh-CN" b="1" dirty="0">
              <a:solidFill>
                <a:schemeClr val="accent4"/>
              </a:solidFill>
              <a:ea typeface="+mj-ea"/>
            </a:endParaRPr>
          </a:p>
        </p:txBody>
      </p:sp>
      <p:sp>
        <p:nvSpPr>
          <p:cNvPr id="83" name="文本框 82">
            <a:extLst>
              <a:ext uri="{FF2B5EF4-FFF2-40B4-BE49-F238E27FC236}">
                <a16:creationId xmlns:a16="http://schemas.microsoft.com/office/drawing/2014/main" id="{01A9169D-EDB2-4F32-9DCC-E09268157635}"/>
              </a:ext>
            </a:extLst>
          </p:cNvPr>
          <p:cNvSpPr txBox="1"/>
          <p:nvPr/>
        </p:nvSpPr>
        <p:spPr>
          <a:xfrm>
            <a:off x="5576998" y="2944683"/>
            <a:ext cx="1166091" cy="416461"/>
          </a:xfrm>
          <a:prstGeom prst="rect">
            <a:avLst/>
          </a:prstGeom>
          <a:noFill/>
        </p:spPr>
        <p:txBody>
          <a:bodyPr wrap="square" rtlCol="0">
            <a:spAutoFit/>
          </a:bodyPr>
          <a:lstStyle/>
          <a:p>
            <a:pPr algn="ctr">
              <a:lnSpc>
                <a:spcPct val="130000"/>
              </a:lnSpc>
            </a:pPr>
            <a:r>
              <a:rPr lang="zh-CN" altLang="en-US" b="1" dirty="0">
                <a:solidFill>
                  <a:schemeClr val="accent4"/>
                </a:solidFill>
                <a:ea typeface="+mj-ea"/>
              </a:rPr>
              <a:t>密钥协议</a:t>
            </a:r>
            <a:endParaRPr lang="en-US" altLang="zh-CN" b="1" dirty="0">
              <a:solidFill>
                <a:schemeClr val="accent4"/>
              </a:solidFill>
              <a:ea typeface="+mj-ea"/>
            </a:endParaRPr>
          </a:p>
        </p:txBody>
      </p:sp>
      <p:cxnSp>
        <p:nvCxnSpPr>
          <p:cNvPr id="84" name="直接连接符 83">
            <a:extLst>
              <a:ext uri="{FF2B5EF4-FFF2-40B4-BE49-F238E27FC236}">
                <a16:creationId xmlns:a16="http://schemas.microsoft.com/office/drawing/2014/main" id="{009C8CB0-C535-4B38-A43A-FE2CC34B8BC6}"/>
              </a:ext>
            </a:extLst>
          </p:cNvPr>
          <p:cNvCxnSpPr>
            <a:cxnSpLocks/>
          </p:cNvCxnSpPr>
          <p:nvPr/>
        </p:nvCxnSpPr>
        <p:spPr>
          <a:xfrm flipV="1">
            <a:off x="4950623" y="5132230"/>
            <a:ext cx="2432833" cy="1"/>
          </a:xfrm>
          <a:prstGeom prst="line">
            <a:avLst/>
          </a:prstGeom>
          <a:ln w="38100">
            <a:solidFill>
              <a:schemeClr val="accent4"/>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A2A4F8B1-3575-4B82-8FC2-06782687BD97}"/>
              </a:ext>
            </a:extLst>
          </p:cNvPr>
          <p:cNvSpPr txBox="1"/>
          <p:nvPr/>
        </p:nvSpPr>
        <p:spPr>
          <a:xfrm>
            <a:off x="5584777" y="4730078"/>
            <a:ext cx="1166091" cy="416461"/>
          </a:xfrm>
          <a:prstGeom prst="rect">
            <a:avLst/>
          </a:prstGeom>
          <a:noFill/>
        </p:spPr>
        <p:txBody>
          <a:bodyPr wrap="square" rtlCol="0">
            <a:spAutoFit/>
          </a:bodyPr>
          <a:lstStyle/>
          <a:p>
            <a:pPr algn="ctr">
              <a:lnSpc>
                <a:spcPct val="130000"/>
              </a:lnSpc>
            </a:pPr>
            <a:r>
              <a:rPr lang="zh-CN" altLang="en-US" b="1" dirty="0">
                <a:solidFill>
                  <a:schemeClr val="accent4"/>
                </a:solidFill>
                <a:ea typeface="+mj-ea"/>
              </a:rPr>
              <a:t>密钥协议</a:t>
            </a:r>
            <a:endParaRPr lang="en-US" altLang="zh-CN" b="1" dirty="0">
              <a:solidFill>
                <a:schemeClr val="accent4"/>
              </a:solidFill>
              <a:ea typeface="+mj-ea"/>
            </a:endParaRPr>
          </a:p>
        </p:txBody>
      </p:sp>
    </p:spTree>
    <p:extLst>
      <p:ext uri="{BB962C8B-B14F-4D97-AF65-F5344CB8AC3E}">
        <p14:creationId xmlns:p14="http://schemas.microsoft.com/office/powerpoint/2010/main" val="18098441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87855-6340-4037-8A55-3689A51CD98A}"/>
              </a:ext>
            </a:extLst>
          </p:cNvPr>
          <p:cNvSpPr>
            <a:spLocks noGrp="1"/>
          </p:cNvSpPr>
          <p:nvPr>
            <p:ph type="title"/>
          </p:nvPr>
        </p:nvSpPr>
        <p:spPr/>
        <p:txBody>
          <a:bodyPr/>
          <a:lstStyle/>
          <a:p>
            <a:r>
              <a:rPr lang="zh-CN" altLang="en-US" dirty="0"/>
              <a:t>密钥层次化管理的优点</a:t>
            </a:r>
          </a:p>
        </p:txBody>
      </p:sp>
      <p:sp>
        <p:nvSpPr>
          <p:cNvPr id="3" name="文本框 2">
            <a:extLst>
              <a:ext uri="{FF2B5EF4-FFF2-40B4-BE49-F238E27FC236}">
                <a16:creationId xmlns:a16="http://schemas.microsoft.com/office/drawing/2014/main" id="{7C149AC6-F9BE-4F4B-8F3D-257744E0D81F}"/>
              </a:ext>
            </a:extLst>
          </p:cNvPr>
          <p:cNvSpPr txBox="1"/>
          <p:nvPr/>
        </p:nvSpPr>
        <p:spPr>
          <a:xfrm>
            <a:off x="941438" y="1567915"/>
            <a:ext cx="10667152" cy="1650837"/>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dirty="0"/>
              <a:t>位于层次化密钥结构中</a:t>
            </a:r>
            <a:r>
              <a:rPr lang="zh-CN" altLang="en-US" dirty="0">
                <a:solidFill>
                  <a:schemeClr val="accent4">
                    <a:lumMod val="60000"/>
                    <a:lumOff val="40000"/>
                  </a:schemeClr>
                </a:solidFill>
              </a:rPr>
              <a:t>越底层的密钥更换得越快</a:t>
            </a:r>
            <a:r>
              <a:rPr lang="zh-CN" altLang="en-US" dirty="0"/>
              <a:t>，最底层密钥每加密份报文就更换一次</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solidFill>
                  <a:schemeClr val="accent4">
                    <a:lumMod val="60000"/>
                    <a:lumOff val="40000"/>
                  </a:schemeClr>
                </a:solidFill>
              </a:rPr>
              <a:t>下层的密钥</a:t>
            </a:r>
            <a:r>
              <a:rPr lang="zh-CN" altLang="en-US" dirty="0"/>
              <a:t>被破译将</a:t>
            </a:r>
            <a:r>
              <a:rPr lang="zh-CN" altLang="en-US" dirty="0">
                <a:solidFill>
                  <a:schemeClr val="accent4">
                    <a:lumMod val="60000"/>
                    <a:lumOff val="40000"/>
                  </a:schemeClr>
                </a:solidFill>
              </a:rPr>
              <a:t>不会影响</a:t>
            </a:r>
            <a:r>
              <a:rPr lang="zh-CN" altLang="en-US" dirty="0"/>
              <a:t>到</a:t>
            </a:r>
            <a:r>
              <a:rPr lang="zh-CN" altLang="en-US" dirty="0">
                <a:solidFill>
                  <a:schemeClr val="accent4">
                    <a:lumMod val="60000"/>
                    <a:lumOff val="40000"/>
                  </a:schemeClr>
                </a:solidFill>
              </a:rPr>
              <a:t>上层密钥的安全</a:t>
            </a:r>
            <a:r>
              <a:rPr lang="zh-CN" altLang="en-US" dirty="0"/>
              <a:t>，即使底层密钥受到攻击，高层密钥可以有效地保护底层密钥进行更换</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solidFill>
                  <a:schemeClr val="accent4">
                    <a:lumMod val="60000"/>
                    <a:lumOff val="40000"/>
                  </a:schemeClr>
                </a:solidFill>
              </a:rPr>
              <a:t>主密钥</a:t>
            </a:r>
            <a:r>
              <a:rPr lang="zh-CN" altLang="en-US" dirty="0"/>
              <a:t>使用的</a:t>
            </a:r>
            <a:r>
              <a:rPr lang="zh-CN" altLang="en-US" dirty="0">
                <a:solidFill>
                  <a:schemeClr val="accent4">
                    <a:lumMod val="60000"/>
                    <a:lumOff val="40000"/>
                  </a:schemeClr>
                </a:solidFill>
              </a:rPr>
              <a:t>次数比较有限</a:t>
            </a:r>
            <a:r>
              <a:rPr lang="zh-CN" altLang="en-US" dirty="0"/>
              <a:t>，且会采用严密的</a:t>
            </a:r>
            <a:r>
              <a:rPr lang="zh-CN" altLang="en-US" dirty="0">
                <a:solidFill>
                  <a:schemeClr val="accent4">
                    <a:lumMod val="60000"/>
                    <a:lumOff val="40000"/>
                  </a:schemeClr>
                </a:solidFill>
              </a:rPr>
              <a:t>物理保护</a:t>
            </a:r>
            <a:r>
              <a:rPr lang="zh-CN" altLang="en-US" dirty="0"/>
              <a:t>，因此直接攻击主密钥是困难的</a:t>
            </a:r>
            <a:endParaRPr lang="zh-CN" altLang="en-US" dirty="0">
              <a:solidFill>
                <a:schemeClr val="accent4">
                  <a:lumMod val="60000"/>
                  <a:lumOff val="40000"/>
                </a:schemeClr>
              </a:solidFill>
            </a:endParaRPr>
          </a:p>
        </p:txBody>
      </p:sp>
      <p:sp>
        <p:nvSpPr>
          <p:cNvPr id="4" name="图形 117">
            <a:extLst>
              <a:ext uri="{FF2B5EF4-FFF2-40B4-BE49-F238E27FC236}">
                <a16:creationId xmlns:a16="http://schemas.microsoft.com/office/drawing/2014/main" id="{50AA9EB4-2ECB-4459-ADC7-81BC9308E187}"/>
              </a:ext>
            </a:extLst>
          </p:cNvPr>
          <p:cNvSpPr/>
          <p:nvPr/>
        </p:nvSpPr>
        <p:spPr>
          <a:xfrm>
            <a:off x="418313" y="1045826"/>
            <a:ext cx="523125" cy="320625"/>
          </a:xfrm>
          <a:custGeom>
            <a:avLst/>
            <a:gdLst>
              <a:gd name="connsiteX0" fmla="*/ 537346 w 523125"/>
              <a:gd name="connsiteY0" fmla="*/ 24891 h 320625"/>
              <a:gd name="connsiteX1" fmla="*/ 530293 w 523125"/>
              <a:gd name="connsiteY1" fmla="*/ 7307 h 320625"/>
              <a:gd name="connsiteX2" fmla="*/ 512827 w 523125"/>
              <a:gd name="connsiteY2" fmla="*/ 0 h 320625"/>
              <a:gd name="connsiteX3" fmla="*/ 404895 w 523125"/>
              <a:gd name="connsiteY3" fmla="*/ 0 h 320625"/>
              <a:gd name="connsiteX4" fmla="*/ 397925 w 523125"/>
              <a:gd name="connsiteY4" fmla="*/ 4658 h 320625"/>
              <a:gd name="connsiteX5" fmla="*/ 399579 w 523125"/>
              <a:gd name="connsiteY5" fmla="*/ 12876 h 320625"/>
              <a:gd name="connsiteX6" fmla="*/ 420403 w 523125"/>
              <a:gd name="connsiteY6" fmla="*/ 33666 h 320625"/>
              <a:gd name="connsiteX7" fmla="*/ 425550 w 523125"/>
              <a:gd name="connsiteY7" fmla="*/ 46018 h 320625"/>
              <a:gd name="connsiteX8" fmla="*/ 420420 w 523125"/>
              <a:gd name="connsiteY8" fmla="*/ 58371 h 320625"/>
              <a:gd name="connsiteX9" fmla="*/ 314782 w 523125"/>
              <a:gd name="connsiteY9" fmla="*/ 163958 h 320625"/>
              <a:gd name="connsiteX10" fmla="*/ 282045 w 523125"/>
              <a:gd name="connsiteY10" fmla="*/ 163958 h 320625"/>
              <a:gd name="connsiteX11" fmla="*/ 213886 w 523125"/>
              <a:gd name="connsiteY11" fmla="*/ 95799 h 320625"/>
              <a:gd name="connsiteX12" fmla="*/ 198699 w 523125"/>
              <a:gd name="connsiteY12" fmla="*/ 89505 h 320625"/>
              <a:gd name="connsiteX13" fmla="*/ 183495 w 523125"/>
              <a:gd name="connsiteY13" fmla="*/ 95799 h 320625"/>
              <a:gd name="connsiteX14" fmla="*/ 6290 w 523125"/>
              <a:gd name="connsiteY14" fmla="*/ 272936 h 320625"/>
              <a:gd name="connsiteX15" fmla="*/ 6290 w 523125"/>
              <a:gd name="connsiteY15" fmla="*/ 303345 h 320625"/>
              <a:gd name="connsiteX16" fmla="*/ 29122 w 523125"/>
              <a:gd name="connsiteY16" fmla="*/ 326177 h 320625"/>
              <a:gd name="connsiteX17" fmla="*/ 44310 w 523125"/>
              <a:gd name="connsiteY17" fmla="*/ 332471 h 320625"/>
              <a:gd name="connsiteX18" fmla="*/ 59514 w 523125"/>
              <a:gd name="connsiteY18" fmla="*/ 326211 h 320625"/>
              <a:gd name="connsiteX19" fmla="*/ 182313 w 523125"/>
              <a:gd name="connsiteY19" fmla="*/ 203411 h 320625"/>
              <a:gd name="connsiteX20" fmla="*/ 215068 w 523125"/>
              <a:gd name="connsiteY20" fmla="*/ 203411 h 320625"/>
              <a:gd name="connsiteX21" fmla="*/ 282011 w 523125"/>
              <a:gd name="connsiteY21" fmla="*/ 270388 h 320625"/>
              <a:gd name="connsiteX22" fmla="*/ 298396 w 523125"/>
              <a:gd name="connsiteY22" fmla="*/ 277138 h 320625"/>
              <a:gd name="connsiteX23" fmla="*/ 314816 w 523125"/>
              <a:gd name="connsiteY23" fmla="*/ 270388 h 320625"/>
              <a:gd name="connsiteX24" fmla="*/ 473711 w 523125"/>
              <a:gd name="connsiteY24" fmla="*/ 111493 h 320625"/>
              <a:gd name="connsiteX25" fmla="*/ 486030 w 523125"/>
              <a:gd name="connsiteY25" fmla="*/ 106380 h 320625"/>
              <a:gd name="connsiteX26" fmla="*/ 498382 w 523125"/>
              <a:gd name="connsiteY26" fmla="*/ 111510 h 320625"/>
              <a:gd name="connsiteX27" fmla="*/ 522901 w 523125"/>
              <a:gd name="connsiteY27" fmla="*/ 136097 h 320625"/>
              <a:gd name="connsiteX28" fmla="*/ 531069 w 523125"/>
              <a:gd name="connsiteY28" fmla="*/ 137768 h 320625"/>
              <a:gd name="connsiteX29" fmla="*/ 535777 w 523125"/>
              <a:gd name="connsiteY29" fmla="*/ 130899 h 320625"/>
              <a:gd name="connsiteX30" fmla="*/ 537346 w 523125"/>
              <a:gd name="connsiteY30" fmla="*/ 24891 h 3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3125" h="320625">
                <a:moveTo>
                  <a:pt x="537346" y="24891"/>
                </a:moveTo>
                <a:cubicBezTo>
                  <a:pt x="537448" y="18326"/>
                  <a:pt x="534900" y="11998"/>
                  <a:pt x="530293" y="7307"/>
                </a:cubicBezTo>
                <a:cubicBezTo>
                  <a:pt x="525720" y="2633"/>
                  <a:pt x="519408" y="0"/>
                  <a:pt x="512827" y="0"/>
                </a:cubicBezTo>
                <a:lnTo>
                  <a:pt x="404895" y="0"/>
                </a:lnTo>
                <a:cubicBezTo>
                  <a:pt x="401840" y="0"/>
                  <a:pt x="399090" y="1839"/>
                  <a:pt x="397925" y="4658"/>
                </a:cubicBezTo>
                <a:cubicBezTo>
                  <a:pt x="396778" y="7476"/>
                  <a:pt x="397436" y="10716"/>
                  <a:pt x="399579" y="12876"/>
                </a:cubicBezTo>
                <a:lnTo>
                  <a:pt x="420403" y="33666"/>
                </a:lnTo>
                <a:cubicBezTo>
                  <a:pt x="423693" y="36939"/>
                  <a:pt x="425550" y="41378"/>
                  <a:pt x="425550" y="46018"/>
                </a:cubicBezTo>
                <a:cubicBezTo>
                  <a:pt x="425550" y="50642"/>
                  <a:pt x="423727" y="55097"/>
                  <a:pt x="420420" y="58371"/>
                </a:cubicBezTo>
                <a:lnTo>
                  <a:pt x="314782" y="163958"/>
                </a:lnTo>
                <a:cubicBezTo>
                  <a:pt x="305737" y="173019"/>
                  <a:pt x="291073" y="173019"/>
                  <a:pt x="282045" y="163958"/>
                </a:cubicBezTo>
                <a:lnTo>
                  <a:pt x="213886" y="95799"/>
                </a:lnTo>
                <a:cubicBezTo>
                  <a:pt x="209853" y="91766"/>
                  <a:pt x="204403" y="89505"/>
                  <a:pt x="198699" y="89505"/>
                </a:cubicBezTo>
                <a:cubicBezTo>
                  <a:pt x="192995" y="89505"/>
                  <a:pt x="187528" y="91766"/>
                  <a:pt x="183495" y="95799"/>
                </a:cubicBezTo>
                <a:lnTo>
                  <a:pt x="6290" y="272936"/>
                </a:lnTo>
                <a:cubicBezTo>
                  <a:pt x="-2097" y="281340"/>
                  <a:pt x="-2097" y="294958"/>
                  <a:pt x="6290" y="303345"/>
                </a:cubicBezTo>
                <a:lnTo>
                  <a:pt x="29122" y="326177"/>
                </a:lnTo>
                <a:cubicBezTo>
                  <a:pt x="33155" y="330210"/>
                  <a:pt x="38606" y="332471"/>
                  <a:pt x="44310" y="332471"/>
                </a:cubicBezTo>
                <a:cubicBezTo>
                  <a:pt x="50013" y="332471"/>
                  <a:pt x="55481" y="330210"/>
                  <a:pt x="59514" y="326211"/>
                </a:cubicBezTo>
                <a:lnTo>
                  <a:pt x="182313" y="203411"/>
                </a:lnTo>
                <a:cubicBezTo>
                  <a:pt x="191358" y="194400"/>
                  <a:pt x="206023" y="194400"/>
                  <a:pt x="215068" y="203411"/>
                </a:cubicBezTo>
                <a:lnTo>
                  <a:pt x="282011" y="270388"/>
                </a:lnTo>
                <a:cubicBezTo>
                  <a:pt x="286365" y="274725"/>
                  <a:pt x="292237" y="277138"/>
                  <a:pt x="298396" y="277138"/>
                </a:cubicBezTo>
                <a:cubicBezTo>
                  <a:pt x="304556" y="277138"/>
                  <a:pt x="310462" y="274691"/>
                  <a:pt x="314816" y="270388"/>
                </a:cubicBezTo>
                <a:lnTo>
                  <a:pt x="473711" y="111493"/>
                </a:lnTo>
                <a:cubicBezTo>
                  <a:pt x="476968" y="108219"/>
                  <a:pt x="481423" y="106380"/>
                  <a:pt x="486030" y="106380"/>
                </a:cubicBezTo>
                <a:cubicBezTo>
                  <a:pt x="490670" y="106380"/>
                  <a:pt x="495125" y="108219"/>
                  <a:pt x="498382" y="111510"/>
                </a:cubicBezTo>
                <a:lnTo>
                  <a:pt x="522901" y="136097"/>
                </a:lnTo>
                <a:cubicBezTo>
                  <a:pt x="525045" y="138240"/>
                  <a:pt x="528234" y="138898"/>
                  <a:pt x="531069" y="137768"/>
                </a:cubicBezTo>
                <a:cubicBezTo>
                  <a:pt x="533870" y="136637"/>
                  <a:pt x="535693" y="133920"/>
                  <a:pt x="535777" y="130899"/>
                </a:cubicBezTo>
                <a:lnTo>
                  <a:pt x="537346" y="24891"/>
                </a:ln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ïṡḷiḑé">
            <a:extLst>
              <a:ext uri="{FF2B5EF4-FFF2-40B4-BE49-F238E27FC236}">
                <a16:creationId xmlns:a16="http://schemas.microsoft.com/office/drawing/2014/main" id="{B1D4C844-265C-448F-B26D-458FEAE6F9CD}"/>
              </a:ext>
            </a:extLst>
          </p:cNvPr>
          <p:cNvSpPr/>
          <p:nvPr/>
        </p:nvSpPr>
        <p:spPr>
          <a:xfrm>
            <a:off x="949454" y="936794"/>
            <a:ext cx="3569506" cy="498861"/>
          </a:xfrm>
          <a:prstGeom prst="rect">
            <a:avLst/>
          </a:prstGeom>
        </p:spPr>
        <p:txBody>
          <a:bodyPr wrap="square" anchor="ctr" anchorCtr="0">
            <a:normAutofit/>
          </a:bodyPr>
          <a:lstStyle/>
          <a:p>
            <a:pPr lvl="0"/>
            <a:r>
              <a:rPr lang="zh-CN" altLang="en-US" sz="2400" b="1" spc="100" dirty="0">
                <a:solidFill>
                  <a:schemeClr val="accent4"/>
                </a:solidFill>
              </a:rPr>
              <a:t>安全性增强</a:t>
            </a:r>
          </a:p>
        </p:txBody>
      </p:sp>
      <p:grpSp>
        <p:nvGrpSpPr>
          <p:cNvPr id="6" name="组合 5">
            <a:extLst>
              <a:ext uri="{FF2B5EF4-FFF2-40B4-BE49-F238E27FC236}">
                <a16:creationId xmlns:a16="http://schemas.microsoft.com/office/drawing/2014/main" id="{76C224B1-BA04-4571-8D52-65CAE978E378}"/>
              </a:ext>
            </a:extLst>
          </p:cNvPr>
          <p:cNvGrpSpPr/>
          <p:nvPr/>
        </p:nvGrpSpPr>
        <p:grpSpPr>
          <a:xfrm>
            <a:off x="418313" y="3582051"/>
            <a:ext cx="523125" cy="438750"/>
            <a:chOff x="24307227" y="8743104"/>
            <a:chExt cx="523125" cy="438750"/>
          </a:xfrm>
          <a:solidFill>
            <a:schemeClr val="accent4"/>
          </a:solidFill>
        </p:grpSpPr>
        <p:sp>
          <p:nvSpPr>
            <p:cNvPr id="7" name="任意多边形: 形状 6">
              <a:extLst>
                <a:ext uri="{FF2B5EF4-FFF2-40B4-BE49-F238E27FC236}">
                  <a16:creationId xmlns:a16="http://schemas.microsoft.com/office/drawing/2014/main" id="{847CF5AA-C5C0-442B-B4CA-EEE8C85C00EB}"/>
                </a:ext>
              </a:extLst>
            </p:cNvPr>
            <p:cNvSpPr/>
            <p:nvPr/>
          </p:nvSpPr>
          <p:spPr>
            <a:xfrm>
              <a:off x="24307227" y="8743104"/>
              <a:ext cx="523125" cy="438750"/>
            </a:xfrm>
            <a:custGeom>
              <a:avLst/>
              <a:gdLst>
                <a:gd name="connsiteX0" fmla="*/ 446850 w 523125"/>
                <a:gd name="connsiteY0" fmla="*/ 0 h 438750"/>
                <a:gd name="connsiteX1" fmla="*/ 87396 w 523125"/>
                <a:gd name="connsiteY1" fmla="*/ 0 h 438750"/>
                <a:gd name="connsiteX2" fmla="*/ 0 w 523125"/>
                <a:gd name="connsiteY2" fmla="*/ 87261 h 438750"/>
                <a:gd name="connsiteX3" fmla="*/ 0 w 523125"/>
                <a:gd name="connsiteY3" fmla="*/ 259200 h 438750"/>
                <a:gd name="connsiteX4" fmla="*/ 87396 w 523125"/>
                <a:gd name="connsiteY4" fmla="*/ 345887 h 438750"/>
                <a:gd name="connsiteX5" fmla="*/ 307496 w 523125"/>
                <a:gd name="connsiteY5" fmla="*/ 345887 h 438750"/>
                <a:gd name="connsiteX6" fmla="*/ 441079 w 523125"/>
                <a:gd name="connsiteY6" fmla="*/ 441129 h 438750"/>
                <a:gd name="connsiteX7" fmla="*/ 454663 w 523125"/>
                <a:gd name="connsiteY7" fmla="*/ 445703 h 438750"/>
                <a:gd name="connsiteX8" fmla="*/ 465666 w 523125"/>
                <a:gd name="connsiteY8" fmla="*/ 443188 h 438750"/>
                <a:gd name="connsiteX9" fmla="*/ 478659 w 523125"/>
                <a:gd name="connsiteY9" fmla="*/ 422466 h 438750"/>
                <a:gd name="connsiteX10" fmla="*/ 478659 w 523125"/>
                <a:gd name="connsiteY10" fmla="*/ 344014 h 438750"/>
                <a:gd name="connsiteX11" fmla="*/ 534246 w 523125"/>
                <a:gd name="connsiteY11" fmla="*/ 270034 h 438750"/>
                <a:gd name="connsiteX12" fmla="*/ 534246 w 523125"/>
                <a:gd name="connsiteY12" fmla="*/ 87261 h 438750"/>
                <a:gd name="connsiteX13" fmla="*/ 446850 w 523125"/>
                <a:gd name="connsiteY13" fmla="*/ 0 h 438750"/>
                <a:gd name="connsiteX14" fmla="*/ 487924 w 523125"/>
                <a:gd name="connsiteY14" fmla="*/ 269949 h 438750"/>
                <a:gd name="connsiteX15" fmla="*/ 457616 w 523125"/>
                <a:gd name="connsiteY15" fmla="*/ 299548 h 438750"/>
                <a:gd name="connsiteX16" fmla="*/ 454663 w 523125"/>
                <a:gd name="connsiteY16" fmla="*/ 299548 h 438750"/>
                <a:gd name="connsiteX17" fmla="*/ 432338 w 523125"/>
                <a:gd name="connsiteY17" fmla="*/ 323274 h 438750"/>
                <a:gd name="connsiteX18" fmla="*/ 432338 w 523125"/>
                <a:gd name="connsiteY18" fmla="*/ 377038 h 438750"/>
                <a:gd name="connsiteX19" fmla="*/ 329113 w 523125"/>
                <a:gd name="connsiteY19" fmla="*/ 304054 h 438750"/>
                <a:gd name="connsiteX20" fmla="*/ 314989 w 523125"/>
                <a:gd name="connsiteY20" fmla="*/ 299548 h 438750"/>
                <a:gd name="connsiteX21" fmla="*/ 87396 w 523125"/>
                <a:gd name="connsiteY21" fmla="*/ 299548 h 438750"/>
                <a:gd name="connsiteX22" fmla="*/ 46322 w 523125"/>
                <a:gd name="connsiteY22" fmla="*/ 259200 h 438750"/>
                <a:gd name="connsiteX23" fmla="*/ 46322 w 523125"/>
                <a:gd name="connsiteY23" fmla="*/ 87261 h 438750"/>
                <a:gd name="connsiteX24" fmla="*/ 87396 w 523125"/>
                <a:gd name="connsiteY24" fmla="*/ 46339 h 438750"/>
                <a:gd name="connsiteX25" fmla="*/ 446850 w 523125"/>
                <a:gd name="connsiteY25" fmla="*/ 46339 h 438750"/>
                <a:gd name="connsiteX26" fmla="*/ 487924 w 523125"/>
                <a:gd name="connsiteY26" fmla="*/ 87261 h 438750"/>
                <a:gd name="connsiteX27" fmla="*/ 487924 w 523125"/>
                <a:gd name="connsiteY27" fmla="*/ 269949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3125" h="438750">
                  <a:moveTo>
                    <a:pt x="446850" y="0"/>
                  </a:moveTo>
                  <a:lnTo>
                    <a:pt x="87396" y="0"/>
                  </a:lnTo>
                  <a:cubicBezTo>
                    <a:pt x="39133" y="0"/>
                    <a:pt x="0" y="38998"/>
                    <a:pt x="0" y="87261"/>
                  </a:cubicBezTo>
                  <a:lnTo>
                    <a:pt x="0" y="259200"/>
                  </a:lnTo>
                  <a:cubicBezTo>
                    <a:pt x="0" y="307463"/>
                    <a:pt x="39116" y="345887"/>
                    <a:pt x="87396" y="345887"/>
                  </a:cubicBezTo>
                  <a:lnTo>
                    <a:pt x="307496" y="345887"/>
                  </a:lnTo>
                  <a:lnTo>
                    <a:pt x="441079" y="441129"/>
                  </a:lnTo>
                  <a:cubicBezTo>
                    <a:pt x="445112" y="443964"/>
                    <a:pt x="449871" y="445703"/>
                    <a:pt x="454663" y="445703"/>
                  </a:cubicBezTo>
                  <a:cubicBezTo>
                    <a:pt x="458359" y="445703"/>
                    <a:pt x="462274" y="444943"/>
                    <a:pt x="465666" y="443188"/>
                  </a:cubicBezTo>
                  <a:cubicBezTo>
                    <a:pt x="473479" y="439155"/>
                    <a:pt x="478659" y="431241"/>
                    <a:pt x="478659" y="422466"/>
                  </a:cubicBezTo>
                  <a:lnTo>
                    <a:pt x="478659" y="344014"/>
                  </a:lnTo>
                  <a:cubicBezTo>
                    <a:pt x="509541" y="335036"/>
                    <a:pt x="534246" y="305269"/>
                    <a:pt x="534246" y="270034"/>
                  </a:cubicBezTo>
                  <a:lnTo>
                    <a:pt x="534246" y="87261"/>
                  </a:lnTo>
                  <a:cubicBezTo>
                    <a:pt x="534246" y="38998"/>
                    <a:pt x="495146" y="0"/>
                    <a:pt x="446850" y="0"/>
                  </a:cubicBezTo>
                  <a:close/>
                  <a:moveTo>
                    <a:pt x="487924" y="269949"/>
                  </a:moveTo>
                  <a:cubicBezTo>
                    <a:pt x="487924" y="286453"/>
                    <a:pt x="474120" y="299548"/>
                    <a:pt x="457616" y="299548"/>
                  </a:cubicBezTo>
                  <a:lnTo>
                    <a:pt x="454663" y="299548"/>
                  </a:lnTo>
                  <a:cubicBezTo>
                    <a:pt x="441703" y="299548"/>
                    <a:pt x="432338" y="310365"/>
                    <a:pt x="432338" y="323274"/>
                  </a:cubicBezTo>
                  <a:lnTo>
                    <a:pt x="432338" y="377038"/>
                  </a:lnTo>
                  <a:lnTo>
                    <a:pt x="329113" y="304054"/>
                  </a:lnTo>
                  <a:cubicBezTo>
                    <a:pt x="325148" y="301253"/>
                    <a:pt x="319832" y="299548"/>
                    <a:pt x="314989" y="299548"/>
                  </a:cubicBezTo>
                  <a:lnTo>
                    <a:pt x="87396" y="299548"/>
                  </a:lnTo>
                  <a:cubicBezTo>
                    <a:pt x="64986" y="299548"/>
                    <a:pt x="46322" y="281627"/>
                    <a:pt x="46322" y="259200"/>
                  </a:cubicBezTo>
                  <a:lnTo>
                    <a:pt x="46322" y="87261"/>
                  </a:lnTo>
                  <a:cubicBezTo>
                    <a:pt x="46322" y="64851"/>
                    <a:pt x="64969" y="46339"/>
                    <a:pt x="87396" y="46339"/>
                  </a:cubicBezTo>
                  <a:lnTo>
                    <a:pt x="446850" y="46339"/>
                  </a:lnTo>
                  <a:cubicBezTo>
                    <a:pt x="469260" y="46339"/>
                    <a:pt x="487924" y="64851"/>
                    <a:pt x="487924" y="87261"/>
                  </a:cubicBezTo>
                  <a:lnTo>
                    <a:pt x="487924" y="26994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5EF164BA-DBC6-4001-9EF5-CD294E885912}"/>
                </a:ext>
              </a:extLst>
            </p:cNvPr>
            <p:cNvSpPr/>
            <p:nvPr/>
          </p:nvSpPr>
          <p:spPr>
            <a:xfrm>
              <a:off x="24541874" y="8838870"/>
              <a:ext cx="185625" cy="185625"/>
            </a:xfrm>
            <a:custGeom>
              <a:avLst/>
              <a:gdLst>
                <a:gd name="connsiteX0" fmla="*/ 170640 w 185625"/>
                <a:gd name="connsiteY0" fmla="*/ 76410 h 185625"/>
                <a:gd name="connsiteX1" fmla="*/ 162034 w 185625"/>
                <a:gd name="connsiteY1" fmla="*/ 55299 h 185625"/>
                <a:gd name="connsiteX2" fmla="*/ 176175 w 185625"/>
                <a:gd name="connsiteY2" fmla="*/ 40956 h 185625"/>
                <a:gd name="connsiteX3" fmla="*/ 149091 w 185625"/>
                <a:gd name="connsiteY3" fmla="*/ 13787 h 185625"/>
                <a:gd name="connsiteX4" fmla="*/ 134949 w 185625"/>
                <a:gd name="connsiteY4" fmla="*/ 27911 h 185625"/>
                <a:gd name="connsiteX5" fmla="*/ 114379 w 185625"/>
                <a:gd name="connsiteY5" fmla="*/ 19761 h 185625"/>
                <a:gd name="connsiteX6" fmla="*/ 114176 w 185625"/>
                <a:gd name="connsiteY6" fmla="*/ 0 h 185625"/>
                <a:gd name="connsiteX7" fmla="*/ 75853 w 185625"/>
                <a:gd name="connsiteY7" fmla="*/ 0 h 185625"/>
                <a:gd name="connsiteX8" fmla="*/ 76005 w 185625"/>
                <a:gd name="connsiteY8" fmla="*/ 19508 h 185625"/>
                <a:gd name="connsiteX9" fmla="*/ 54776 w 185625"/>
                <a:gd name="connsiteY9" fmla="*/ 28063 h 185625"/>
                <a:gd name="connsiteX10" fmla="*/ 40601 w 185625"/>
                <a:gd name="connsiteY10" fmla="*/ 13821 h 185625"/>
                <a:gd name="connsiteX11" fmla="*/ 13517 w 185625"/>
                <a:gd name="connsiteY11" fmla="*/ 40854 h 185625"/>
                <a:gd name="connsiteX12" fmla="*/ 27658 w 185625"/>
                <a:gd name="connsiteY12" fmla="*/ 54979 h 185625"/>
                <a:gd name="connsiteX13" fmla="*/ 19052 w 185625"/>
                <a:gd name="connsiteY13" fmla="*/ 76444 h 185625"/>
                <a:gd name="connsiteX14" fmla="*/ 19001 w 185625"/>
                <a:gd name="connsiteY14" fmla="*/ 77203 h 185625"/>
                <a:gd name="connsiteX15" fmla="*/ 0 w 185625"/>
                <a:gd name="connsiteY15" fmla="*/ 77203 h 185625"/>
                <a:gd name="connsiteX16" fmla="*/ 0 w 185625"/>
                <a:gd name="connsiteY16" fmla="*/ 114278 h 185625"/>
                <a:gd name="connsiteX17" fmla="*/ 18984 w 185625"/>
                <a:gd name="connsiteY17" fmla="*/ 114278 h 185625"/>
                <a:gd name="connsiteX18" fmla="*/ 18748 w 185625"/>
                <a:gd name="connsiteY18" fmla="*/ 113063 h 185625"/>
                <a:gd name="connsiteX19" fmla="*/ 18984 w 185625"/>
                <a:gd name="connsiteY19" fmla="*/ 114109 h 185625"/>
                <a:gd name="connsiteX20" fmla="*/ 27709 w 185625"/>
                <a:gd name="connsiteY20" fmla="*/ 135118 h 185625"/>
                <a:gd name="connsiteX21" fmla="*/ 13534 w 185625"/>
                <a:gd name="connsiteY21" fmla="*/ 149259 h 185625"/>
                <a:gd name="connsiteX22" fmla="*/ 40618 w 185625"/>
                <a:gd name="connsiteY22" fmla="*/ 176327 h 185625"/>
                <a:gd name="connsiteX23" fmla="*/ 54793 w 185625"/>
                <a:gd name="connsiteY23" fmla="*/ 162186 h 185625"/>
                <a:gd name="connsiteX24" fmla="*/ 76022 w 185625"/>
                <a:gd name="connsiteY24" fmla="*/ 171315 h 185625"/>
                <a:gd name="connsiteX25" fmla="*/ 75870 w 185625"/>
                <a:gd name="connsiteY25" fmla="*/ 191481 h 185625"/>
                <a:gd name="connsiteX26" fmla="*/ 114193 w 185625"/>
                <a:gd name="connsiteY26" fmla="*/ 191481 h 185625"/>
                <a:gd name="connsiteX27" fmla="*/ 114396 w 185625"/>
                <a:gd name="connsiteY27" fmla="*/ 171113 h 185625"/>
                <a:gd name="connsiteX28" fmla="*/ 134932 w 185625"/>
                <a:gd name="connsiteY28" fmla="*/ 162338 h 185625"/>
                <a:gd name="connsiteX29" fmla="*/ 149107 w 185625"/>
                <a:gd name="connsiteY29" fmla="*/ 176411 h 185625"/>
                <a:gd name="connsiteX30" fmla="*/ 176175 w 185625"/>
                <a:gd name="connsiteY30" fmla="*/ 149276 h 185625"/>
                <a:gd name="connsiteX31" fmla="*/ 162034 w 185625"/>
                <a:gd name="connsiteY31" fmla="*/ 135101 h 185625"/>
                <a:gd name="connsiteX32" fmla="*/ 170775 w 185625"/>
                <a:gd name="connsiteY32" fmla="*/ 114159 h 185625"/>
                <a:gd name="connsiteX33" fmla="*/ 170775 w 185625"/>
                <a:gd name="connsiteY33" fmla="*/ 114278 h 185625"/>
                <a:gd name="connsiteX34" fmla="*/ 191531 w 185625"/>
                <a:gd name="connsiteY34" fmla="*/ 114278 h 185625"/>
                <a:gd name="connsiteX35" fmla="*/ 191531 w 185625"/>
                <a:gd name="connsiteY35" fmla="*/ 77203 h 185625"/>
                <a:gd name="connsiteX36" fmla="*/ 170708 w 185625"/>
                <a:gd name="connsiteY36" fmla="*/ 77203 h 185625"/>
                <a:gd name="connsiteX37" fmla="*/ 170640 w 185625"/>
                <a:gd name="connsiteY37" fmla="*/ 76410 h 185625"/>
                <a:gd name="connsiteX38" fmla="*/ 94888 w 185625"/>
                <a:gd name="connsiteY38" fmla="*/ 121669 h 185625"/>
                <a:gd name="connsiteX39" fmla="*/ 68209 w 185625"/>
                <a:gd name="connsiteY39" fmla="*/ 94939 h 185625"/>
                <a:gd name="connsiteX40" fmla="*/ 94888 w 185625"/>
                <a:gd name="connsiteY40" fmla="*/ 68276 h 185625"/>
                <a:gd name="connsiteX41" fmla="*/ 121567 w 185625"/>
                <a:gd name="connsiteY41" fmla="*/ 94939 h 185625"/>
                <a:gd name="connsiteX42" fmla="*/ 94888 w 185625"/>
                <a:gd name="connsiteY42" fmla="*/ 121669 h 18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5625" h="185625">
                  <a:moveTo>
                    <a:pt x="170640" y="76410"/>
                  </a:moveTo>
                  <a:cubicBezTo>
                    <a:pt x="168801" y="69002"/>
                    <a:pt x="165864" y="61661"/>
                    <a:pt x="162034" y="55299"/>
                  </a:cubicBezTo>
                  <a:lnTo>
                    <a:pt x="176175" y="40956"/>
                  </a:lnTo>
                  <a:lnTo>
                    <a:pt x="149091" y="13787"/>
                  </a:lnTo>
                  <a:lnTo>
                    <a:pt x="134949" y="27911"/>
                  </a:lnTo>
                  <a:cubicBezTo>
                    <a:pt x="128621" y="24097"/>
                    <a:pt x="121703" y="21617"/>
                    <a:pt x="114379" y="19761"/>
                  </a:cubicBezTo>
                  <a:cubicBezTo>
                    <a:pt x="114311" y="19727"/>
                    <a:pt x="114176" y="0"/>
                    <a:pt x="114176" y="0"/>
                  </a:cubicBezTo>
                  <a:lnTo>
                    <a:pt x="75853" y="0"/>
                  </a:lnTo>
                  <a:lnTo>
                    <a:pt x="76005" y="19508"/>
                  </a:lnTo>
                  <a:cubicBezTo>
                    <a:pt x="68496" y="21127"/>
                    <a:pt x="61273" y="24148"/>
                    <a:pt x="54776" y="28063"/>
                  </a:cubicBezTo>
                  <a:lnTo>
                    <a:pt x="40601" y="13821"/>
                  </a:lnTo>
                  <a:lnTo>
                    <a:pt x="13517" y="40854"/>
                  </a:lnTo>
                  <a:lnTo>
                    <a:pt x="27658" y="54979"/>
                  </a:lnTo>
                  <a:cubicBezTo>
                    <a:pt x="23861" y="61341"/>
                    <a:pt x="20925" y="69053"/>
                    <a:pt x="19052" y="76444"/>
                  </a:cubicBezTo>
                  <a:cubicBezTo>
                    <a:pt x="19001" y="76477"/>
                    <a:pt x="19001" y="77203"/>
                    <a:pt x="19001" y="77203"/>
                  </a:cubicBezTo>
                  <a:lnTo>
                    <a:pt x="0" y="77203"/>
                  </a:lnTo>
                  <a:lnTo>
                    <a:pt x="0" y="114278"/>
                  </a:lnTo>
                  <a:lnTo>
                    <a:pt x="18984" y="114278"/>
                  </a:lnTo>
                  <a:cubicBezTo>
                    <a:pt x="18917" y="114278"/>
                    <a:pt x="18849" y="113451"/>
                    <a:pt x="18748" y="113063"/>
                  </a:cubicBezTo>
                  <a:cubicBezTo>
                    <a:pt x="18849" y="113434"/>
                    <a:pt x="18917" y="113754"/>
                    <a:pt x="18984" y="114109"/>
                  </a:cubicBezTo>
                  <a:cubicBezTo>
                    <a:pt x="20841" y="121601"/>
                    <a:pt x="23827" y="128621"/>
                    <a:pt x="27709" y="135118"/>
                  </a:cubicBezTo>
                  <a:lnTo>
                    <a:pt x="13534" y="149259"/>
                  </a:lnTo>
                  <a:lnTo>
                    <a:pt x="40618" y="176327"/>
                  </a:lnTo>
                  <a:lnTo>
                    <a:pt x="54793" y="162186"/>
                  </a:lnTo>
                  <a:cubicBezTo>
                    <a:pt x="61290" y="166067"/>
                    <a:pt x="68496" y="169459"/>
                    <a:pt x="76022" y="171315"/>
                  </a:cubicBezTo>
                  <a:lnTo>
                    <a:pt x="75870" y="191481"/>
                  </a:lnTo>
                  <a:lnTo>
                    <a:pt x="114193" y="191481"/>
                  </a:lnTo>
                  <a:cubicBezTo>
                    <a:pt x="114193" y="191481"/>
                    <a:pt x="114328" y="171146"/>
                    <a:pt x="114396" y="171113"/>
                  </a:cubicBezTo>
                  <a:cubicBezTo>
                    <a:pt x="121719" y="169239"/>
                    <a:pt x="128638" y="166151"/>
                    <a:pt x="134932" y="162338"/>
                  </a:cubicBezTo>
                  <a:lnTo>
                    <a:pt x="149107" y="176411"/>
                  </a:lnTo>
                  <a:lnTo>
                    <a:pt x="176175" y="149276"/>
                  </a:lnTo>
                  <a:lnTo>
                    <a:pt x="162034" y="135101"/>
                  </a:lnTo>
                  <a:cubicBezTo>
                    <a:pt x="165898" y="128621"/>
                    <a:pt x="168885" y="121635"/>
                    <a:pt x="170775" y="114159"/>
                  </a:cubicBezTo>
                  <a:cubicBezTo>
                    <a:pt x="170859" y="113805"/>
                    <a:pt x="170859" y="114278"/>
                    <a:pt x="170775" y="114278"/>
                  </a:cubicBezTo>
                  <a:lnTo>
                    <a:pt x="191531" y="114278"/>
                  </a:lnTo>
                  <a:lnTo>
                    <a:pt x="191531" y="77203"/>
                  </a:lnTo>
                  <a:lnTo>
                    <a:pt x="170708" y="77203"/>
                  </a:lnTo>
                  <a:cubicBezTo>
                    <a:pt x="170674" y="77169"/>
                    <a:pt x="170674" y="76444"/>
                    <a:pt x="170640" y="76410"/>
                  </a:cubicBezTo>
                  <a:close/>
                  <a:moveTo>
                    <a:pt x="94888" y="121669"/>
                  </a:moveTo>
                  <a:cubicBezTo>
                    <a:pt x="80173" y="121669"/>
                    <a:pt x="68209" y="109704"/>
                    <a:pt x="68209" y="94939"/>
                  </a:cubicBezTo>
                  <a:cubicBezTo>
                    <a:pt x="68209" y="80224"/>
                    <a:pt x="80173" y="68276"/>
                    <a:pt x="94888" y="68276"/>
                  </a:cubicBezTo>
                  <a:cubicBezTo>
                    <a:pt x="109654" y="68276"/>
                    <a:pt x="121567" y="80224"/>
                    <a:pt x="121567" y="94939"/>
                  </a:cubicBezTo>
                  <a:cubicBezTo>
                    <a:pt x="121567" y="109704"/>
                    <a:pt x="109654" y="121669"/>
                    <a:pt x="94888" y="12166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890B22EE-99AE-4CFF-9906-2E82BB241760}"/>
                </a:ext>
              </a:extLst>
            </p:cNvPr>
            <p:cNvSpPr/>
            <p:nvPr/>
          </p:nvSpPr>
          <p:spPr>
            <a:xfrm>
              <a:off x="24398858" y="8806639"/>
              <a:ext cx="135000" cy="135000"/>
            </a:xfrm>
            <a:custGeom>
              <a:avLst/>
              <a:gdLst>
                <a:gd name="connsiteX0" fmla="*/ 126900 w 135000"/>
                <a:gd name="connsiteY0" fmla="*/ 70639 h 135000"/>
                <a:gd name="connsiteX1" fmla="*/ 124656 w 135000"/>
                <a:gd name="connsiteY1" fmla="*/ 54574 h 135000"/>
                <a:gd name="connsiteX2" fmla="*/ 137093 w 135000"/>
                <a:gd name="connsiteY2" fmla="*/ 47301 h 135000"/>
                <a:gd name="connsiteX3" fmla="*/ 123120 w 135000"/>
                <a:gd name="connsiteY3" fmla="*/ 23490 h 135000"/>
                <a:gd name="connsiteX4" fmla="*/ 110700 w 135000"/>
                <a:gd name="connsiteY4" fmla="*/ 30780 h 135000"/>
                <a:gd name="connsiteX5" fmla="*/ 97926 w 135000"/>
                <a:gd name="connsiteY5" fmla="*/ 21043 h 135000"/>
                <a:gd name="connsiteX6" fmla="*/ 101469 w 135000"/>
                <a:gd name="connsiteY6" fmla="*/ 6953 h 135000"/>
                <a:gd name="connsiteX7" fmla="*/ 74739 w 135000"/>
                <a:gd name="connsiteY7" fmla="*/ 0 h 135000"/>
                <a:gd name="connsiteX8" fmla="*/ 71213 w 135000"/>
                <a:gd name="connsiteY8" fmla="*/ 13939 h 135000"/>
                <a:gd name="connsiteX9" fmla="*/ 54861 w 135000"/>
                <a:gd name="connsiteY9" fmla="*/ 16183 h 135000"/>
                <a:gd name="connsiteX10" fmla="*/ 47537 w 135000"/>
                <a:gd name="connsiteY10" fmla="*/ 3763 h 135000"/>
                <a:gd name="connsiteX11" fmla="*/ 23726 w 135000"/>
                <a:gd name="connsiteY11" fmla="*/ 17702 h 135000"/>
                <a:gd name="connsiteX12" fmla="*/ 31050 w 135000"/>
                <a:gd name="connsiteY12" fmla="*/ 30139 h 135000"/>
                <a:gd name="connsiteX13" fmla="*/ 21229 w 135000"/>
                <a:gd name="connsiteY13" fmla="*/ 43082 h 135000"/>
                <a:gd name="connsiteX14" fmla="*/ 21195 w 135000"/>
                <a:gd name="connsiteY14" fmla="*/ 43099 h 135000"/>
                <a:gd name="connsiteX15" fmla="*/ 7391 w 135000"/>
                <a:gd name="connsiteY15" fmla="*/ 39504 h 135000"/>
                <a:gd name="connsiteX16" fmla="*/ 0 w 135000"/>
                <a:gd name="connsiteY16" fmla="*/ 66201 h 135000"/>
                <a:gd name="connsiteX17" fmla="*/ 13399 w 135000"/>
                <a:gd name="connsiteY17" fmla="*/ 69812 h 135000"/>
                <a:gd name="connsiteX18" fmla="*/ 13399 w 135000"/>
                <a:gd name="connsiteY18" fmla="*/ 69778 h 135000"/>
                <a:gd name="connsiteX19" fmla="*/ 16031 w 135000"/>
                <a:gd name="connsiteY19" fmla="*/ 86029 h 135000"/>
                <a:gd name="connsiteX20" fmla="*/ 3763 w 135000"/>
                <a:gd name="connsiteY20" fmla="*/ 93319 h 135000"/>
                <a:gd name="connsiteX21" fmla="*/ 17837 w 135000"/>
                <a:gd name="connsiteY21" fmla="*/ 117129 h 135000"/>
                <a:gd name="connsiteX22" fmla="*/ 30324 w 135000"/>
                <a:gd name="connsiteY22" fmla="*/ 109856 h 135000"/>
                <a:gd name="connsiteX23" fmla="*/ 43571 w 135000"/>
                <a:gd name="connsiteY23" fmla="*/ 119796 h 135000"/>
                <a:gd name="connsiteX24" fmla="*/ 39876 w 135000"/>
                <a:gd name="connsiteY24" fmla="*/ 133599 h 135000"/>
                <a:gd name="connsiteX25" fmla="*/ 66572 w 135000"/>
                <a:gd name="connsiteY25" fmla="*/ 140569 h 135000"/>
                <a:gd name="connsiteX26" fmla="*/ 70352 w 135000"/>
                <a:gd name="connsiteY26" fmla="*/ 126664 h 135000"/>
                <a:gd name="connsiteX27" fmla="*/ 86214 w 135000"/>
                <a:gd name="connsiteY27" fmla="*/ 124436 h 135000"/>
                <a:gd name="connsiteX28" fmla="*/ 93504 w 135000"/>
                <a:gd name="connsiteY28" fmla="*/ 136873 h 135000"/>
                <a:gd name="connsiteX29" fmla="*/ 117349 w 135000"/>
                <a:gd name="connsiteY29" fmla="*/ 122901 h 135000"/>
                <a:gd name="connsiteX30" fmla="*/ 110059 w 135000"/>
                <a:gd name="connsiteY30" fmla="*/ 110464 h 135000"/>
                <a:gd name="connsiteX31" fmla="*/ 119948 w 135000"/>
                <a:gd name="connsiteY31" fmla="*/ 97419 h 135000"/>
                <a:gd name="connsiteX32" fmla="*/ 119948 w 135000"/>
                <a:gd name="connsiteY32" fmla="*/ 97436 h 135000"/>
                <a:gd name="connsiteX33" fmla="*/ 133971 w 135000"/>
                <a:gd name="connsiteY33" fmla="*/ 101064 h 135000"/>
                <a:gd name="connsiteX34" fmla="*/ 140923 w 135000"/>
                <a:gd name="connsiteY34" fmla="*/ 74368 h 135000"/>
                <a:gd name="connsiteX35" fmla="*/ 126900 w 135000"/>
                <a:gd name="connsiteY35" fmla="*/ 70723 h 135000"/>
                <a:gd name="connsiteX36" fmla="*/ 126900 w 135000"/>
                <a:gd name="connsiteY36" fmla="*/ 70639 h 135000"/>
                <a:gd name="connsiteX37" fmla="*/ 89151 w 135000"/>
                <a:gd name="connsiteY37" fmla="*/ 75144 h 135000"/>
                <a:gd name="connsiteX38" fmla="*/ 65677 w 135000"/>
                <a:gd name="connsiteY38" fmla="*/ 88914 h 135000"/>
                <a:gd name="connsiteX39" fmla="*/ 51958 w 135000"/>
                <a:gd name="connsiteY39" fmla="*/ 65458 h 135000"/>
                <a:gd name="connsiteX40" fmla="*/ 75431 w 135000"/>
                <a:gd name="connsiteY40" fmla="*/ 51671 h 135000"/>
                <a:gd name="connsiteX41" fmla="*/ 89151 w 135000"/>
                <a:gd name="connsiteY41" fmla="*/ 75144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000" h="135000">
                  <a:moveTo>
                    <a:pt x="126900" y="70639"/>
                  </a:moveTo>
                  <a:cubicBezTo>
                    <a:pt x="126934" y="65154"/>
                    <a:pt x="126141" y="59771"/>
                    <a:pt x="124656" y="54574"/>
                  </a:cubicBezTo>
                  <a:lnTo>
                    <a:pt x="137093" y="47301"/>
                  </a:lnTo>
                  <a:lnTo>
                    <a:pt x="123120" y="23490"/>
                  </a:lnTo>
                  <a:lnTo>
                    <a:pt x="110700" y="30780"/>
                  </a:lnTo>
                  <a:cubicBezTo>
                    <a:pt x="106971" y="26983"/>
                    <a:pt x="102668" y="23692"/>
                    <a:pt x="97926" y="21043"/>
                  </a:cubicBezTo>
                  <a:cubicBezTo>
                    <a:pt x="97875" y="21026"/>
                    <a:pt x="101469" y="6953"/>
                    <a:pt x="101469" y="6953"/>
                  </a:cubicBezTo>
                  <a:lnTo>
                    <a:pt x="74739" y="0"/>
                  </a:lnTo>
                  <a:lnTo>
                    <a:pt x="71213" y="13939"/>
                  </a:lnTo>
                  <a:cubicBezTo>
                    <a:pt x="65677" y="13669"/>
                    <a:pt x="60075" y="14631"/>
                    <a:pt x="54861" y="16183"/>
                  </a:cubicBezTo>
                  <a:lnTo>
                    <a:pt x="47537" y="3763"/>
                  </a:lnTo>
                  <a:lnTo>
                    <a:pt x="23726" y="17702"/>
                  </a:lnTo>
                  <a:lnTo>
                    <a:pt x="31050" y="30139"/>
                  </a:lnTo>
                  <a:cubicBezTo>
                    <a:pt x="27203" y="33902"/>
                    <a:pt x="23878" y="38239"/>
                    <a:pt x="21229" y="43082"/>
                  </a:cubicBezTo>
                  <a:cubicBezTo>
                    <a:pt x="21195" y="43082"/>
                    <a:pt x="21195" y="43082"/>
                    <a:pt x="21195" y="43099"/>
                  </a:cubicBezTo>
                  <a:lnTo>
                    <a:pt x="7391" y="39504"/>
                  </a:lnTo>
                  <a:lnTo>
                    <a:pt x="0" y="66201"/>
                  </a:lnTo>
                  <a:lnTo>
                    <a:pt x="13399" y="69812"/>
                  </a:lnTo>
                  <a:lnTo>
                    <a:pt x="13399" y="69778"/>
                  </a:lnTo>
                  <a:cubicBezTo>
                    <a:pt x="13399" y="75330"/>
                    <a:pt x="14479" y="80781"/>
                    <a:pt x="16031" y="86029"/>
                  </a:cubicBezTo>
                  <a:lnTo>
                    <a:pt x="3763" y="93319"/>
                  </a:lnTo>
                  <a:lnTo>
                    <a:pt x="17837" y="117129"/>
                  </a:lnTo>
                  <a:lnTo>
                    <a:pt x="30324" y="109856"/>
                  </a:lnTo>
                  <a:cubicBezTo>
                    <a:pt x="34172" y="113687"/>
                    <a:pt x="38644" y="117129"/>
                    <a:pt x="43571" y="119796"/>
                  </a:cubicBezTo>
                  <a:lnTo>
                    <a:pt x="39876" y="133599"/>
                  </a:lnTo>
                  <a:lnTo>
                    <a:pt x="66572" y="140569"/>
                  </a:lnTo>
                  <a:cubicBezTo>
                    <a:pt x="66572" y="140569"/>
                    <a:pt x="70335" y="126681"/>
                    <a:pt x="70352" y="126664"/>
                  </a:cubicBezTo>
                  <a:cubicBezTo>
                    <a:pt x="75803" y="126698"/>
                    <a:pt x="81152" y="125921"/>
                    <a:pt x="86214" y="124436"/>
                  </a:cubicBezTo>
                  <a:lnTo>
                    <a:pt x="93504" y="136873"/>
                  </a:lnTo>
                  <a:lnTo>
                    <a:pt x="117349" y="122901"/>
                  </a:lnTo>
                  <a:lnTo>
                    <a:pt x="110059" y="110464"/>
                  </a:lnTo>
                  <a:cubicBezTo>
                    <a:pt x="113906" y="106667"/>
                    <a:pt x="117298" y="102279"/>
                    <a:pt x="119948" y="97419"/>
                  </a:cubicBezTo>
                  <a:cubicBezTo>
                    <a:pt x="120066" y="97166"/>
                    <a:pt x="120066" y="97183"/>
                    <a:pt x="119948" y="97436"/>
                  </a:cubicBezTo>
                  <a:lnTo>
                    <a:pt x="133971" y="101064"/>
                  </a:lnTo>
                  <a:lnTo>
                    <a:pt x="140923" y="74368"/>
                  </a:lnTo>
                  <a:lnTo>
                    <a:pt x="126900" y="70723"/>
                  </a:lnTo>
                  <a:cubicBezTo>
                    <a:pt x="126917" y="70656"/>
                    <a:pt x="126917" y="70656"/>
                    <a:pt x="126900" y="70639"/>
                  </a:cubicBezTo>
                  <a:close/>
                  <a:moveTo>
                    <a:pt x="89151" y="75144"/>
                  </a:moveTo>
                  <a:cubicBezTo>
                    <a:pt x="86468" y="85438"/>
                    <a:pt x="75971" y="91598"/>
                    <a:pt x="65677" y="88914"/>
                  </a:cubicBezTo>
                  <a:cubicBezTo>
                    <a:pt x="55451" y="86248"/>
                    <a:pt x="49275" y="75701"/>
                    <a:pt x="51958" y="65458"/>
                  </a:cubicBezTo>
                  <a:cubicBezTo>
                    <a:pt x="54607" y="55181"/>
                    <a:pt x="65138" y="49005"/>
                    <a:pt x="75431" y="51671"/>
                  </a:cubicBezTo>
                  <a:cubicBezTo>
                    <a:pt x="85691" y="54371"/>
                    <a:pt x="91851" y="64884"/>
                    <a:pt x="89151" y="7514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0" name="ïṡḷiḑé">
            <a:extLst>
              <a:ext uri="{FF2B5EF4-FFF2-40B4-BE49-F238E27FC236}">
                <a16:creationId xmlns:a16="http://schemas.microsoft.com/office/drawing/2014/main" id="{053360BE-EEA3-42C5-B66E-239FD656ABBB}"/>
              </a:ext>
            </a:extLst>
          </p:cNvPr>
          <p:cNvSpPr/>
          <p:nvPr/>
        </p:nvSpPr>
        <p:spPr>
          <a:xfrm>
            <a:off x="949454" y="3521198"/>
            <a:ext cx="3569506" cy="498861"/>
          </a:xfrm>
          <a:prstGeom prst="rect">
            <a:avLst/>
          </a:prstGeom>
        </p:spPr>
        <p:txBody>
          <a:bodyPr wrap="square" anchor="ctr" anchorCtr="0">
            <a:normAutofit/>
          </a:bodyPr>
          <a:lstStyle/>
          <a:p>
            <a:pPr lvl="0"/>
            <a:r>
              <a:rPr lang="zh-CN" altLang="en-US" sz="2400" b="1" spc="100" dirty="0">
                <a:solidFill>
                  <a:schemeClr val="accent4"/>
                </a:solidFill>
              </a:rPr>
              <a:t>密钥管理自动化</a:t>
            </a:r>
          </a:p>
        </p:txBody>
      </p:sp>
      <p:sp>
        <p:nvSpPr>
          <p:cNvPr id="11" name="文本框 10">
            <a:extLst>
              <a:ext uri="{FF2B5EF4-FFF2-40B4-BE49-F238E27FC236}">
                <a16:creationId xmlns:a16="http://schemas.microsoft.com/office/drawing/2014/main" id="{7145A462-2224-443B-BD7B-98ECAE480FCC}"/>
              </a:ext>
            </a:extLst>
          </p:cNvPr>
          <p:cNvSpPr txBox="1"/>
          <p:nvPr/>
        </p:nvSpPr>
        <p:spPr>
          <a:xfrm>
            <a:off x="949454" y="4106676"/>
            <a:ext cx="10667152" cy="1573892"/>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dirty="0"/>
              <a:t>除了</a:t>
            </a:r>
            <a:r>
              <a:rPr lang="zh-CN" altLang="en-US" dirty="0">
                <a:solidFill>
                  <a:schemeClr val="accent4">
                    <a:lumMod val="60000"/>
                    <a:lumOff val="40000"/>
                  </a:schemeClr>
                </a:solidFill>
              </a:rPr>
              <a:t>主密钥</a:t>
            </a:r>
            <a:r>
              <a:rPr lang="zh-CN" altLang="en-US" dirty="0"/>
              <a:t>需要由</a:t>
            </a:r>
            <a:r>
              <a:rPr lang="zh-CN" altLang="en-US" dirty="0">
                <a:solidFill>
                  <a:schemeClr val="accent4">
                    <a:lumMod val="60000"/>
                    <a:lumOff val="40000"/>
                  </a:schemeClr>
                </a:solidFill>
              </a:rPr>
              <a:t>人工装入</a:t>
            </a:r>
            <a:r>
              <a:rPr lang="zh-CN" altLang="en-US" dirty="0"/>
              <a:t>以外，其他各层的密钥均可以设计由密钥管理系统按照某种协议进行自动地</a:t>
            </a:r>
            <a:r>
              <a:rPr lang="zh-CN" altLang="en-US" dirty="0">
                <a:solidFill>
                  <a:schemeClr val="accent4">
                    <a:lumMod val="60000"/>
                    <a:lumOff val="40000"/>
                  </a:schemeClr>
                </a:solidFill>
              </a:rPr>
              <a:t>分配、更换、销毁</a:t>
            </a:r>
            <a:r>
              <a:rPr lang="zh-CN" altLang="en-US" dirty="0"/>
              <a:t>等</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可以使核心的主密钥仅仅掌握在少数安全管理人员的范围内，核心密钥的</a:t>
            </a:r>
            <a:r>
              <a:rPr lang="zh-CN" altLang="en-US" dirty="0">
                <a:solidFill>
                  <a:schemeClr val="accent4">
                    <a:lumMod val="60000"/>
                    <a:lumOff val="40000"/>
                  </a:schemeClr>
                </a:solidFill>
              </a:rPr>
              <a:t>扩散面达到最小</a:t>
            </a:r>
            <a:r>
              <a:rPr lang="zh-CN" altLang="en-US" dirty="0"/>
              <a:t>，有助于保证密钥的安全性</a:t>
            </a:r>
            <a:endParaRPr lang="zh-CN" altLang="en-US" dirty="0">
              <a:solidFill>
                <a:schemeClr val="accent4">
                  <a:lumMod val="60000"/>
                  <a:lumOff val="40000"/>
                </a:schemeClr>
              </a:solidFill>
            </a:endParaRPr>
          </a:p>
        </p:txBody>
      </p:sp>
    </p:spTree>
    <p:extLst>
      <p:ext uri="{BB962C8B-B14F-4D97-AF65-F5344CB8AC3E}">
        <p14:creationId xmlns:p14="http://schemas.microsoft.com/office/powerpoint/2010/main" val="8699230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78B9C-6949-476E-B208-BAD83570DC1F}"/>
              </a:ext>
            </a:extLst>
          </p:cNvPr>
          <p:cNvSpPr>
            <a:spLocks noGrp="1"/>
          </p:cNvSpPr>
          <p:nvPr>
            <p:ph type="title"/>
          </p:nvPr>
        </p:nvSpPr>
        <p:spPr/>
        <p:txBody>
          <a:bodyPr/>
          <a:lstStyle/>
          <a:p>
            <a:r>
              <a:rPr lang="zh-CN" altLang="en-US" dirty="0"/>
              <a:t>密钥的协商与分发</a:t>
            </a:r>
          </a:p>
        </p:txBody>
      </p:sp>
      <p:grpSp>
        <p:nvGrpSpPr>
          <p:cNvPr id="13" name="组合 12">
            <a:extLst>
              <a:ext uri="{FF2B5EF4-FFF2-40B4-BE49-F238E27FC236}">
                <a16:creationId xmlns:a16="http://schemas.microsoft.com/office/drawing/2014/main" id="{216B4DC4-58F1-4570-A75A-CE986343497D}"/>
              </a:ext>
            </a:extLst>
          </p:cNvPr>
          <p:cNvGrpSpPr/>
          <p:nvPr/>
        </p:nvGrpSpPr>
        <p:grpSpPr>
          <a:xfrm>
            <a:off x="577850" y="956644"/>
            <a:ext cx="523434" cy="470571"/>
            <a:chOff x="18902734" y="8710063"/>
            <a:chExt cx="523434" cy="470571"/>
          </a:xfrm>
          <a:solidFill>
            <a:schemeClr val="accent4"/>
          </a:solidFill>
        </p:grpSpPr>
        <p:sp>
          <p:nvSpPr>
            <p:cNvPr id="14" name="任意多边形: 形状 13">
              <a:extLst>
                <a:ext uri="{FF2B5EF4-FFF2-40B4-BE49-F238E27FC236}">
                  <a16:creationId xmlns:a16="http://schemas.microsoft.com/office/drawing/2014/main" id="{71445414-1E7C-4EB3-B618-5EA816900A26}"/>
                </a:ext>
              </a:extLst>
            </p:cNvPr>
            <p:cNvSpPr/>
            <p:nvPr/>
          </p:nvSpPr>
          <p:spPr>
            <a:xfrm>
              <a:off x="19021168" y="8710063"/>
              <a:ext cx="405000" cy="303750"/>
            </a:xfrm>
            <a:custGeom>
              <a:avLst/>
              <a:gdLst>
                <a:gd name="connsiteX0" fmla="*/ 319191 w 405000"/>
                <a:gd name="connsiteY0" fmla="*/ 0 h 303750"/>
                <a:gd name="connsiteX1" fmla="*/ 100018 w 405000"/>
                <a:gd name="connsiteY1" fmla="*/ 0 h 303750"/>
                <a:gd name="connsiteX2" fmla="*/ 0 w 405000"/>
                <a:gd name="connsiteY2" fmla="*/ 100440 h 303750"/>
                <a:gd name="connsiteX3" fmla="*/ 0 w 405000"/>
                <a:gd name="connsiteY3" fmla="*/ 102887 h 303750"/>
                <a:gd name="connsiteX4" fmla="*/ 40449 w 405000"/>
                <a:gd name="connsiteY4" fmla="*/ 103359 h 303750"/>
                <a:gd name="connsiteX5" fmla="*/ 40449 w 405000"/>
                <a:gd name="connsiteY5" fmla="*/ 100440 h 303750"/>
                <a:gd name="connsiteX6" fmla="*/ 100018 w 405000"/>
                <a:gd name="connsiteY6" fmla="*/ 40449 h 303750"/>
                <a:gd name="connsiteX7" fmla="*/ 319191 w 405000"/>
                <a:gd name="connsiteY7" fmla="*/ 40449 h 303750"/>
                <a:gd name="connsiteX8" fmla="*/ 376785 w 405000"/>
                <a:gd name="connsiteY8" fmla="*/ 100440 h 303750"/>
                <a:gd name="connsiteX9" fmla="*/ 376785 w 405000"/>
                <a:gd name="connsiteY9" fmla="*/ 218565 h 303750"/>
                <a:gd name="connsiteX10" fmla="*/ 321891 w 405000"/>
                <a:gd name="connsiteY10" fmla="*/ 277290 h 303750"/>
                <a:gd name="connsiteX11" fmla="*/ 322144 w 405000"/>
                <a:gd name="connsiteY11" fmla="*/ 318263 h 303750"/>
                <a:gd name="connsiteX12" fmla="*/ 419783 w 405000"/>
                <a:gd name="connsiteY12" fmla="*/ 218548 h 303750"/>
                <a:gd name="connsiteX13" fmla="*/ 419783 w 405000"/>
                <a:gd name="connsiteY13" fmla="*/ 100423 h 303750"/>
                <a:gd name="connsiteX14" fmla="*/ 319191 w 405000"/>
                <a:gd name="connsiteY14" fmla="*/ 0 h 30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000" h="303750">
                  <a:moveTo>
                    <a:pt x="319191" y="0"/>
                  </a:moveTo>
                  <a:lnTo>
                    <a:pt x="100018" y="0"/>
                  </a:lnTo>
                  <a:cubicBezTo>
                    <a:pt x="45006" y="0"/>
                    <a:pt x="0" y="45428"/>
                    <a:pt x="0" y="100440"/>
                  </a:cubicBezTo>
                  <a:lnTo>
                    <a:pt x="0" y="102887"/>
                  </a:lnTo>
                  <a:lnTo>
                    <a:pt x="40449" y="103359"/>
                  </a:lnTo>
                  <a:lnTo>
                    <a:pt x="40449" y="100440"/>
                  </a:lnTo>
                  <a:cubicBezTo>
                    <a:pt x="40449" y="67939"/>
                    <a:pt x="67517" y="40449"/>
                    <a:pt x="100018" y="40449"/>
                  </a:cubicBezTo>
                  <a:lnTo>
                    <a:pt x="319191" y="40449"/>
                  </a:lnTo>
                  <a:cubicBezTo>
                    <a:pt x="351709" y="40449"/>
                    <a:pt x="376785" y="67939"/>
                    <a:pt x="376785" y="100440"/>
                  </a:cubicBezTo>
                  <a:lnTo>
                    <a:pt x="376785" y="218565"/>
                  </a:lnTo>
                  <a:cubicBezTo>
                    <a:pt x="376785" y="249953"/>
                    <a:pt x="352839" y="275552"/>
                    <a:pt x="321891" y="277290"/>
                  </a:cubicBezTo>
                  <a:lnTo>
                    <a:pt x="322144" y="318263"/>
                  </a:lnTo>
                  <a:cubicBezTo>
                    <a:pt x="375840" y="316744"/>
                    <a:pt x="419783" y="272633"/>
                    <a:pt x="419783" y="218548"/>
                  </a:cubicBezTo>
                  <a:lnTo>
                    <a:pt x="419783" y="100423"/>
                  </a:lnTo>
                  <a:cubicBezTo>
                    <a:pt x="419783" y="45428"/>
                    <a:pt x="374220" y="0"/>
                    <a:pt x="319191"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5" name="任意多边形: 形状 14">
              <a:extLst>
                <a:ext uri="{FF2B5EF4-FFF2-40B4-BE49-F238E27FC236}">
                  <a16:creationId xmlns:a16="http://schemas.microsoft.com/office/drawing/2014/main" id="{103F02BD-1114-42C1-8686-5F5E181FAB77}"/>
                </a:ext>
              </a:extLst>
            </p:cNvPr>
            <p:cNvSpPr/>
            <p:nvPr/>
          </p:nvSpPr>
          <p:spPr>
            <a:xfrm>
              <a:off x="18902734" y="8843134"/>
              <a:ext cx="405000" cy="337500"/>
            </a:xfrm>
            <a:custGeom>
              <a:avLst/>
              <a:gdLst>
                <a:gd name="connsiteX0" fmla="*/ 340357 w 405000"/>
                <a:gd name="connsiteY0" fmla="*/ 3076 h 337500"/>
                <a:gd name="connsiteX1" fmla="*/ 73985 w 405000"/>
                <a:gd name="connsiteY1" fmla="*/ 5 h 337500"/>
                <a:gd name="connsiteX2" fmla="*/ 1659 w 405000"/>
                <a:gd name="connsiteY2" fmla="*/ 70661 h 337500"/>
                <a:gd name="connsiteX3" fmla="*/ 5 w 405000"/>
                <a:gd name="connsiteY3" fmla="*/ 214233 h 337500"/>
                <a:gd name="connsiteX4" fmla="*/ 70661 w 405000"/>
                <a:gd name="connsiteY4" fmla="*/ 286509 h 337500"/>
                <a:gd name="connsiteX5" fmla="*/ 248844 w 405000"/>
                <a:gd name="connsiteY5" fmla="*/ 288585 h 337500"/>
                <a:gd name="connsiteX6" fmla="*/ 345420 w 405000"/>
                <a:gd name="connsiteY6" fmla="*/ 337995 h 337500"/>
                <a:gd name="connsiteX7" fmla="*/ 364455 w 405000"/>
                <a:gd name="connsiteY7" fmla="*/ 336408 h 337500"/>
                <a:gd name="connsiteX8" fmla="*/ 371491 w 405000"/>
                <a:gd name="connsiteY8" fmla="*/ 318285 h 337500"/>
                <a:gd name="connsiteX9" fmla="*/ 366277 w 405000"/>
                <a:gd name="connsiteY9" fmla="*/ 289192 h 337500"/>
                <a:gd name="connsiteX10" fmla="*/ 366277 w 405000"/>
                <a:gd name="connsiteY10" fmla="*/ 289192 h 337500"/>
                <a:gd name="connsiteX11" fmla="*/ 408988 w 405000"/>
                <a:gd name="connsiteY11" fmla="*/ 247815 h 337500"/>
                <a:gd name="connsiteX12" fmla="*/ 410996 w 405000"/>
                <a:gd name="connsiteY12" fmla="*/ 75369 h 337500"/>
                <a:gd name="connsiteX13" fmla="*/ 340357 w 405000"/>
                <a:gd name="connsiteY13" fmla="*/ 3076 h 337500"/>
                <a:gd name="connsiteX14" fmla="*/ 307569 w 405000"/>
                <a:gd name="connsiteY14" fmla="*/ 205762 h 337500"/>
                <a:gd name="connsiteX15" fmla="*/ 102858 w 405000"/>
                <a:gd name="connsiteY15" fmla="*/ 205762 h 337500"/>
                <a:gd name="connsiteX16" fmla="*/ 82389 w 405000"/>
                <a:gd name="connsiteY16" fmla="*/ 185546 h 337500"/>
                <a:gd name="connsiteX17" fmla="*/ 102858 w 405000"/>
                <a:gd name="connsiteY17" fmla="*/ 165313 h 337500"/>
                <a:gd name="connsiteX18" fmla="*/ 307569 w 405000"/>
                <a:gd name="connsiteY18" fmla="*/ 165313 h 337500"/>
                <a:gd name="connsiteX19" fmla="*/ 328055 w 405000"/>
                <a:gd name="connsiteY19" fmla="*/ 185546 h 337500"/>
                <a:gd name="connsiteX20" fmla="*/ 307569 w 405000"/>
                <a:gd name="connsiteY20" fmla="*/ 205762 h 337500"/>
                <a:gd name="connsiteX21" fmla="*/ 307569 w 405000"/>
                <a:gd name="connsiteY21" fmla="*/ 124863 h 337500"/>
                <a:gd name="connsiteX22" fmla="*/ 102858 w 405000"/>
                <a:gd name="connsiteY22" fmla="*/ 124863 h 337500"/>
                <a:gd name="connsiteX23" fmla="*/ 82389 w 405000"/>
                <a:gd name="connsiteY23" fmla="*/ 104630 h 337500"/>
                <a:gd name="connsiteX24" fmla="*/ 102858 w 405000"/>
                <a:gd name="connsiteY24" fmla="*/ 84397 h 337500"/>
                <a:gd name="connsiteX25" fmla="*/ 307569 w 405000"/>
                <a:gd name="connsiteY25" fmla="*/ 84397 h 337500"/>
                <a:gd name="connsiteX26" fmla="*/ 328055 w 405000"/>
                <a:gd name="connsiteY26" fmla="*/ 104630 h 337500"/>
                <a:gd name="connsiteX27" fmla="*/ 307569 w 405000"/>
                <a:gd name="connsiteY27" fmla="*/ 124863 h 3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5000" h="337500">
                  <a:moveTo>
                    <a:pt x="340357" y="3076"/>
                  </a:moveTo>
                  <a:lnTo>
                    <a:pt x="73985" y="5"/>
                  </a:lnTo>
                  <a:cubicBezTo>
                    <a:pt x="34498" y="-467"/>
                    <a:pt x="2115" y="31173"/>
                    <a:pt x="1659" y="70661"/>
                  </a:cubicBezTo>
                  <a:lnTo>
                    <a:pt x="5" y="214233"/>
                  </a:lnTo>
                  <a:cubicBezTo>
                    <a:pt x="-467" y="253687"/>
                    <a:pt x="31190" y="286087"/>
                    <a:pt x="70661" y="286509"/>
                  </a:cubicBezTo>
                  <a:lnTo>
                    <a:pt x="248844" y="288585"/>
                  </a:lnTo>
                  <a:lnTo>
                    <a:pt x="345420" y="337995"/>
                  </a:lnTo>
                  <a:cubicBezTo>
                    <a:pt x="351545" y="341150"/>
                    <a:pt x="358920" y="340492"/>
                    <a:pt x="364455" y="336408"/>
                  </a:cubicBezTo>
                  <a:cubicBezTo>
                    <a:pt x="369990" y="332291"/>
                    <a:pt x="372706" y="325035"/>
                    <a:pt x="371491" y="318285"/>
                  </a:cubicBezTo>
                  <a:lnTo>
                    <a:pt x="366277" y="289192"/>
                  </a:lnTo>
                  <a:lnTo>
                    <a:pt x="366277" y="289192"/>
                  </a:lnTo>
                  <a:cubicBezTo>
                    <a:pt x="389615" y="289192"/>
                    <a:pt x="408735" y="271153"/>
                    <a:pt x="408988" y="247815"/>
                  </a:cubicBezTo>
                  <a:lnTo>
                    <a:pt x="410996" y="75369"/>
                  </a:lnTo>
                  <a:cubicBezTo>
                    <a:pt x="411485" y="35898"/>
                    <a:pt x="379845" y="3515"/>
                    <a:pt x="340357" y="3076"/>
                  </a:cubicBezTo>
                  <a:close/>
                  <a:moveTo>
                    <a:pt x="307569" y="205762"/>
                  </a:moveTo>
                  <a:lnTo>
                    <a:pt x="102858" y="205762"/>
                  </a:lnTo>
                  <a:cubicBezTo>
                    <a:pt x="91569" y="205762"/>
                    <a:pt x="82389" y="196852"/>
                    <a:pt x="82389" y="185546"/>
                  </a:cubicBezTo>
                  <a:cubicBezTo>
                    <a:pt x="82389" y="174223"/>
                    <a:pt x="91552" y="165313"/>
                    <a:pt x="102858" y="165313"/>
                  </a:cubicBezTo>
                  <a:lnTo>
                    <a:pt x="307569" y="165313"/>
                  </a:lnTo>
                  <a:cubicBezTo>
                    <a:pt x="318892" y="165313"/>
                    <a:pt x="328055" y="174223"/>
                    <a:pt x="328055" y="185546"/>
                  </a:cubicBezTo>
                  <a:cubicBezTo>
                    <a:pt x="328055" y="196852"/>
                    <a:pt x="318892" y="205762"/>
                    <a:pt x="307569" y="205762"/>
                  </a:cubicBezTo>
                  <a:close/>
                  <a:moveTo>
                    <a:pt x="307569" y="124863"/>
                  </a:moveTo>
                  <a:lnTo>
                    <a:pt x="102858" y="124863"/>
                  </a:lnTo>
                  <a:cubicBezTo>
                    <a:pt x="91569" y="124863"/>
                    <a:pt x="82389" y="115970"/>
                    <a:pt x="82389" y="104630"/>
                  </a:cubicBezTo>
                  <a:cubicBezTo>
                    <a:pt x="82389" y="93307"/>
                    <a:pt x="91552" y="84397"/>
                    <a:pt x="102858" y="84397"/>
                  </a:cubicBezTo>
                  <a:lnTo>
                    <a:pt x="307569" y="84397"/>
                  </a:lnTo>
                  <a:cubicBezTo>
                    <a:pt x="318892" y="84397"/>
                    <a:pt x="328055" y="93307"/>
                    <a:pt x="328055" y="104630"/>
                  </a:cubicBezTo>
                  <a:cubicBezTo>
                    <a:pt x="328055" y="115953"/>
                    <a:pt x="318892" y="124863"/>
                    <a:pt x="307569" y="12486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6" name="ïṡḷiḑé">
            <a:extLst>
              <a:ext uri="{FF2B5EF4-FFF2-40B4-BE49-F238E27FC236}">
                <a16:creationId xmlns:a16="http://schemas.microsoft.com/office/drawing/2014/main" id="{AA34D530-BA25-4FE9-99FE-7F7E7CEDCC49}"/>
              </a:ext>
            </a:extLst>
          </p:cNvPr>
          <p:cNvSpPr/>
          <p:nvPr/>
        </p:nvSpPr>
        <p:spPr>
          <a:xfrm>
            <a:off x="1219718" y="928354"/>
            <a:ext cx="3569506" cy="498861"/>
          </a:xfrm>
          <a:prstGeom prst="rect">
            <a:avLst/>
          </a:prstGeom>
        </p:spPr>
        <p:txBody>
          <a:bodyPr wrap="square" anchor="ctr" anchorCtr="0">
            <a:normAutofit/>
          </a:bodyPr>
          <a:lstStyle/>
          <a:p>
            <a:pPr lvl="0"/>
            <a:r>
              <a:rPr lang="zh-CN" altLang="en-US" sz="2400" b="1" spc="100" dirty="0">
                <a:solidFill>
                  <a:schemeClr val="accent4"/>
                </a:solidFill>
              </a:rPr>
              <a:t>密钥协商</a:t>
            </a:r>
          </a:p>
        </p:txBody>
      </p:sp>
      <p:sp>
        <p:nvSpPr>
          <p:cNvPr id="18" name="文本框 17">
            <a:extLst>
              <a:ext uri="{FF2B5EF4-FFF2-40B4-BE49-F238E27FC236}">
                <a16:creationId xmlns:a16="http://schemas.microsoft.com/office/drawing/2014/main" id="{EF7EDA96-5240-4A3E-8E1A-56E0FB4CE0B3}"/>
              </a:ext>
            </a:extLst>
          </p:cNvPr>
          <p:cNvSpPr txBox="1"/>
          <p:nvPr/>
        </p:nvSpPr>
        <p:spPr>
          <a:xfrm>
            <a:off x="979265" y="1465720"/>
            <a:ext cx="10667152" cy="1650837"/>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dirty="0"/>
              <a:t>保密通信</a:t>
            </a:r>
            <a:r>
              <a:rPr lang="zh-CN" altLang="en-US" dirty="0">
                <a:solidFill>
                  <a:schemeClr val="accent4">
                    <a:lumMod val="60000"/>
                    <a:lumOff val="40000"/>
                  </a:schemeClr>
                </a:solidFill>
              </a:rPr>
              <a:t>双方（或更多方</a:t>
            </a:r>
            <a:r>
              <a:rPr lang="zh-CN" altLang="en-US" dirty="0"/>
              <a:t>）通过</a:t>
            </a:r>
            <a:r>
              <a:rPr lang="zh-CN" altLang="en-US" dirty="0">
                <a:solidFill>
                  <a:schemeClr val="accent4">
                    <a:lumMod val="60000"/>
                    <a:lumOff val="40000"/>
                  </a:schemeClr>
                </a:solidFill>
              </a:rPr>
              <a:t>公开信道</a:t>
            </a:r>
            <a:r>
              <a:rPr lang="zh-CN" altLang="en-US" dirty="0"/>
              <a:t>的通信来共同形成秘密密钥的过程</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密钥的值是某个</a:t>
            </a:r>
            <a:r>
              <a:rPr lang="zh-CN" altLang="en-US" dirty="0">
                <a:solidFill>
                  <a:schemeClr val="accent4">
                    <a:lumMod val="60000"/>
                    <a:lumOff val="40000"/>
                  </a:schemeClr>
                </a:solidFill>
              </a:rPr>
              <a:t>函数值</a:t>
            </a:r>
            <a:r>
              <a:rPr lang="zh-CN" altLang="en-US" dirty="0"/>
              <a:t>，其输入量由</a:t>
            </a:r>
            <a:r>
              <a:rPr lang="zh-CN" altLang="en-US" dirty="0">
                <a:solidFill>
                  <a:schemeClr val="accent4">
                    <a:lumMod val="60000"/>
                    <a:lumOff val="40000"/>
                  </a:schemeClr>
                </a:solidFill>
              </a:rPr>
              <a:t>两个成员</a:t>
            </a:r>
            <a:r>
              <a:rPr lang="zh-CN" altLang="en-US" dirty="0"/>
              <a:t>提供</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结果是参与协商的</a:t>
            </a:r>
            <a:r>
              <a:rPr lang="zh-CN" altLang="en-US" dirty="0">
                <a:solidFill>
                  <a:schemeClr val="accent4">
                    <a:lumMod val="60000"/>
                    <a:lumOff val="40000"/>
                  </a:schemeClr>
                </a:solidFill>
              </a:rPr>
              <a:t>双方</a:t>
            </a:r>
            <a:r>
              <a:rPr lang="zh-CN" altLang="en-US" dirty="0"/>
              <a:t>都将得到</a:t>
            </a:r>
            <a:r>
              <a:rPr lang="zh-CN" altLang="en-US" dirty="0">
                <a:solidFill>
                  <a:schemeClr val="accent4">
                    <a:lumMod val="60000"/>
                    <a:lumOff val="40000"/>
                  </a:schemeClr>
                </a:solidFill>
              </a:rPr>
              <a:t>相同的密钥</a:t>
            </a:r>
            <a:r>
              <a:rPr lang="zh-CN" altLang="en-US" dirty="0"/>
              <a:t>，而其他任何方（除可能的可信管理机构 </a:t>
            </a:r>
            <a:r>
              <a:rPr lang="en-US" altLang="zh-CN" dirty="0"/>
              <a:t>CA </a:t>
            </a:r>
            <a:r>
              <a:rPr lang="zh-CN" altLang="en-US" dirty="0"/>
              <a:t>外）都是不知道的，如</a:t>
            </a:r>
            <a:r>
              <a:rPr lang="en-US" altLang="zh-CN" dirty="0" err="1"/>
              <a:t>Diffe</a:t>
            </a:r>
            <a:r>
              <a:rPr lang="en-US" altLang="zh-CN" dirty="0"/>
              <a:t>-Hellman </a:t>
            </a:r>
            <a:r>
              <a:rPr lang="zh-CN" altLang="en-US" dirty="0"/>
              <a:t>密钥交换算法</a:t>
            </a:r>
            <a:endParaRPr lang="zh-CN" altLang="en-US" dirty="0">
              <a:solidFill>
                <a:schemeClr val="accent4">
                  <a:lumMod val="60000"/>
                  <a:lumOff val="40000"/>
                </a:schemeClr>
              </a:solidFill>
            </a:endParaRPr>
          </a:p>
        </p:txBody>
      </p:sp>
      <p:pic>
        <p:nvPicPr>
          <p:cNvPr id="26" name="Picture 2">
            <a:extLst>
              <a:ext uri="{FF2B5EF4-FFF2-40B4-BE49-F238E27FC236}">
                <a16:creationId xmlns:a16="http://schemas.microsoft.com/office/drawing/2014/main" id="{9E4315F5-8E6C-4B19-89F7-F4F6006A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167" y="3429000"/>
            <a:ext cx="1184616" cy="118461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3AF1CE79-1843-491F-92FC-BB13A8805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4836" y="3429000"/>
            <a:ext cx="1184616" cy="11846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A784B60-A6E3-49A9-B701-403B1DFFA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4226" y="4800523"/>
            <a:ext cx="1036828" cy="10368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0B79C9B-77D3-4ACD-AE2A-6BC8B2A17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2804" y="4820154"/>
            <a:ext cx="944137" cy="94413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连接符 29">
            <a:extLst>
              <a:ext uri="{FF2B5EF4-FFF2-40B4-BE49-F238E27FC236}">
                <a16:creationId xmlns:a16="http://schemas.microsoft.com/office/drawing/2014/main" id="{89E6D257-F3C6-46BD-829F-CF9E9A3133B8}"/>
              </a:ext>
            </a:extLst>
          </p:cNvPr>
          <p:cNvCxnSpPr>
            <a:cxnSpLocks/>
          </p:cNvCxnSpPr>
          <p:nvPr/>
        </p:nvCxnSpPr>
        <p:spPr>
          <a:xfrm flipV="1">
            <a:off x="3931778" y="4115466"/>
            <a:ext cx="4097100" cy="1"/>
          </a:xfrm>
          <a:prstGeom prst="line">
            <a:avLst/>
          </a:prstGeom>
          <a:ln w="38100">
            <a:solidFill>
              <a:schemeClr val="accent4"/>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05098D60-DD01-4E87-BDC8-B999165EF9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0878" y="4255394"/>
            <a:ext cx="1036828" cy="10368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C5D666CC-1071-4FE0-BD86-E136378F87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3961" y="4095202"/>
            <a:ext cx="1036828" cy="103682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A12A9795-41EB-48BD-A77C-CED55A97D3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33"/>
          <a:stretch/>
        </p:blipFill>
        <p:spPr bwMode="auto">
          <a:xfrm>
            <a:off x="3417848" y="4800523"/>
            <a:ext cx="513929" cy="103682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CED6C5DA-37DA-4FF4-8AE2-145839CC9B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0355"/>
          <a:stretch/>
        </p:blipFill>
        <p:spPr bwMode="auto">
          <a:xfrm>
            <a:off x="8061972" y="4820154"/>
            <a:ext cx="468712" cy="94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1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fade">
                                      <p:cBhvr>
                                        <p:cTn id="21" dur="500"/>
                                        <p:tgtEl>
                                          <p:spTgt spid="18">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par>
                                <p:cTn id="27" presetID="10" presetClass="entr" presetSubtype="0" fill="hold" nodeType="withEffect">
                                  <p:stCondLst>
                                    <p:cond delay="0"/>
                                  </p:stCondLst>
                                  <p:childTnLst>
                                    <p:set>
                                      <p:cBhvr>
                                        <p:cTn id="28" dur="1" fill="hold">
                                          <p:stCondLst>
                                            <p:cond delay="0"/>
                                          </p:stCondLst>
                                        </p:cTn>
                                        <p:tgtEl>
                                          <p:spTgt spid="3076"/>
                                        </p:tgtEl>
                                        <p:attrNameLst>
                                          <p:attrName>style.visibility</p:attrName>
                                        </p:attrNameLst>
                                      </p:cBhvr>
                                      <p:to>
                                        <p:strVal val="visible"/>
                                      </p:to>
                                    </p:set>
                                    <p:animEffect transition="in" filter="fade">
                                      <p:cBhvr>
                                        <p:cTn id="29" dur="500"/>
                                        <p:tgtEl>
                                          <p:spTgt spid="307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par>
                          <p:cTn id="36" fill="hold">
                            <p:stCondLst>
                              <p:cond delay="0"/>
                            </p:stCondLst>
                            <p:childTnLst>
                              <p:par>
                                <p:cTn id="37" presetID="37" presetClass="path" presetSubtype="0" accel="50000" decel="50000" fill="hold" nodeType="afterEffect">
                                  <p:stCondLst>
                                    <p:cond delay="0"/>
                                  </p:stCondLst>
                                  <p:childTnLst>
                                    <p:animMotion origin="layout" path="M -2.29167E-6 0.00348 L 0.1194 0.0375 C 0.14427 0.04537 0.18177 0.04977 0.2211 0.04977 C 0.26563 0.04977 0.30156 0.04537 0.32643 0.0375 L 0.44623 0.00348 " pathEditMode="relative" rAng="0" ptsTypes="AAAAA">
                                      <p:cBhvr>
                                        <p:cTn id="38" dur="2000" fill="hold"/>
                                        <p:tgtEl>
                                          <p:spTgt spid="34"/>
                                        </p:tgtEl>
                                        <p:attrNameLst>
                                          <p:attrName>ppt_x</p:attrName>
                                          <p:attrName>ppt_y</p:attrName>
                                        </p:attrNameLst>
                                      </p:cBhvr>
                                      <p:rCtr x="22305" y="2315"/>
                                    </p:animMotion>
                                  </p:childTnLst>
                                </p:cTn>
                              </p:par>
                              <p:par>
                                <p:cTn id="39" presetID="37" presetClass="path" presetSubtype="0" accel="50000" decel="50000" fill="hold" nodeType="withEffect">
                                  <p:stCondLst>
                                    <p:cond delay="0"/>
                                  </p:stCondLst>
                                  <p:childTnLst>
                                    <p:animMotion origin="layout" path="M 1.25E-6 0.00116 L -0.1181 0.04028 C -0.14271 0.04907 -0.17956 0.05393 -0.21836 0.05393 C -0.26237 0.05393 -0.29753 0.04907 -0.32214 0.04028 L -0.43998 0.00116 " pathEditMode="relative" rAng="0" ptsTypes="AAAAA">
                                      <p:cBhvr>
                                        <p:cTn id="40" dur="2000" fill="hold"/>
                                        <p:tgtEl>
                                          <p:spTgt spid="35"/>
                                        </p:tgtEl>
                                        <p:attrNameLst>
                                          <p:attrName>ppt_x</p:attrName>
                                          <p:attrName>ppt_y</p:attrName>
                                        </p:attrNameLst>
                                      </p:cBhvr>
                                      <p:rCtr x="-22005" y="263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 presetClass="entr" presetSubtype="0" fill="hold" nodeType="withEffect">
                                  <p:stCondLst>
                                    <p:cond delay="0"/>
                                  </p:stCondLst>
                                  <p:childTnLst>
                                    <p:set>
                                      <p:cBhvr>
                                        <p:cTn id="47" dur="1" fill="hold">
                                          <p:stCondLst>
                                            <p:cond delay="0"/>
                                          </p:stCondLst>
                                        </p:cTn>
                                        <p:tgtEl>
                                          <p:spTgt spid="307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78B9C-6949-476E-B208-BAD83570DC1F}"/>
              </a:ext>
            </a:extLst>
          </p:cNvPr>
          <p:cNvSpPr>
            <a:spLocks noGrp="1"/>
          </p:cNvSpPr>
          <p:nvPr>
            <p:ph type="title"/>
          </p:nvPr>
        </p:nvSpPr>
        <p:spPr/>
        <p:txBody>
          <a:bodyPr/>
          <a:lstStyle/>
          <a:p>
            <a:r>
              <a:rPr lang="zh-CN" altLang="en-US" dirty="0"/>
              <a:t>密钥的协商与分发</a:t>
            </a:r>
          </a:p>
        </p:txBody>
      </p:sp>
      <p:grpSp>
        <p:nvGrpSpPr>
          <p:cNvPr id="3" name="组合 2">
            <a:extLst>
              <a:ext uri="{FF2B5EF4-FFF2-40B4-BE49-F238E27FC236}">
                <a16:creationId xmlns:a16="http://schemas.microsoft.com/office/drawing/2014/main" id="{0B53FE2B-D5FE-4D01-A090-F4B118A24394}"/>
              </a:ext>
            </a:extLst>
          </p:cNvPr>
          <p:cNvGrpSpPr/>
          <p:nvPr/>
        </p:nvGrpSpPr>
        <p:grpSpPr>
          <a:xfrm>
            <a:off x="577850" y="1025070"/>
            <a:ext cx="523159" cy="484296"/>
            <a:chOff x="19983599" y="8724913"/>
            <a:chExt cx="523159" cy="484296"/>
          </a:xfrm>
          <a:solidFill>
            <a:schemeClr val="accent4"/>
          </a:solidFill>
        </p:grpSpPr>
        <p:sp>
          <p:nvSpPr>
            <p:cNvPr id="4" name="任意多边形: 形状 3">
              <a:extLst>
                <a:ext uri="{FF2B5EF4-FFF2-40B4-BE49-F238E27FC236}">
                  <a16:creationId xmlns:a16="http://schemas.microsoft.com/office/drawing/2014/main" id="{289536D7-C198-40F4-824F-036A1C715CB8}"/>
                </a:ext>
              </a:extLst>
            </p:cNvPr>
            <p:cNvSpPr/>
            <p:nvPr/>
          </p:nvSpPr>
          <p:spPr>
            <a:xfrm>
              <a:off x="20117367" y="9074209"/>
              <a:ext cx="270000" cy="135000"/>
            </a:xfrm>
            <a:custGeom>
              <a:avLst/>
              <a:gdLst>
                <a:gd name="connsiteX0" fmla="*/ 220759 w 270000"/>
                <a:gd name="connsiteY0" fmla="*/ 0 h 135000"/>
                <a:gd name="connsiteX1" fmla="*/ 55688 w 270000"/>
                <a:gd name="connsiteY1" fmla="*/ 0 h 135000"/>
                <a:gd name="connsiteX2" fmla="*/ 0 w 270000"/>
                <a:gd name="connsiteY2" fmla="*/ 55890 h 135000"/>
                <a:gd name="connsiteX3" fmla="*/ 0 w 270000"/>
                <a:gd name="connsiteY3" fmla="*/ 141953 h 135000"/>
                <a:gd name="connsiteX4" fmla="*/ 275721 w 270000"/>
                <a:gd name="connsiteY4" fmla="*/ 141953 h 135000"/>
                <a:gd name="connsiteX5" fmla="*/ 275721 w 270000"/>
                <a:gd name="connsiteY5" fmla="*/ 55890 h 135000"/>
                <a:gd name="connsiteX6" fmla="*/ 220759 w 270000"/>
                <a:gd name="connsiteY6" fmla="*/ 0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0" h="135000">
                  <a:moveTo>
                    <a:pt x="220759" y="0"/>
                  </a:moveTo>
                  <a:lnTo>
                    <a:pt x="55688" y="0"/>
                  </a:lnTo>
                  <a:cubicBezTo>
                    <a:pt x="25161" y="0"/>
                    <a:pt x="0" y="25346"/>
                    <a:pt x="0" y="55890"/>
                  </a:cubicBezTo>
                  <a:lnTo>
                    <a:pt x="0" y="141953"/>
                  </a:lnTo>
                  <a:lnTo>
                    <a:pt x="275721" y="141953"/>
                  </a:lnTo>
                  <a:lnTo>
                    <a:pt x="275721" y="55890"/>
                  </a:lnTo>
                  <a:cubicBezTo>
                    <a:pt x="275754" y="25346"/>
                    <a:pt x="251252" y="0"/>
                    <a:pt x="22075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AAAE597E-E67F-48C7-BC4E-453C2E742396}"/>
                </a:ext>
              </a:extLst>
            </p:cNvPr>
            <p:cNvSpPr/>
            <p:nvPr/>
          </p:nvSpPr>
          <p:spPr>
            <a:xfrm>
              <a:off x="20176328" y="8884365"/>
              <a:ext cx="151875" cy="151875"/>
            </a:xfrm>
            <a:custGeom>
              <a:avLst/>
              <a:gdLst>
                <a:gd name="connsiteX0" fmla="*/ 158490 w 151875"/>
                <a:gd name="connsiteY0" fmla="*/ 79245 h 151875"/>
                <a:gd name="connsiteX1" fmla="*/ 79245 w 151875"/>
                <a:gd name="connsiteY1" fmla="*/ 158490 h 151875"/>
                <a:gd name="connsiteX2" fmla="*/ 0 w 151875"/>
                <a:gd name="connsiteY2" fmla="*/ 79245 h 151875"/>
                <a:gd name="connsiteX3" fmla="*/ 79245 w 151875"/>
                <a:gd name="connsiteY3" fmla="*/ 0 h 151875"/>
                <a:gd name="connsiteX4" fmla="*/ 158490 w 151875"/>
                <a:gd name="connsiteY4" fmla="*/ 79245 h 15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75" h="151875">
                  <a:moveTo>
                    <a:pt x="158490" y="79245"/>
                  </a:moveTo>
                  <a:cubicBezTo>
                    <a:pt x="158490" y="123011"/>
                    <a:pt x="123011" y="158490"/>
                    <a:pt x="79245" y="158490"/>
                  </a:cubicBezTo>
                  <a:cubicBezTo>
                    <a:pt x="35479" y="158490"/>
                    <a:pt x="0" y="123011"/>
                    <a:pt x="0" y="79245"/>
                  </a:cubicBezTo>
                  <a:cubicBezTo>
                    <a:pt x="0" y="35479"/>
                    <a:pt x="35479" y="0"/>
                    <a:pt x="79245" y="0"/>
                  </a:cubicBezTo>
                  <a:cubicBezTo>
                    <a:pt x="123011" y="0"/>
                    <a:pt x="158490" y="35479"/>
                    <a:pt x="158490" y="7924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62C505A5-CD12-4ED9-81A6-42E6390CA8B4}"/>
                </a:ext>
              </a:extLst>
            </p:cNvPr>
            <p:cNvSpPr/>
            <p:nvPr/>
          </p:nvSpPr>
          <p:spPr>
            <a:xfrm>
              <a:off x="19983599" y="8829656"/>
              <a:ext cx="135000" cy="67500"/>
            </a:xfrm>
            <a:custGeom>
              <a:avLst/>
              <a:gdLst>
                <a:gd name="connsiteX0" fmla="*/ 151824 w 135000"/>
                <a:gd name="connsiteY0" fmla="*/ 30426 h 67500"/>
                <a:gd name="connsiteX1" fmla="*/ 121483 w 135000"/>
                <a:gd name="connsiteY1" fmla="*/ 0 h 67500"/>
                <a:gd name="connsiteX2" fmla="*/ 30696 w 135000"/>
                <a:gd name="connsiteY2" fmla="*/ 0 h 67500"/>
                <a:gd name="connsiteX3" fmla="*/ 0 w 135000"/>
                <a:gd name="connsiteY3" fmla="*/ 30426 h 67500"/>
                <a:gd name="connsiteX4" fmla="*/ 0 w 135000"/>
                <a:gd name="connsiteY4" fmla="*/ 77963 h 67500"/>
                <a:gd name="connsiteX5" fmla="*/ 151824 w 135000"/>
                <a:gd name="connsiteY5" fmla="*/ 77963 h 67500"/>
                <a:gd name="connsiteX6" fmla="*/ 151824 w 135000"/>
                <a:gd name="connsiteY6" fmla="*/ 30426 h 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000" h="67500">
                  <a:moveTo>
                    <a:pt x="151824" y="30426"/>
                  </a:moveTo>
                  <a:cubicBezTo>
                    <a:pt x="151824" y="13601"/>
                    <a:pt x="138274" y="0"/>
                    <a:pt x="121483" y="0"/>
                  </a:cubicBezTo>
                  <a:lnTo>
                    <a:pt x="30696" y="0"/>
                  </a:lnTo>
                  <a:cubicBezTo>
                    <a:pt x="13905" y="17"/>
                    <a:pt x="0" y="13618"/>
                    <a:pt x="0" y="30426"/>
                  </a:cubicBezTo>
                  <a:lnTo>
                    <a:pt x="0" y="77963"/>
                  </a:lnTo>
                  <a:lnTo>
                    <a:pt x="151824" y="77963"/>
                  </a:lnTo>
                  <a:lnTo>
                    <a:pt x="151824" y="3042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745C3FD6-DE29-4E8C-94A7-B5C6FCB84318}"/>
                </a:ext>
              </a:extLst>
            </p:cNvPr>
            <p:cNvSpPr/>
            <p:nvPr/>
          </p:nvSpPr>
          <p:spPr>
            <a:xfrm>
              <a:off x="20016100" y="8724913"/>
              <a:ext cx="84375" cy="84375"/>
            </a:xfrm>
            <a:custGeom>
              <a:avLst/>
              <a:gdLst>
                <a:gd name="connsiteX0" fmla="*/ 87176 w 84375"/>
                <a:gd name="connsiteY0" fmla="*/ 43588 h 84375"/>
                <a:gd name="connsiteX1" fmla="*/ 43588 w 84375"/>
                <a:gd name="connsiteY1" fmla="*/ 87176 h 84375"/>
                <a:gd name="connsiteX2" fmla="*/ 0 w 84375"/>
                <a:gd name="connsiteY2" fmla="*/ 43588 h 84375"/>
                <a:gd name="connsiteX3" fmla="*/ 43588 w 84375"/>
                <a:gd name="connsiteY3" fmla="*/ 0 h 84375"/>
                <a:gd name="connsiteX4" fmla="*/ 87176 w 84375"/>
                <a:gd name="connsiteY4" fmla="*/ 43588 h 8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75" h="84375">
                  <a:moveTo>
                    <a:pt x="87176" y="43588"/>
                  </a:moveTo>
                  <a:cubicBezTo>
                    <a:pt x="87176" y="67661"/>
                    <a:pt x="67661" y="87176"/>
                    <a:pt x="43588" y="87176"/>
                  </a:cubicBezTo>
                  <a:cubicBezTo>
                    <a:pt x="19515" y="87176"/>
                    <a:pt x="0" y="67661"/>
                    <a:pt x="0" y="43588"/>
                  </a:cubicBezTo>
                  <a:cubicBezTo>
                    <a:pt x="0" y="19515"/>
                    <a:pt x="19515" y="0"/>
                    <a:pt x="43588" y="0"/>
                  </a:cubicBezTo>
                  <a:cubicBezTo>
                    <a:pt x="67661" y="0"/>
                    <a:pt x="87176" y="19515"/>
                    <a:pt x="87176" y="43588"/>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F09D16A1-418E-4B7A-ADF1-A769DF964D8B}"/>
                </a:ext>
              </a:extLst>
            </p:cNvPr>
            <p:cNvSpPr/>
            <p:nvPr/>
          </p:nvSpPr>
          <p:spPr>
            <a:xfrm>
              <a:off x="20371758" y="8829673"/>
              <a:ext cx="135000" cy="67500"/>
            </a:xfrm>
            <a:custGeom>
              <a:avLst/>
              <a:gdLst>
                <a:gd name="connsiteX0" fmla="*/ 121078 w 135000"/>
                <a:gd name="connsiteY0" fmla="*/ 0 h 67500"/>
                <a:gd name="connsiteX1" fmla="*/ 30291 w 135000"/>
                <a:gd name="connsiteY1" fmla="*/ 0 h 67500"/>
                <a:gd name="connsiteX2" fmla="*/ 0 w 135000"/>
                <a:gd name="connsiteY2" fmla="*/ 30426 h 67500"/>
                <a:gd name="connsiteX3" fmla="*/ 0 w 135000"/>
                <a:gd name="connsiteY3" fmla="*/ 77963 h 67500"/>
                <a:gd name="connsiteX4" fmla="*/ 150998 w 135000"/>
                <a:gd name="connsiteY4" fmla="*/ 77963 h 67500"/>
                <a:gd name="connsiteX5" fmla="*/ 150998 w 135000"/>
                <a:gd name="connsiteY5" fmla="*/ 30426 h 67500"/>
                <a:gd name="connsiteX6" fmla="*/ 121078 w 135000"/>
                <a:gd name="connsiteY6" fmla="*/ 0 h 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000" h="67500">
                  <a:moveTo>
                    <a:pt x="121078" y="0"/>
                  </a:moveTo>
                  <a:lnTo>
                    <a:pt x="30291" y="0"/>
                  </a:lnTo>
                  <a:cubicBezTo>
                    <a:pt x="13500" y="0"/>
                    <a:pt x="0" y="13601"/>
                    <a:pt x="0" y="30426"/>
                  </a:cubicBezTo>
                  <a:lnTo>
                    <a:pt x="0" y="77963"/>
                  </a:lnTo>
                  <a:lnTo>
                    <a:pt x="150998" y="77963"/>
                  </a:lnTo>
                  <a:lnTo>
                    <a:pt x="150998" y="30426"/>
                  </a:lnTo>
                  <a:cubicBezTo>
                    <a:pt x="150998" y="13601"/>
                    <a:pt x="137869" y="0"/>
                    <a:pt x="121078"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70C3F39C-7D7A-49C3-817F-42092AAEE9AC}"/>
                </a:ext>
              </a:extLst>
            </p:cNvPr>
            <p:cNvSpPr/>
            <p:nvPr/>
          </p:nvSpPr>
          <p:spPr>
            <a:xfrm>
              <a:off x="20403837" y="8724913"/>
              <a:ext cx="84375" cy="84375"/>
            </a:xfrm>
            <a:custGeom>
              <a:avLst/>
              <a:gdLst>
                <a:gd name="connsiteX0" fmla="*/ 87176 w 84375"/>
                <a:gd name="connsiteY0" fmla="*/ 43588 h 84375"/>
                <a:gd name="connsiteX1" fmla="*/ 43588 w 84375"/>
                <a:gd name="connsiteY1" fmla="*/ 87176 h 84375"/>
                <a:gd name="connsiteX2" fmla="*/ 0 w 84375"/>
                <a:gd name="connsiteY2" fmla="*/ 43588 h 84375"/>
                <a:gd name="connsiteX3" fmla="*/ 43588 w 84375"/>
                <a:gd name="connsiteY3" fmla="*/ 0 h 84375"/>
                <a:gd name="connsiteX4" fmla="*/ 87176 w 84375"/>
                <a:gd name="connsiteY4" fmla="*/ 43588 h 8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75" h="84375">
                  <a:moveTo>
                    <a:pt x="87176" y="43588"/>
                  </a:moveTo>
                  <a:cubicBezTo>
                    <a:pt x="87176" y="67661"/>
                    <a:pt x="67661" y="87176"/>
                    <a:pt x="43588" y="87176"/>
                  </a:cubicBezTo>
                  <a:cubicBezTo>
                    <a:pt x="19515" y="87176"/>
                    <a:pt x="0" y="67661"/>
                    <a:pt x="0" y="43588"/>
                  </a:cubicBezTo>
                  <a:cubicBezTo>
                    <a:pt x="0" y="19515"/>
                    <a:pt x="19515" y="0"/>
                    <a:pt x="43588" y="0"/>
                  </a:cubicBezTo>
                  <a:cubicBezTo>
                    <a:pt x="67661" y="0"/>
                    <a:pt x="87176" y="19515"/>
                    <a:pt x="87176" y="43588"/>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E6BF43B0-AA1D-4591-A6BB-BDBA9B15F3E0}"/>
                </a:ext>
              </a:extLst>
            </p:cNvPr>
            <p:cNvSpPr/>
            <p:nvPr/>
          </p:nvSpPr>
          <p:spPr>
            <a:xfrm>
              <a:off x="20170996" y="8798471"/>
              <a:ext cx="168750" cy="33750"/>
            </a:xfrm>
            <a:custGeom>
              <a:avLst/>
              <a:gdLst>
                <a:gd name="connsiteX0" fmla="*/ 17432 w 168750"/>
                <a:gd name="connsiteY0" fmla="*/ 34476 h 33750"/>
                <a:gd name="connsiteX1" fmla="*/ 156921 w 168750"/>
                <a:gd name="connsiteY1" fmla="*/ 34476 h 33750"/>
                <a:gd name="connsiteX2" fmla="*/ 174353 w 168750"/>
                <a:gd name="connsiteY2" fmla="*/ 17246 h 33750"/>
                <a:gd name="connsiteX3" fmla="*/ 156921 w 168750"/>
                <a:gd name="connsiteY3" fmla="*/ 0 h 33750"/>
                <a:gd name="connsiteX4" fmla="*/ 17432 w 168750"/>
                <a:gd name="connsiteY4" fmla="*/ 0 h 33750"/>
                <a:gd name="connsiteX5" fmla="*/ 0 w 168750"/>
                <a:gd name="connsiteY5" fmla="*/ 17246 h 33750"/>
                <a:gd name="connsiteX6" fmla="*/ 17432 w 168750"/>
                <a:gd name="connsiteY6" fmla="*/ 34476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750" h="33750">
                  <a:moveTo>
                    <a:pt x="17432" y="34476"/>
                  </a:moveTo>
                  <a:lnTo>
                    <a:pt x="156921" y="34476"/>
                  </a:lnTo>
                  <a:cubicBezTo>
                    <a:pt x="166539" y="34476"/>
                    <a:pt x="174353" y="26882"/>
                    <a:pt x="174353" y="17246"/>
                  </a:cubicBezTo>
                  <a:cubicBezTo>
                    <a:pt x="174353" y="7611"/>
                    <a:pt x="166539" y="0"/>
                    <a:pt x="156921" y="0"/>
                  </a:cubicBezTo>
                  <a:lnTo>
                    <a:pt x="17432" y="0"/>
                  </a:lnTo>
                  <a:cubicBezTo>
                    <a:pt x="7796" y="0"/>
                    <a:pt x="0" y="7611"/>
                    <a:pt x="0" y="17246"/>
                  </a:cubicBezTo>
                  <a:cubicBezTo>
                    <a:pt x="0" y="26865"/>
                    <a:pt x="7796" y="34476"/>
                    <a:pt x="17432" y="344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A2FC1015-E67E-43AF-A41B-0709929E92E4}"/>
                </a:ext>
              </a:extLst>
            </p:cNvPr>
            <p:cNvSpPr/>
            <p:nvPr/>
          </p:nvSpPr>
          <p:spPr>
            <a:xfrm>
              <a:off x="20051671" y="8931935"/>
              <a:ext cx="84375" cy="118125"/>
            </a:xfrm>
            <a:custGeom>
              <a:avLst/>
              <a:gdLst>
                <a:gd name="connsiteX0" fmla="*/ 81069 w 84375"/>
                <a:gd name="connsiteY0" fmla="*/ 122699 h 118125"/>
                <a:gd name="connsiteX1" fmla="*/ 91296 w 84375"/>
                <a:gd name="connsiteY1" fmla="*/ 119392 h 118125"/>
                <a:gd name="connsiteX2" fmla="*/ 95177 w 84375"/>
                <a:gd name="connsiteY2" fmla="*/ 95058 h 118125"/>
                <a:gd name="connsiteX3" fmla="*/ 31558 w 84375"/>
                <a:gd name="connsiteY3" fmla="*/ 7223 h 118125"/>
                <a:gd name="connsiteX4" fmla="*/ 7208 w 84375"/>
                <a:gd name="connsiteY4" fmla="*/ 3325 h 118125"/>
                <a:gd name="connsiteX5" fmla="*/ 3326 w 84375"/>
                <a:gd name="connsiteY5" fmla="*/ 27676 h 118125"/>
                <a:gd name="connsiteX6" fmla="*/ 66928 w 84375"/>
                <a:gd name="connsiteY6" fmla="*/ 115527 h 118125"/>
                <a:gd name="connsiteX7" fmla="*/ 81069 w 84375"/>
                <a:gd name="connsiteY7" fmla="*/ 122699 h 11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375" h="118125">
                  <a:moveTo>
                    <a:pt x="81069" y="122699"/>
                  </a:moveTo>
                  <a:cubicBezTo>
                    <a:pt x="84613" y="122699"/>
                    <a:pt x="88191" y="121636"/>
                    <a:pt x="91296" y="119392"/>
                  </a:cubicBezTo>
                  <a:cubicBezTo>
                    <a:pt x="99092" y="113738"/>
                    <a:pt x="100813" y="102837"/>
                    <a:pt x="95177" y="95058"/>
                  </a:cubicBezTo>
                  <a:lnTo>
                    <a:pt x="31558" y="7223"/>
                  </a:lnTo>
                  <a:cubicBezTo>
                    <a:pt x="25888" y="-607"/>
                    <a:pt x="15004" y="-2328"/>
                    <a:pt x="7208" y="3325"/>
                  </a:cubicBezTo>
                  <a:cubicBezTo>
                    <a:pt x="-606" y="8978"/>
                    <a:pt x="-2327" y="19880"/>
                    <a:pt x="3326" y="27676"/>
                  </a:cubicBezTo>
                  <a:lnTo>
                    <a:pt x="66928" y="115527"/>
                  </a:lnTo>
                  <a:cubicBezTo>
                    <a:pt x="70354" y="120218"/>
                    <a:pt x="75686" y="122699"/>
                    <a:pt x="81069" y="122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3B8DA547-F951-4FB4-99CD-BC75D0B96847}"/>
                </a:ext>
              </a:extLst>
            </p:cNvPr>
            <p:cNvSpPr/>
            <p:nvPr/>
          </p:nvSpPr>
          <p:spPr>
            <a:xfrm>
              <a:off x="20356588" y="8934140"/>
              <a:ext cx="84375" cy="118125"/>
            </a:xfrm>
            <a:custGeom>
              <a:avLst/>
              <a:gdLst>
                <a:gd name="connsiteX0" fmla="*/ 81708 w 84375"/>
                <a:gd name="connsiteY0" fmla="*/ 2774 h 118125"/>
                <a:gd name="connsiteX1" fmla="*/ 57644 w 84375"/>
                <a:gd name="connsiteY1" fmla="*/ 8039 h 118125"/>
                <a:gd name="connsiteX2" fmla="*/ 2766 w 84375"/>
                <a:gd name="connsiteY2" fmla="*/ 93680 h 118125"/>
                <a:gd name="connsiteX3" fmla="*/ 8031 w 84375"/>
                <a:gd name="connsiteY3" fmla="*/ 117794 h 118125"/>
                <a:gd name="connsiteX4" fmla="*/ 17448 w 84375"/>
                <a:gd name="connsiteY4" fmla="*/ 120511 h 118125"/>
                <a:gd name="connsiteX5" fmla="*/ 32129 w 84375"/>
                <a:gd name="connsiteY5" fmla="*/ 112478 h 118125"/>
                <a:gd name="connsiteX6" fmla="*/ 86990 w 84375"/>
                <a:gd name="connsiteY6" fmla="*/ 26871 h 118125"/>
                <a:gd name="connsiteX7" fmla="*/ 81708 w 84375"/>
                <a:gd name="connsiteY7" fmla="*/ 2774 h 11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375" h="118125">
                  <a:moveTo>
                    <a:pt x="81708" y="2774"/>
                  </a:moveTo>
                  <a:cubicBezTo>
                    <a:pt x="73608" y="-2457"/>
                    <a:pt x="62841" y="-61"/>
                    <a:pt x="57644" y="8039"/>
                  </a:cubicBezTo>
                  <a:lnTo>
                    <a:pt x="2766" y="93680"/>
                  </a:lnTo>
                  <a:cubicBezTo>
                    <a:pt x="-2448" y="101763"/>
                    <a:pt x="-69" y="112563"/>
                    <a:pt x="8031" y="117794"/>
                  </a:cubicBezTo>
                  <a:cubicBezTo>
                    <a:pt x="10934" y="119616"/>
                    <a:pt x="14174" y="120511"/>
                    <a:pt x="17448" y="120511"/>
                  </a:cubicBezTo>
                  <a:cubicBezTo>
                    <a:pt x="23185" y="120511"/>
                    <a:pt x="28821" y="117710"/>
                    <a:pt x="32129" y="112478"/>
                  </a:cubicBezTo>
                  <a:lnTo>
                    <a:pt x="86990" y="26871"/>
                  </a:lnTo>
                  <a:cubicBezTo>
                    <a:pt x="92187" y="18771"/>
                    <a:pt x="89825" y="7971"/>
                    <a:pt x="81708" y="277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7" name="ïṡḷiḑé">
            <a:extLst>
              <a:ext uri="{FF2B5EF4-FFF2-40B4-BE49-F238E27FC236}">
                <a16:creationId xmlns:a16="http://schemas.microsoft.com/office/drawing/2014/main" id="{39E25935-908D-4266-AFFF-517637D5BA75}"/>
              </a:ext>
            </a:extLst>
          </p:cNvPr>
          <p:cNvSpPr/>
          <p:nvPr/>
        </p:nvSpPr>
        <p:spPr>
          <a:xfrm>
            <a:off x="1243219" y="1063684"/>
            <a:ext cx="3569506" cy="498861"/>
          </a:xfrm>
          <a:prstGeom prst="rect">
            <a:avLst/>
          </a:prstGeom>
        </p:spPr>
        <p:txBody>
          <a:bodyPr wrap="square" anchor="ctr" anchorCtr="0">
            <a:normAutofit/>
          </a:bodyPr>
          <a:lstStyle/>
          <a:p>
            <a:pPr lvl="0"/>
            <a:r>
              <a:rPr lang="zh-CN" altLang="en-US" sz="2400" b="1" spc="100" dirty="0">
                <a:solidFill>
                  <a:schemeClr val="accent4"/>
                </a:solidFill>
              </a:rPr>
              <a:t>密钥分发</a:t>
            </a:r>
          </a:p>
        </p:txBody>
      </p:sp>
      <p:sp>
        <p:nvSpPr>
          <p:cNvPr id="19" name="文本框 18">
            <a:extLst>
              <a:ext uri="{FF2B5EF4-FFF2-40B4-BE49-F238E27FC236}">
                <a16:creationId xmlns:a16="http://schemas.microsoft.com/office/drawing/2014/main" id="{6367B61E-626E-4843-AD57-8CD875957DBF}"/>
              </a:ext>
            </a:extLst>
          </p:cNvPr>
          <p:cNvSpPr txBox="1"/>
          <p:nvPr/>
        </p:nvSpPr>
        <p:spPr>
          <a:xfrm>
            <a:off x="966728" y="1611560"/>
            <a:ext cx="10667152" cy="2521909"/>
          </a:xfrm>
          <a:prstGeom prst="rect">
            <a:avLst/>
          </a:prstGeom>
          <a:noFill/>
        </p:spPr>
        <p:txBody>
          <a:bodyPr wrap="square">
            <a:spAutoFit/>
          </a:bodyPr>
          <a:lstStyle/>
          <a:p>
            <a:pPr marL="285750" indent="-285750">
              <a:lnSpc>
                <a:spcPct val="130000"/>
              </a:lnSpc>
              <a:spcBef>
                <a:spcPts val="300"/>
              </a:spcBef>
              <a:spcAft>
                <a:spcPts val="300"/>
              </a:spcAft>
              <a:buFont typeface="Wingdings" panose="05000000000000000000" pitchFamily="2" charset="2"/>
              <a:buChar char="Ø"/>
            </a:pPr>
            <a:r>
              <a:rPr lang="zh-CN" altLang="en-US" dirty="0"/>
              <a:t>由保密通信中的</a:t>
            </a:r>
            <a:r>
              <a:rPr lang="zh-CN" altLang="en-US" dirty="0">
                <a:solidFill>
                  <a:schemeClr val="accent4">
                    <a:lumMod val="60000"/>
                    <a:lumOff val="40000"/>
                  </a:schemeClr>
                </a:solidFill>
              </a:rPr>
              <a:t>一方生成</a:t>
            </a:r>
            <a:r>
              <a:rPr lang="zh-CN" altLang="en-US" dirty="0"/>
              <a:t>并选择的秘密密钥，然后把该密钥</a:t>
            </a:r>
            <a:r>
              <a:rPr lang="zh-CN" altLang="en-US" dirty="0">
                <a:solidFill>
                  <a:schemeClr val="accent4">
                    <a:lumMod val="60000"/>
                    <a:lumOff val="40000"/>
                  </a:schemeClr>
                </a:solidFill>
              </a:rPr>
              <a:t>发送给</a:t>
            </a:r>
            <a:r>
              <a:rPr lang="zh-CN" altLang="en-US" dirty="0"/>
              <a:t>通信参与的</a:t>
            </a:r>
            <a:r>
              <a:rPr lang="zh-CN" altLang="en-US" dirty="0">
                <a:solidFill>
                  <a:schemeClr val="accent4">
                    <a:lumMod val="60000"/>
                    <a:lumOff val="40000"/>
                  </a:schemeClr>
                </a:solidFill>
              </a:rPr>
              <a:t>其他一方或多方</a:t>
            </a:r>
            <a:r>
              <a:rPr lang="zh-CN" altLang="en-US" dirty="0"/>
              <a:t>的机制</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按分发途径分为：网外分发和网内分发</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网外分发：通过非通信网络的</a:t>
            </a:r>
            <a:r>
              <a:rPr lang="zh-CN" altLang="en-US" dirty="0">
                <a:solidFill>
                  <a:schemeClr val="accent4">
                    <a:lumMod val="60000"/>
                    <a:lumOff val="40000"/>
                  </a:schemeClr>
                </a:solidFill>
              </a:rPr>
              <a:t>可靠物理渠道</a:t>
            </a:r>
            <a:r>
              <a:rPr lang="zh-CN" altLang="en-US" dirty="0"/>
              <a:t>携带密钥分发给互相通信的各用户</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网内分发：通过通信与计算机网络的密钥在线、自动分发的方式，两种方法：用户之间</a:t>
            </a:r>
            <a:r>
              <a:rPr lang="zh-CN" altLang="en-US" dirty="0">
                <a:solidFill>
                  <a:schemeClr val="accent4">
                    <a:lumMod val="60000"/>
                    <a:lumOff val="40000"/>
                  </a:schemeClr>
                </a:solidFill>
              </a:rPr>
              <a:t>直接分配</a:t>
            </a:r>
            <a:r>
              <a:rPr lang="zh-CN" altLang="en-US" dirty="0"/>
              <a:t>，由</a:t>
            </a:r>
            <a:r>
              <a:rPr lang="zh-CN" altLang="en-US" dirty="0">
                <a:solidFill>
                  <a:schemeClr val="accent4">
                    <a:lumMod val="60000"/>
                    <a:lumOff val="40000"/>
                  </a:schemeClr>
                </a:solidFill>
              </a:rPr>
              <a:t>密钥分发中心</a:t>
            </a:r>
            <a:r>
              <a:rPr lang="zh-CN" altLang="en-US" dirty="0"/>
              <a:t>负责密钥分发</a:t>
            </a:r>
            <a:endParaRPr lang="en-US" altLang="zh-CN" dirty="0"/>
          </a:p>
          <a:p>
            <a:pPr marL="285750" indent="-285750">
              <a:lnSpc>
                <a:spcPct val="130000"/>
              </a:lnSpc>
              <a:spcBef>
                <a:spcPts val="300"/>
              </a:spcBef>
              <a:spcAft>
                <a:spcPts val="300"/>
              </a:spcAft>
              <a:buFont typeface="Wingdings" panose="05000000000000000000" pitchFamily="2" charset="2"/>
              <a:buChar char="Ø"/>
            </a:pPr>
            <a:r>
              <a:rPr lang="zh-CN" altLang="en-US" dirty="0"/>
              <a:t>按内容分为：秘密密钥的分发和公开密钥的分发</a:t>
            </a:r>
          </a:p>
        </p:txBody>
      </p:sp>
      <p:pic>
        <p:nvPicPr>
          <p:cNvPr id="20" name="Picture 2">
            <a:extLst>
              <a:ext uri="{FF2B5EF4-FFF2-40B4-BE49-F238E27FC236}">
                <a16:creationId xmlns:a16="http://schemas.microsoft.com/office/drawing/2014/main" id="{90D00977-DCAA-43EB-9FA2-E513BCB34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592" y="5078752"/>
            <a:ext cx="1184616" cy="118461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971EAB10-05B3-4BFC-B70D-CE2C7628F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9261" y="5059121"/>
            <a:ext cx="1184616" cy="118461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接连接符 21">
            <a:extLst>
              <a:ext uri="{FF2B5EF4-FFF2-40B4-BE49-F238E27FC236}">
                <a16:creationId xmlns:a16="http://schemas.microsoft.com/office/drawing/2014/main" id="{4176D1B2-FE91-450D-ACDF-CE8B345FC9D9}"/>
              </a:ext>
            </a:extLst>
          </p:cNvPr>
          <p:cNvCxnSpPr>
            <a:cxnSpLocks/>
          </p:cNvCxnSpPr>
          <p:nvPr/>
        </p:nvCxnSpPr>
        <p:spPr>
          <a:xfrm flipV="1">
            <a:off x="4812725" y="5671060"/>
            <a:ext cx="2432833" cy="1"/>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3389214E-01F7-4DB4-8958-43C27FF6C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4619" y="5445130"/>
            <a:ext cx="666958" cy="6669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E6F51F7-16D6-48B9-A457-5F7A6385D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0113" y="5445130"/>
            <a:ext cx="666958" cy="6669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CA05D16-DF5A-48FE-94A5-6EAB63B36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9582" y="5059121"/>
            <a:ext cx="1299117" cy="12991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8FF0061-4F4C-4B48-A96E-D07501D4E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5280" y="5035995"/>
            <a:ext cx="1076093" cy="1076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3794EDD-8234-41CE-8E86-B00CAAC03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1720" y="4137366"/>
            <a:ext cx="1396979" cy="13969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0E73E631-ED34-4B01-B720-73AAB4EBA9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071" y="4321834"/>
            <a:ext cx="666958" cy="66695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526D75FE-90D8-4435-A5BC-99DC6756AB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699" y="4316925"/>
            <a:ext cx="666958" cy="66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9213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par>
                          <p:cTn id="24" fill="hold">
                            <p:stCondLst>
                              <p:cond delay="0"/>
                            </p:stCondLst>
                            <p:childTnLst>
                              <p:par>
                                <p:cTn id="25" presetID="37" presetClass="path" presetSubtype="0" accel="50000" decel="50000" fill="hold" nodeType="afterEffect">
                                  <p:stCondLst>
                                    <p:cond delay="0"/>
                                  </p:stCondLst>
                                  <p:childTnLst>
                                    <p:animMotion origin="layout" path="M -4.375E-6 -0.00347 L 0.07084 0.03912 C 0.08555 0.04861 0.10769 0.05394 0.13099 0.05394 C 0.1573 0.05394 0.17852 0.04861 0.19323 0.03912 L 0.2642 -0.00347 " pathEditMode="relative" rAng="0" ptsTypes="AAAAA">
                                      <p:cBhvr>
                                        <p:cTn id="26" dur="2000" fill="hold"/>
                                        <p:tgtEl>
                                          <p:spTgt spid="24"/>
                                        </p:tgtEl>
                                        <p:attrNameLst>
                                          <p:attrName>ppt_x</p:attrName>
                                          <p:attrName>ppt_y</p:attrName>
                                        </p:attrNameLst>
                                      </p:cBhvr>
                                      <p:rCtr x="13203" y="28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Effect transition="in" filter="fade">
                                      <p:cBhvr>
                                        <p:cTn id="31" dur="500"/>
                                        <p:tgtEl>
                                          <p:spTgt spid="1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xEl>
                                              <p:pRg st="2" end="2"/>
                                            </p:txEl>
                                          </p:spTgt>
                                        </p:tgtEl>
                                        <p:attrNameLst>
                                          <p:attrName>style.visibility</p:attrName>
                                        </p:attrNameLst>
                                      </p:cBhvr>
                                      <p:to>
                                        <p:strVal val="visible"/>
                                      </p:to>
                                    </p:set>
                                    <p:animEffect transition="in" filter="fade">
                                      <p:cBhvr>
                                        <p:cTn id="36" dur="500"/>
                                        <p:tgtEl>
                                          <p:spTgt spid="19">
                                            <p:txEl>
                                              <p:pRg st="2" end="2"/>
                                            </p:txEl>
                                          </p:spTgt>
                                        </p:tgtEl>
                                      </p:cBhvr>
                                    </p:animEffect>
                                  </p:childTnLst>
                                </p:cTn>
                              </p:par>
                              <p:par>
                                <p:cTn id="37" presetID="1" presetClass="entr" presetSubtype="0" fill="hold" nodeType="with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childTnLst>
                          </p:cTn>
                        </p:par>
                        <p:par>
                          <p:cTn id="39" fill="hold">
                            <p:stCondLst>
                              <p:cond delay="500"/>
                            </p:stCondLst>
                            <p:childTnLst>
                              <p:par>
                                <p:cTn id="40" presetID="32" presetClass="emph" presetSubtype="0" repeatCount="indefinite" fill="hold" nodeType="afterEffect">
                                  <p:stCondLst>
                                    <p:cond delay="0"/>
                                  </p:stCondLst>
                                  <p:endCondLst>
                                    <p:cond evt="onNext" delay="0">
                                      <p:tgtEl>
                                        <p:sldTgt/>
                                      </p:tgtEl>
                                    </p:cond>
                                  </p:endCondLst>
                                  <p:childTnLst>
                                    <p:animRot by="120000">
                                      <p:cBhvr>
                                        <p:cTn id="41" dur="100" fill="hold">
                                          <p:stCondLst>
                                            <p:cond delay="0"/>
                                          </p:stCondLst>
                                        </p:cTn>
                                        <p:tgtEl>
                                          <p:spTgt spid="2050"/>
                                        </p:tgtEl>
                                        <p:attrNameLst>
                                          <p:attrName>r</p:attrName>
                                        </p:attrNameLst>
                                      </p:cBhvr>
                                    </p:animRot>
                                    <p:animRot by="-240000">
                                      <p:cBhvr>
                                        <p:cTn id="42" dur="200" fill="hold">
                                          <p:stCondLst>
                                            <p:cond delay="200"/>
                                          </p:stCondLst>
                                        </p:cTn>
                                        <p:tgtEl>
                                          <p:spTgt spid="2050"/>
                                        </p:tgtEl>
                                        <p:attrNameLst>
                                          <p:attrName>r</p:attrName>
                                        </p:attrNameLst>
                                      </p:cBhvr>
                                    </p:animRot>
                                    <p:animRot by="240000">
                                      <p:cBhvr>
                                        <p:cTn id="43" dur="200" fill="hold">
                                          <p:stCondLst>
                                            <p:cond delay="400"/>
                                          </p:stCondLst>
                                        </p:cTn>
                                        <p:tgtEl>
                                          <p:spTgt spid="2050"/>
                                        </p:tgtEl>
                                        <p:attrNameLst>
                                          <p:attrName>r</p:attrName>
                                        </p:attrNameLst>
                                      </p:cBhvr>
                                    </p:animRot>
                                    <p:animRot by="-240000">
                                      <p:cBhvr>
                                        <p:cTn id="44" dur="200" fill="hold">
                                          <p:stCondLst>
                                            <p:cond delay="600"/>
                                          </p:stCondLst>
                                        </p:cTn>
                                        <p:tgtEl>
                                          <p:spTgt spid="2050"/>
                                        </p:tgtEl>
                                        <p:attrNameLst>
                                          <p:attrName>r</p:attrName>
                                        </p:attrNameLst>
                                      </p:cBhvr>
                                    </p:animRot>
                                    <p:animRot by="120000">
                                      <p:cBhvr>
                                        <p:cTn id="45" dur="200" fill="hold">
                                          <p:stCondLst>
                                            <p:cond delay="800"/>
                                          </p:stCondLst>
                                        </p:cTn>
                                        <p:tgtEl>
                                          <p:spTgt spid="2050"/>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xEl>
                                              <p:pRg st="3" end="3"/>
                                            </p:txEl>
                                          </p:spTgt>
                                        </p:tgtEl>
                                        <p:attrNameLst>
                                          <p:attrName>style.visibility</p:attrName>
                                        </p:attrNameLst>
                                      </p:cBhvr>
                                      <p:to>
                                        <p:strVal val="visible"/>
                                      </p:to>
                                    </p:set>
                                    <p:animEffect transition="in" filter="fade">
                                      <p:cBhvr>
                                        <p:cTn id="50" dur="500"/>
                                        <p:tgtEl>
                                          <p:spTgt spid="19">
                                            <p:txEl>
                                              <p:pRg st="3" end="3"/>
                                            </p:txEl>
                                          </p:spTgt>
                                        </p:tgtEl>
                                      </p:cBhvr>
                                    </p:animEffect>
                                  </p:childTnLst>
                                </p:cTn>
                              </p:par>
                              <p:par>
                                <p:cTn id="51" presetID="1" presetClass="exit" presetSubtype="0" fill="hold" nodeType="withEffect">
                                  <p:stCondLst>
                                    <p:cond delay="0"/>
                                  </p:stCondLst>
                                  <p:childTnLst>
                                    <p:set>
                                      <p:cBhvr>
                                        <p:cTn id="52" dur="1" fill="hold">
                                          <p:stCondLst>
                                            <p:cond delay="0"/>
                                          </p:stCondLst>
                                        </p:cTn>
                                        <p:tgtEl>
                                          <p:spTgt spid="2050"/>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2052"/>
                                        </p:tgtEl>
                                        <p:attrNameLst>
                                          <p:attrName>style.visibility</p:attrName>
                                        </p:attrNameLst>
                                      </p:cBhvr>
                                      <p:to>
                                        <p:strVal val="visible"/>
                                      </p:to>
                                    </p:set>
                                  </p:childTnLst>
                                </p:cTn>
                              </p:par>
                            </p:childTnLst>
                          </p:cTn>
                        </p:par>
                        <p:par>
                          <p:cTn id="56" fill="hold">
                            <p:stCondLst>
                              <p:cond delay="500"/>
                            </p:stCondLst>
                            <p:childTnLst>
                              <p:par>
                                <p:cTn id="57" presetID="32" presetClass="emph" presetSubtype="0" repeatCount="indefinite" fill="hold" nodeType="afterEffect">
                                  <p:stCondLst>
                                    <p:cond delay="0"/>
                                  </p:stCondLst>
                                  <p:endCondLst>
                                    <p:cond evt="onNext" delay="0">
                                      <p:tgtEl>
                                        <p:sldTgt/>
                                      </p:tgtEl>
                                    </p:cond>
                                  </p:endCondLst>
                                  <p:childTnLst>
                                    <p:animRot by="120000">
                                      <p:cBhvr>
                                        <p:cTn id="58" dur="100" fill="hold">
                                          <p:stCondLst>
                                            <p:cond delay="0"/>
                                          </p:stCondLst>
                                        </p:cTn>
                                        <p:tgtEl>
                                          <p:spTgt spid="2052"/>
                                        </p:tgtEl>
                                        <p:attrNameLst>
                                          <p:attrName>r</p:attrName>
                                        </p:attrNameLst>
                                      </p:cBhvr>
                                    </p:animRot>
                                    <p:animRot by="-240000">
                                      <p:cBhvr>
                                        <p:cTn id="59" dur="200" fill="hold">
                                          <p:stCondLst>
                                            <p:cond delay="200"/>
                                          </p:stCondLst>
                                        </p:cTn>
                                        <p:tgtEl>
                                          <p:spTgt spid="2052"/>
                                        </p:tgtEl>
                                        <p:attrNameLst>
                                          <p:attrName>r</p:attrName>
                                        </p:attrNameLst>
                                      </p:cBhvr>
                                    </p:animRot>
                                    <p:animRot by="240000">
                                      <p:cBhvr>
                                        <p:cTn id="60" dur="200" fill="hold">
                                          <p:stCondLst>
                                            <p:cond delay="400"/>
                                          </p:stCondLst>
                                        </p:cTn>
                                        <p:tgtEl>
                                          <p:spTgt spid="2052"/>
                                        </p:tgtEl>
                                        <p:attrNameLst>
                                          <p:attrName>r</p:attrName>
                                        </p:attrNameLst>
                                      </p:cBhvr>
                                    </p:animRot>
                                    <p:animRot by="-240000">
                                      <p:cBhvr>
                                        <p:cTn id="61" dur="200" fill="hold">
                                          <p:stCondLst>
                                            <p:cond delay="600"/>
                                          </p:stCondLst>
                                        </p:cTn>
                                        <p:tgtEl>
                                          <p:spTgt spid="2052"/>
                                        </p:tgtEl>
                                        <p:attrNameLst>
                                          <p:attrName>r</p:attrName>
                                        </p:attrNameLst>
                                      </p:cBhvr>
                                    </p:animRot>
                                    <p:animRot by="120000">
                                      <p:cBhvr>
                                        <p:cTn id="62" dur="200" fill="hold">
                                          <p:stCondLst>
                                            <p:cond delay="800"/>
                                          </p:stCondLst>
                                        </p:cTn>
                                        <p:tgtEl>
                                          <p:spTgt spid="2052"/>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 presetClass="exit" presetSubtype="0" fill="hold" nodeType="withEffect">
                                  <p:stCondLst>
                                    <p:cond delay="0"/>
                                  </p:stCondLst>
                                  <p:childTnLst>
                                    <p:set>
                                      <p:cBhvr>
                                        <p:cTn id="69" dur="1" fill="hold">
                                          <p:stCondLst>
                                            <p:cond delay="0"/>
                                          </p:stCondLst>
                                        </p:cTn>
                                        <p:tgtEl>
                                          <p:spTgt spid="2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4"/>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3"/>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2052"/>
                                        </p:tgtEl>
                                        <p:attrNameLst>
                                          <p:attrName>style.visibility</p:attrName>
                                        </p:attrNameLst>
                                      </p:cBhvr>
                                      <p:to>
                                        <p:strVal val="hidden"/>
                                      </p:to>
                                    </p:set>
                                  </p:childTnLst>
                                </p:cTn>
                              </p:par>
                              <p:par>
                                <p:cTn id="76" presetID="10"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path" presetSubtype="0" accel="50000" decel="50000" fill="hold" nodeType="clickEffect">
                                  <p:stCondLst>
                                    <p:cond delay="0"/>
                                  </p:stCondLst>
                                  <p:childTnLst>
                                    <p:animMotion origin="layout" path="M -1.875E-6 -3.7037E-6 L -0.05468 0.16042 " pathEditMode="relative" rAng="0" ptsTypes="AA">
                                      <p:cBhvr>
                                        <p:cTn id="85" dur="2000" fill="hold"/>
                                        <p:tgtEl>
                                          <p:spTgt spid="28"/>
                                        </p:tgtEl>
                                        <p:attrNameLst>
                                          <p:attrName>ppt_x</p:attrName>
                                          <p:attrName>ppt_y</p:attrName>
                                        </p:attrNameLst>
                                      </p:cBhvr>
                                      <p:rCtr x="-3958" y="8310"/>
                                    </p:animMotion>
                                  </p:childTnLst>
                                </p:cTn>
                              </p:par>
                              <p:par>
                                <p:cTn id="86" presetID="42" presetClass="path" presetSubtype="0" accel="50000" decel="50000" fill="hold" nodeType="withEffect">
                                  <p:stCondLst>
                                    <p:cond delay="0"/>
                                  </p:stCondLst>
                                  <p:childTnLst>
                                    <p:animMotion origin="layout" path="M -2.08333E-7 7.40741E-7 L 0.05469 0.14815 " pathEditMode="relative" rAng="0" ptsTypes="AA">
                                      <p:cBhvr>
                                        <p:cTn id="87" dur="2000" fill="hold"/>
                                        <p:tgtEl>
                                          <p:spTgt spid="29"/>
                                        </p:tgtEl>
                                        <p:attrNameLst>
                                          <p:attrName>ppt_x</p:attrName>
                                          <p:attrName>ppt_y</p:attrName>
                                        </p:attrNameLst>
                                      </p:cBhvr>
                                      <p:rCtr x="2734" y="7407"/>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9">
                                            <p:txEl>
                                              <p:pRg st="4" end="4"/>
                                            </p:txEl>
                                          </p:spTgt>
                                        </p:tgtEl>
                                        <p:attrNameLst>
                                          <p:attrName>style.visibility</p:attrName>
                                        </p:attrNameLst>
                                      </p:cBhvr>
                                      <p:to>
                                        <p:strVal val="visible"/>
                                      </p:to>
                                    </p:set>
                                    <p:animEffect transition="in" filter="fade">
                                      <p:cBhvr>
                                        <p:cTn id="92"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DA4B1-1DEA-4840-A9D0-49F407E42876}"/>
              </a:ext>
            </a:extLst>
          </p:cNvPr>
          <p:cNvSpPr>
            <a:spLocks noGrp="1"/>
          </p:cNvSpPr>
          <p:nvPr>
            <p:ph type="title"/>
          </p:nvPr>
        </p:nvSpPr>
        <p:spPr/>
        <p:txBody>
          <a:bodyPr/>
          <a:lstStyle/>
          <a:p>
            <a:r>
              <a:rPr lang="zh-CN" altLang="en-US" dirty="0"/>
              <a:t>秘密密钥分发</a:t>
            </a:r>
          </a:p>
        </p:txBody>
      </p:sp>
      <p:sp>
        <p:nvSpPr>
          <p:cNvPr id="6" name="ïṡḷiḑé">
            <a:extLst>
              <a:ext uri="{FF2B5EF4-FFF2-40B4-BE49-F238E27FC236}">
                <a16:creationId xmlns:a16="http://schemas.microsoft.com/office/drawing/2014/main" id="{C6878CE3-FCFF-4872-AAE3-6D03C8393DE8}"/>
              </a:ext>
            </a:extLst>
          </p:cNvPr>
          <p:cNvSpPr/>
          <p:nvPr/>
        </p:nvSpPr>
        <p:spPr>
          <a:xfrm>
            <a:off x="1180689" y="1003009"/>
            <a:ext cx="7216180" cy="498861"/>
          </a:xfrm>
          <a:prstGeom prst="rect">
            <a:avLst/>
          </a:prstGeom>
        </p:spPr>
        <p:txBody>
          <a:bodyPr wrap="square" anchor="ctr" anchorCtr="0">
            <a:normAutofit/>
          </a:bodyPr>
          <a:lstStyle/>
          <a:p>
            <a:pPr lvl="0"/>
            <a:r>
              <a:rPr lang="zh-CN" altLang="en-US" sz="2400" b="1" spc="100" dirty="0">
                <a:solidFill>
                  <a:schemeClr val="accent4"/>
                </a:solidFill>
              </a:rPr>
              <a:t>方案一：用一个密钥加密密钥加密多个会话密钥</a:t>
            </a:r>
          </a:p>
        </p:txBody>
      </p:sp>
      <p:grpSp>
        <p:nvGrpSpPr>
          <p:cNvPr id="7" name="组合 6">
            <a:extLst>
              <a:ext uri="{FF2B5EF4-FFF2-40B4-BE49-F238E27FC236}">
                <a16:creationId xmlns:a16="http://schemas.microsoft.com/office/drawing/2014/main" id="{4478EE31-135B-4F5C-846A-C36F0F15ECA1}"/>
              </a:ext>
            </a:extLst>
          </p:cNvPr>
          <p:cNvGrpSpPr/>
          <p:nvPr/>
        </p:nvGrpSpPr>
        <p:grpSpPr>
          <a:xfrm>
            <a:off x="577851" y="989192"/>
            <a:ext cx="475940" cy="480131"/>
            <a:chOff x="22153033" y="3278709"/>
            <a:chExt cx="492531" cy="527226"/>
          </a:xfrm>
          <a:solidFill>
            <a:schemeClr val="accent4"/>
          </a:solidFill>
        </p:grpSpPr>
        <p:sp>
          <p:nvSpPr>
            <p:cNvPr id="8" name="任意多边形: 形状 7">
              <a:extLst>
                <a:ext uri="{FF2B5EF4-FFF2-40B4-BE49-F238E27FC236}">
                  <a16:creationId xmlns:a16="http://schemas.microsoft.com/office/drawing/2014/main" id="{9D132075-40C7-4939-B2C4-62FFBC1A004E}"/>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5ED1C16E-DE53-42F4-9AF4-A4827047DECE}"/>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949D8B80-8D22-4A58-A34F-2192D713F57E}"/>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68199F3E-9890-4EAA-AC83-06D78CEBDFFD}"/>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16F37BD0-CBD1-465C-8740-4F5D1CFDCDCB}"/>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0AC2B42C-9D3A-43C9-B6A7-65DF98C68BCE}"/>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4" name="任意多边形: 形状 13">
              <a:extLst>
                <a:ext uri="{FF2B5EF4-FFF2-40B4-BE49-F238E27FC236}">
                  <a16:creationId xmlns:a16="http://schemas.microsoft.com/office/drawing/2014/main" id="{3D585622-4F68-42BD-B265-8B04E5310EFB}"/>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5" name="任意多边形: 形状 14">
              <a:extLst>
                <a:ext uri="{FF2B5EF4-FFF2-40B4-BE49-F238E27FC236}">
                  <a16:creationId xmlns:a16="http://schemas.microsoft.com/office/drawing/2014/main" id="{5E5FC31C-3D96-4662-8EC8-5932EA7569F0}"/>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 name="任意多边形: 形状 15">
              <a:extLst>
                <a:ext uri="{FF2B5EF4-FFF2-40B4-BE49-F238E27FC236}">
                  <a16:creationId xmlns:a16="http://schemas.microsoft.com/office/drawing/2014/main" id="{BEF4CEDD-E870-430D-9A8A-7E1ACABD029F}"/>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 name="任意多边形: 形状 16">
              <a:extLst>
                <a:ext uri="{FF2B5EF4-FFF2-40B4-BE49-F238E27FC236}">
                  <a16:creationId xmlns:a16="http://schemas.microsoft.com/office/drawing/2014/main" id="{886D4D8A-42F1-4C6A-A280-340BD3991227}"/>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pic>
        <p:nvPicPr>
          <p:cNvPr id="18" name="Picture 2">
            <a:extLst>
              <a:ext uri="{FF2B5EF4-FFF2-40B4-BE49-F238E27FC236}">
                <a16:creationId xmlns:a16="http://schemas.microsoft.com/office/drawing/2014/main" id="{9330976B-D2EB-4D8E-BE99-F1E7A9BA5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89" y="1960408"/>
            <a:ext cx="26289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E560D57C-48C1-4208-A9B3-48C257F16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125" y="1960408"/>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22" name="弧形 21">
            <a:extLst>
              <a:ext uri="{FF2B5EF4-FFF2-40B4-BE49-F238E27FC236}">
                <a16:creationId xmlns:a16="http://schemas.microsoft.com/office/drawing/2014/main" id="{A0D088DE-DA7B-4C55-8D92-B5BA3F2D420F}"/>
              </a:ext>
            </a:extLst>
          </p:cNvPr>
          <p:cNvSpPr/>
          <p:nvPr/>
        </p:nvSpPr>
        <p:spPr>
          <a:xfrm>
            <a:off x="3732627" y="2149327"/>
            <a:ext cx="4535424" cy="2386389"/>
          </a:xfrm>
          <a:prstGeom prst="arc">
            <a:avLst>
              <a:gd name="adj1" fmla="val 11223565"/>
              <a:gd name="adj2" fmla="val 2118657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a:extLst>
              <a:ext uri="{FF2B5EF4-FFF2-40B4-BE49-F238E27FC236}">
                <a16:creationId xmlns:a16="http://schemas.microsoft.com/office/drawing/2014/main" id="{6614A284-3F6B-4223-83D0-213008EF5E3C}"/>
              </a:ext>
            </a:extLst>
          </p:cNvPr>
          <p:cNvSpPr/>
          <p:nvPr/>
        </p:nvSpPr>
        <p:spPr>
          <a:xfrm>
            <a:off x="3717576" y="2747628"/>
            <a:ext cx="4535424" cy="1413391"/>
          </a:xfrm>
          <a:prstGeom prst="arc">
            <a:avLst>
              <a:gd name="adj1" fmla="val 11223565"/>
              <a:gd name="adj2" fmla="val 2118657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a:extLst>
              <a:ext uri="{FF2B5EF4-FFF2-40B4-BE49-F238E27FC236}">
                <a16:creationId xmlns:a16="http://schemas.microsoft.com/office/drawing/2014/main" id="{36C44F77-7137-4C8D-937B-5291AC285048}"/>
              </a:ext>
            </a:extLst>
          </p:cNvPr>
          <p:cNvSpPr/>
          <p:nvPr/>
        </p:nvSpPr>
        <p:spPr>
          <a:xfrm flipV="1">
            <a:off x="3762729" y="2225667"/>
            <a:ext cx="4535424" cy="2386389"/>
          </a:xfrm>
          <a:prstGeom prst="arc">
            <a:avLst>
              <a:gd name="adj1" fmla="val 11223565"/>
              <a:gd name="adj2" fmla="val 2118657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71906BC9-E70C-45D4-8483-A51C7C977375}"/>
              </a:ext>
            </a:extLst>
          </p:cNvPr>
          <p:cNvCxnSpPr>
            <a:cxnSpLocks/>
          </p:cNvCxnSpPr>
          <p:nvPr/>
        </p:nvCxnSpPr>
        <p:spPr>
          <a:xfrm flipV="1">
            <a:off x="3839691" y="3417264"/>
            <a:ext cx="4332538" cy="1"/>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弧形 25">
            <a:extLst>
              <a:ext uri="{FF2B5EF4-FFF2-40B4-BE49-F238E27FC236}">
                <a16:creationId xmlns:a16="http://schemas.microsoft.com/office/drawing/2014/main" id="{BFA9A657-C18C-4AC0-BE68-D524F451913A}"/>
              </a:ext>
            </a:extLst>
          </p:cNvPr>
          <p:cNvSpPr/>
          <p:nvPr/>
        </p:nvSpPr>
        <p:spPr>
          <a:xfrm flipV="1">
            <a:off x="3762729" y="2616432"/>
            <a:ext cx="4535424" cy="1413391"/>
          </a:xfrm>
          <a:prstGeom prst="arc">
            <a:avLst>
              <a:gd name="adj1" fmla="val 11223565"/>
              <a:gd name="adj2" fmla="val 2118657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001C004A-AD94-40DC-BB96-15EB2924B5D4}"/>
              </a:ext>
            </a:extLst>
          </p:cNvPr>
          <p:cNvSpPr txBox="1"/>
          <p:nvPr/>
        </p:nvSpPr>
        <p:spPr>
          <a:xfrm>
            <a:off x="4498170" y="1860144"/>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会话一</a:t>
            </a:r>
            <a:endParaRPr lang="en-US" altLang="zh-CN" sz="2000" b="1" dirty="0">
              <a:solidFill>
                <a:schemeClr val="accent1"/>
              </a:solidFill>
              <a:ea typeface="+mj-ea"/>
            </a:endParaRPr>
          </a:p>
        </p:txBody>
      </p:sp>
      <p:pic>
        <p:nvPicPr>
          <p:cNvPr id="37" name="Picture 6">
            <a:extLst>
              <a:ext uri="{FF2B5EF4-FFF2-40B4-BE49-F238E27FC236}">
                <a16:creationId xmlns:a16="http://schemas.microsoft.com/office/drawing/2014/main" id="{7C04EBC2-6AC7-48D0-9016-3777B5A83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353" y="1863043"/>
            <a:ext cx="642797" cy="64279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63BC179F-AC5F-4FC9-B69C-0A5A8E2A4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6109" y="4044875"/>
            <a:ext cx="928248" cy="928248"/>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a:extLst>
              <a:ext uri="{FF2B5EF4-FFF2-40B4-BE49-F238E27FC236}">
                <a16:creationId xmlns:a16="http://schemas.microsoft.com/office/drawing/2014/main" id="{CCB74867-68C4-4886-B508-C7FD3156C028}"/>
              </a:ext>
            </a:extLst>
          </p:cNvPr>
          <p:cNvSpPr txBox="1"/>
          <p:nvPr/>
        </p:nvSpPr>
        <p:spPr>
          <a:xfrm>
            <a:off x="4505696" y="2460647"/>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会话二</a:t>
            </a:r>
            <a:endParaRPr lang="en-US" altLang="zh-CN" sz="2000" b="1" dirty="0">
              <a:solidFill>
                <a:schemeClr val="accent1"/>
              </a:solidFill>
              <a:ea typeface="+mj-ea"/>
            </a:endParaRPr>
          </a:p>
        </p:txBody>
      </p:sp>
      <p:sp>
        <p:nvSpPr>
          <p:cNvPr id="44" name="文本框 43">
            <a:extLst>
              <a:ext uri="{FF2B5EF4-FFF2-40B4-BE49-F238E27FC236}">
                <a16:creationId xmlns:a16="http://schemas.microsoft.com/office/drawing/2014/main" id="{2A00267D-CF9A-4632-BA1F-C0EAB9FCB7F5}"/>
              </a:ext>
            </a:extLst>
          </p:cNvPr>
          <p:cNvSpPr txBox="1"/>
          <p:nvPr/>
        </p:nvSpPr>
        <p:spPr>
          <a:xfrm>
            <a:off x="4521787" y="3155836"/>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会话三</a:t>
            </a:r>
            <a:endParaRPr lang="en-US" altLang="zh-CN" sz="2000" b="1" dirty="0">
              <a:solidFill>
                <a:schemeClr val="accent1"/>
              </a:solidFill>
              <a:ea typeface="+mj-ea"/>
            </a:endParaRPr>
          </a:p>
        </p:txBody>
      </p:sp>
      <p:sp>
        <p:nvSpPr>
          <p:cNvPr id="45" name="文本框 44">
            <a:extLst>
              <a:ext uri="{FF2B5EF4-FFF2-40B4-BE49-F238E27FC236}">
                <a16:creationId xmlns:a16="http://schemas.microsoft.com/office/drawing/2014/main" id="{8A4120E9-9646-4C2C-BCC6-E323B88EC10F}"/>
              </a:ext>
            </a:extLst>
          </p:cNvPr>
          <p:cNvSpPr txBox="1"/>
          <p:nvPr/>
        </p:nvSpPr>
        <p:spPr>
          <a:xfrm>
            <a:off x="4529313" y="3756339"/>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会话四</a:t>
            </a:r>
            <a:endParaRPr lang="en-US" altLang="zh-CN" sz="2000" b="1" dirty="0">
              <a:solidFill>
                <a:schemeClr val="accent1"/>
              </a:solidFill>
              <a:ea typeface="+mj-ea"/>
            </a:endParaRPr>
          </a:p>
        </p:txBody>
      </p:sp>
      <p:sp>
        <p:nvSpPr>
          <p:cNvPr id="46" name="文本框 45">
            <a:extLst>
              <a:ext uri="{FF2B5EF4-FFF2-40B4-BE49-F238E27FC236}">
                <a16:creationId xmlns:a16="http://schemas.microsoft.com/office/drawing/2014/main" id="{192B064F-0C3E-44DD-B5CE-DD80A1C769C2}"/>
              </a:ext>
            </a:extLst>
          </p:cNvPr>
          <p:cNvSpPr txBox="1"/>
          <p:nvPr/>
        </p:nvSpPr>
        <p:spPr>
          <a:xfrm>
            <a:off x="4556227" y="4349722"/>
            <a:ext cx="1557324" cy="448328"/>
          </a:xfrm>
          <a:prstGeom prst="rect">
            <a:avLst/>
          </a:prstGeom>
          <a:noFill/>
        </p:spPr>
        <p:txBody>
          <a:bodyPr wrap="square" rtlCol="0">
            <a:spAutoFit/>
          </a:bodyPr>
          <a:lstStyle/>
          <a:p>
            <a:pPr algn="ctr">
              <a:lnSpc>
                <a:spcPct val="130000"/>
              </a:lnSpc>
            </a:pPr>
            <a:r>
              <a:rPr lang="zh-CN" altLang="en-US" sz="2000" b="1" dirty="0">
                <a:solidFill>
                  <a:schemeClr val="accent1"/>
                </a:solidFill>
                <a:ea typeface="+mj-ea"/>
              </a:rPr>
              <a:t>会话五</a:t>
            </a:r>
            <a:endParaRPr lang="en-US" altLang="zh-CN" sz="2000" b="1" dirty="0">
              <a:solidFill>
                <a:schemeClr val="accent1"/>
              </a:solidFill>
              <a:ea typeface="+mj-ea"/>
            </a:endParaRPr>
          </a:p>
        </p:txBody>
      </p:sp>
      <p:pic>
        <p:nvPicPr>
          <p:cNvPr id="6146" name="Picture 2">
            <a:extLst>
              <a:ext uri="{FF2B5EF4-FFF2-40B4-BE49-F238E27FC236}">
                <a16:creationId xmlns:a16="http://schemas.microsoft.com/office/drawing/2014/main" id="{B3A7B264-8F6D-4E9A-9B39-2DAE4FCEAB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4171" y="2513663"/>
            <a:ext cx="705161" cy="7051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E2A9123-DC6C-4A22-B9DE-E5E59E353C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6225" y="3226647"/>
            <a:ext cx="561053" cy="56105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8DB5680-1F7B-4FBA-A947-F1FACE59C5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6224" y="3795523"/>
            <a:ext cx="561054" cy="56105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2A87BE5-1B5B-4384-BD7B-F2E7EFD23A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1538" y="4364398"/>
            <a:ext cx="610426" cy="61042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ADE89BE6-71D2-4A26-8111-611E4C44D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2398" y="3980503"/>
            <a:ext cx="928248" cy="928248"/>
          </a:xfrm>
          <a:prstGeom prst="rect">
            <a:avLst/>
          </a:prstGeom>
          <a:noFill/>
          <a:extLst>
            <a:ext uri="{909E8E84-426E-40DD-AFC4-6F175D3DCCD1}">
              <a14:hiddenFill xmlns:a14="http://schemas.microsoft.com/office/drawing/2010/main">
                <a:solidFill>
                  <a:srgbClr val="FFFFFF"/>
                </a:solidFill>
              </a14:hiddenFill>
            </a:ext>
          </a:extLst>
        </p:spPr>
      </p:pic>
      <p:sp>
        <p:nvSpPr>
          <p:cNvPr id="52" name="文本框 51">
            <a:extLst>
              <a:ext uri="{FF2B5EF4-FFF2-40B4-BE49-F238E27FC236}">
                <a16:creationId xmlns:a16="http://schemas.microsoft.com/office/drawing/2014/main" id="{5757F2FC-3D93-4BAC-961E-13DC85491DAD}"/>
              </a:ext>
            </a:extLst>
          </p:cNvPr>
          <p:cNvSpPr txBox="1"/>
          <p:nvPr/>
        </p:nvSpPr>
        <p:spPr>
          <a:xfrm>
            <a:off x="774791" y="5282331"/>
            <a:ext cx="10928728" cy="369332"/>
          </a:xfrm>
          <a:prstGeom prst="rect">
            <a:avLst/>
          </a:prstGeom>
          <a:noFill/>
        </p:spPr>
        <p:txBody>
          <a:bodyPr wrap="square">
            <a:spAutoFit/>
          </a:bodyPr>
          <a:lstStyle/>
          <a:p>
            <a:r>
              <a:rPr lang="zh-CN" altLang="en-US" b="1" dirty="0"/>
              <a:t>优势</a:t>
            </a:r>
            <a:r>
              <a:rPr lang="zh-CN" altLang="en-US" dirty="0"/>
              <a:t>：每次通信可临时选用不同的会话密钥，提高了通信的安全性和密钥使用的灵活性</a:t>
            </a:r>
            <a:endParaRPr lang="en-US" altLang="zh-CN" dirty="0"/>
          </a:p>
        </p:txBody>
      </p:sp>
    </p:spTree>
    <p:extLst>
      <p:ext uri="{BB962C8B-B14F-4D97-AF65-F5344CB8AC3E}">
        <p14:creationId xmlns:p14="http://schemas.microsoft.com/office/powerpoint/2010/main" val="20003256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3DFFF-66B9-4917-8C88-2F5B97CAFFBD}"/>
              </a:ext>
            </a:extLst>
          </p:cNvPr>
          <p:cNvSpPr>
            <a:spLocks noGrp="1"/>
          </p:cNvSpPr>
          <p:nvPr>
            <p:ph type="title"/>
          </p:nvPr>
        </p:nvSpPr>
        <p:spPr/>
        <p:txBody>
          <a:bodyPr/>
          <a:lstStyle/>
          <a:p>
            <a:r>
              <a:rPr lang="zh-CN" altLang="en-US" dirty="0"/>
              <a:t>秘密密钥分发</a:t>
            </a:r>
          </a:p>
        </p:txBody>
      </p:sp>
      <p:sp>
        <p:nvSpPr>
          <p:cNvPr id="3" name="ïṡḷiḑé">
            <a:extLst>
              <a:ext uri="{FF2B5EF4-FFF2-40B4-BE49-F238E27FC236}">
                <a16:creationId xmlns:a16="http://schemas.microsoft.com/office/drawing/2014/main" id="{659D5E63-0A26-4412-BAC8-551A50382B9B}"/>
              </a:ext>
            </a:extLst>
          </p:cNvPr>
          <p:cNvSpPr/>
          <p:nvPr/>
        </p:nvSpPr>
        <p:spPr>
          <a:xfrm>
            <a:off x="1180689" y="1003009"/>
            <a:ext cx="10424328" cy="498861"/>
          </a:xfrm>
          <a:prstGeom prst="rect">
            <a:avLst/>
          </a:prstGeom>
        </p:spPr>
        <p:txBody>
          <a:bodyPr wrap="square" anchor="ctr" anchorCtr="0">
            <a:normAutofit/>
          </a:bodyPr>
          <a:lstStyle/>
          <a:p>
            <a:pPr lvl="0"/>
            <a:r>
              <a:rPr lang="zh-CN" altLang="en-US" sz="2400" b="1" spc="100" dirty="0">
                <a:solidFill>
                  <a:schemeClr val="accent4"/>
                </a:solidFill>
              </a:rPr>
              <a:t>方案二：使用密钥分发中心（</a:t>
            </a:r>
            <a:r>
              <a:rPr lang="en-US" altLang="zh-CN" sz="2400" b="1" spc="100" dirty="0">
                <a:solidFill>
                  <a:schemeClr val="accent4"/>
                </a:solidFill>
              </a:rPr>
              <a:t>Key-Distribution center</a:t>
            </a:r>
            <a:r>
              <a:rPr lang="zh-CN" altLang="en-US" sz="2400" b="1" spc="100" dirty="0">
                <a:solidFill>
                  <a:schemeClr val="accent4"/>
                </a:solidFill>
              </a:rPr>
              <a:t>，</a:t>
            </a:r>
            <a:r>
              <a:rPr lang="en-US" altLang="zh-CN" sz="2400" b="1" spc="100" dirty="0">
                <a:solidFill>
                  <a:schemeClr val="accent4"/>
                </a:solidFill>
              </a:rPr>
              <a:t>KDC</a:t>
            </a:r>
            <a:r>
              <a:rPr lang="zh-CN" altLang="en-US" sz="2400" b="1" spc="100" dirty="0">
                <a:solidFill>
                  <a:schemeClr val="accent4"/>
                </a:solidFill>
              </a:rPr>
              <a:t>）</a:t>
            </a:r>
          </a:p>
        </p:txBody>
      </p:sp>
      <p:grpSp>
        <p:nvGrpSpPr>
          <p:cNvPr id="4" name="组合 3">
            <a:extLst>
              <a:ext uri="{FF2B5EF4-FFF2-40B4-BE49-F238E27FC236}">
                <a16:creationId xmlns:a16="http://schemas.microsoft.com/office/drawing/2014/main" id="{1A169C4B-218E-4EEA-94B5-3E4B7617D0D1}"/>
              </a:ext>
            </a:extLst>
          </p:cNvPr>
          <p:cNvGrpSpPr/>
          <p:nvPr/>
        </p:nvGrpSpPr>
        <p:grpSpPr>
          <a:xfrm>
            <a:off x="577851" y="989192"/>
            <a:ext cx="475940" cy="480131"/>
            <a:chOff x="22153033" y="3278709"/>
            <a:chExt cx="492531" cy="527226"/>
          </a:xfrm>
          <a:solidFill>
            <a:schemeClr val="accent4"/>
          </a:solidFill>
        </p:grpSpPr>
        <p:sp>
          <p:nvSpPr>
            <p:cNvPr id="5" name="任意多边形: 形状 4">
              <a:extLst>
                <a:ext uri="{FF2B5EF4-FFF2-40B4-BE49-F238E27FC236}">
                  <a16:creationId xmlns:a16="http://schemas.microsoft.com/office/drawing/2014/main" id="{3F96ED31-35DE-4BDC-9961-E5626BBB2DB1}"/>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A8E9476F-0B53-4F3B-A4A9-2E68C1941268}"/>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4E5525D3-2900-40FD-8D05-3CA5773055A9}"/>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DBD742A9-3025-461A-9387-212A0CF54E0B}"/>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C5D6C648-3103-4C8F-AAC1-E57F35DD4C8C}"/>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2BD612DA-9352-497D-8B37-10B19759B284}"/>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1858759E-90CE-4F4A-ABB6-2972EBF4EA7C}"/>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BE27C36E-3242-41AE-8743-B530B16ADAD5}"/>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3B364F31-1A50-4476-8ECF-759ED4715FFC}"/>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4" name="任意多边形: 形状 13">
              <a:extLst>
                <a:ext uri="{FF2B5EF4-FFF2-40B4-BE49-F238E27FC236}">
                  <a16:creationId xmlns:a16="http://schemas.microsoft.com/office/drawing/2014/main" id="{A1F256FE-8F78-4F43-A8DE-1B382618363F}"/>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pic>
        <p:nvPicPr>
          <p:cNvPr id="15" name="Picture 2">
            <a:extLst>
              <a:ext uri="{FF2B5EF4-FFF2-40B4-BE49-F238E27FC236}">
                <a16:creationId xmlns:a16="http://schemas.microsoft.com/office/drawing/2014/main" id="{CF6C5D11-C1C4-4865-9AE8-F9FAA5BF0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040" y="4019254"/>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6444FB16-3F7D-41DA-88A1-9422BD3F4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8476" y="4019254"/>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894E920-9CBB-4BC4-BDE7-78CE9ADAD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9774" y="1562029"/>
            <a:ext cx="2022328" cy="2022328"/>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13402E8F-8CBE-4576-B5FE-EEC35F4D4556}"/>
              </a:ext>
            </a:extLst>
          </p:cNvPr>
          <p:cNvSpPr txBox="1"/>
          <p:nvPr/>
        </p:nvSpPr>
        <p:spPr>
          <a:xfrm>
            <a:off x="472486" y="1633770"/>
            <a:ext cx="3352382" cy="852541"/>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2000" b="1" dirty="0">
                <a:solidFill>
                  <a:schemeClr val="accent1"/>
                </a:solidFill>
                <a:ea typeface="+mj-ea"/>
              </a:rPr>
              <a:t>方式一：会话密钥由通信发起方生成</a:t>
            </a:r>
            <a:endParaRPr lang="en-US" altLang="zh-CN" sz="2000" b="1" dirty="0">
              <a:solidFill>
                <a:schemeClr val="accent1"/>
              </a:solidFill>
              <a:ea typeface="+mj-ea"/>
            </a:endParaRPr>
          </a:p>
        </p:txBody>
      </p:sp>
      <p:sp>
        <p:nvSpPr>
          <p:cNvPr id="19" name="文本框 18">
            <a:extLst>
              <a:ext uri="{FF2B5EF4-FFF2-40B4-BE49-F238E27FC236}">
                <a16:creationId xmlns:a16="http://schemas.microsoft.com/office/drawing/2014/main" id="{F31CA5EC-90D5-4F18-9A7D-65346FE73C39}"/>
              </a:ext>
            </a:extLst>
          </p:cNvPr>
          <p:cNvSpPr txBox="1"/>
          <p:nvPr/>
        </p:nvSpPr>
        <p:spPr>
          <a:xfrm>
            <a:off x="3557184" y="6313819"/>
            <a:ext cx="5077632" cy="400110"/>
          </a:xfrm>
          <a:prstGeom prst="rect">
            <a:avLst/>
          </a:prstGeom>
          <a:noFill/>
        </p:spPr>
        <p:txBody>
          <a:bodyPr wrap="square">
            <a:spAutoFit/>
          </a:bodyPr>
          <a:lstStyle/>
          <a:p>
            <a:r>
              <a:rPr lang="zh-CN" altLang="en-US" sz="2000" b="1" dirty="0">
                <a:solidFill>
                  <a:schemeClr val="accent4">
                    <a:lumMod val="60000"/>
                    <a:lumOff val="40000"/>
                  </a:schemeClr>
                </a:solidFill>
              </a:rPr>
              <a:t>前提</a:t>
            </a:r>
            <a:r>
              <a:rPr lang="zh-CN" altLang="en-US" sz="2000" b="1" dirty="0"/>
              <a:t>：</a:t>
            </a:r>
            <a:r>
              <a:rPr lang="en-US" altLang="zh-CN" sz="2000" b="1" dirty="0"/>
              <a:t>KDC</a:t>
            </a:r>
            <a:r>
              <a:rPr lang="zh-CN" altLang="en-US" sz="2000" b="1" dirty="0"/>
              <a:t>必须与每一方分别共享一个密钥</a:t>
            </a:r>
            <a:endParaRPr lang="en-US" altLang="zh-CN" sz="2000" b="1" dirty="0"/>
          </a:p>
        </p:txBody>
      </p:sp>
      <p:sp>
        <p:nvSpPr>
          <p:cNvPr id="20" name="文本框 19">
            <a:extLst>
              <a:ext uri="{FF2B5EF4-FFF2-40B4-BE49-F238E27FC236}">
                <a16:creationId xmlns:a16="http://schemas.microsoft.com/office/drawing/2014/main" id="{6FFB2EFD-951C-403E-AAAB-6F0CAAB04F35}"/>
              </a:ext>
            </a:extLst>
          </p:cNvPr>
          <p:cNvSpPr txBox="1"/>
          <p:nvPr/>
        </p:nvSpPr>
        <p:spPr>
          <a:xfrm>
            <a:off x="1053791" y="5940051"/>
            <a:ext cx="3274323" cy="416461"/>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1. </a:t>
            </a:r>
            <a:r>
              <a:rPr lang="zh-CN" altLang="en-US" b="1" dirty="0">
                <a:solidFill>
                  <a:schemeClr val="accent1"/>
                </a:solidFill>
                <a:ea typeface="+mj-ea"/>
              </a:rPr>
              <a:t>选定</a:t>
            </a:r>
            <a:r>
              <a:rPr lang="en-US" altLang="zh-CN" b="1" dirty="0">
                <a:solidFill>
                  <a:schemeClr val="accent1"/>
                </a:solidFill>
                <a:ea typeface="+mj-ea"/>
              </a:rPr>
              <a:t>K</a:t>
            </a:r>
            <a:r>
              <a:rPr lang="en-US" altLang="zh-CN" b="1" baseline="-25000" dirty="0">
                <a:solidFill>
                  <a:schemeClr val="accent1"/>
                </a:solidFill>
                <a:ea typeface="+mj-ea"/>
              </a:rPr>
              <a:t>s</a:t>
            </a:r>
            <a:r>
              <a:rPr lang="zh-CN" altLang="en-US" b="1" dirty="0">
                <a:solidFill>
                  <a:schemeClr val="accent1"/>
                </a:solidFill>
                <a:ea typeface="+mj-ea"/>
              </a:rPr>
              <a:t>，加密</a:t>
            </a:r>
            <a:r>
              <a:rPr lang="en-US" altLang="zh-CN" b="1" dirty="0">
                <a:solidFill>
                  <a:schemeClr val="accent1"/>
                </a:solidFill>
                <a:ea typeface="+mj-ea"/>
              </a:rPr>
              <a:t>EK</a:t>
            </a:r>
            <a:r>
              <a:rPr lang="en-US" altLang="zh-CN" b="1" baseline="-25000" dirty="0">
                <a:solidFill>
                  <a:schemeClr val="accent1"/>
                </a:solidFill>
                <a:ea typeface="+mj-ea"/>
              </a:rPr>
              <a:t>A-KDC</a:t>
            </a:r>
            <a:r>
              <a:rPr lang="en-US" altLang="zh-CN" b="1" dirty="0">
                <a:solidFill>
                  <a:schemeClr val="accent1"/>
                </a:solidFill>
                <a:ea typeface="+mj-ea"/>
              </a:rPr>
              <a:t>(</a:t>
            </a:r>
            <a:r>
              <a:rPr lang="en-US" altLang="zh-CN" b="1" dirty="0" err="1">
                <a:solidFill>
                  <a:schemeClr val="accent1"/>
                </a:solidFill>
                <a:ea typeface="+mj-ea"/>
              </a:rPr>
              <a:t>K</a:t>
            </a:r>
            <a:r>
              <a:rPr lang="en-US" altLang="zh-CN" b="1" baseline="-25000" dirty="0" err="1">
                <a:solidFill>
                  <a:schemeClr val="accent1"/>
                </a:solidFill>
                <a:ea typeface="+mj-ea"/>
              </a:rPr>
              <a:t>s</a:t>
            </a:r>
            <a:r>
              <a:rPr lang="en-US" altLang="zh-CN" b="1" dirty="0" err="1">
                <a:solidFill>
                  <a:schemeClr val="accent1"/>
                </a:solidFill>
                <a:ea typeface="+mj-ea"/>
              </a:rPr>
              <a:t>,B</a:t>
            </a:r>
            <a:r>
              <a:rPr lang="en-US" altLang="zh-CN" b="1" dirty="0">
                <a:solidFill>
                  <a:schemeClr val="accent1"/>
                </a:solidFill>
                <a:ea typeface="+mj-ea"/>
              </a:rPr>
              <a:t>)</a:t>
            </a:r>
          </a:p>
        </p:txBody>
      </p:sp>
      <p:cxnSp>
        <p:nvCxnSpPr>
          <p:cNvPr id="21" name="直接连接符 20">
            <a:extLst>
              <a:ext uri="{FF2B5EF4-FFF2-40B4-BE49-F238E27FC236}">
                <a16:creationId xmlns:a16="http://schemas.microsoft.com/office/drawing/2014/main" id="{5F81F62A-BE58-441D-BE27-533D4C68BB59}"/>
              </a:ext>
            </a:extLst>
          </p:cNvPr>
          <p:cNvCxnSpPr>
            <a:cxnSpLocks/>
            <a:endCxn id="17" idx="1"/>
          </p:cNvCxnSpPr>
          <p:nvPr/>
        </p:nvCxnSpPr>
        <p:spPr>
          <a:xfrm flipV="1">
            <a:off x="3557184" y="2573193"/>
            <a:ext cx="1342590" cy="1502578"/>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95060E2-B6DD-4677-8165-5312F9AB8930}"/>
              </a:ext>
            </a:extLst>
          </p:cNvPr>
          <p:cNvSpPr txBox="1"/>
          <p:nvPr/>
        </p:nvSpPr>
        <p:spPr>
          <a:xfrm>
            <a:off x="4273776" y="3644516"/>
            <a:ext cx="3274323" cy="776559"/>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2. </a:t>
            </a:r>
            <a:r>
              <a:rPr lang="zh-CN" altLang="en-US" b="1" dirty="0">
                <a:solidFill>
                  <a:schemeClr val="accent1"/>
                </a:solidFill>
                <a:ea typeface="+mj-ea"/>
              </a:rPr>
              <a:t>解密</a:t>
            </a:r>
            <a:r>
              <a:rPr lang="en-US" altLang="zh-CN" b="1" dirty="0">
                <a:solidFill>
                  <a:schemeClr val="accent1"/>
                </a:solidFill>
                <a:ea typeface="+mj-ea"/>
              </a:rPr>
              <a:t>EK</a:t>
            </a:r>
            <a:r>
              <a:rPr lang="en-US" altLang="zh-CN" b="1" baseline="-25000" dirty="0">
                <a:solidFill>
                  <a:schemeClr val="accent1"/>
                </a:solidFill>
                <a:ea typeface="+mj-ea"/>
              </a:rPr>
              <a:t>A-KDC</a:t>
            </a:r>
            <a:r>
              <a:rPr lang="en-US" altLang="zh-CN" b="1" dirty="0">
                <a:solidFill>
                  <a:schemeClr val="accent1"/>
                </a:solidFill>
                <a:ea typeface="+mj-ea"/>
              </a:rPr>
              <a:t>(</a:t>
            </a:r>
            <a:r>
              <a:rPr lang="en-US" altLang="zh-CN" b="1" dirty="0" err="1">
                <a:solidFill>
                  <a:schemeClr val="accent1"/>
                </a:solidFill>
                <a:ea typeface="+mj-ea"/>
              </a:rPr>
              <a:t>K</a:t>
            </a:r>
            <a:r>
              <a:rPr lang="en-US" altLang="zh-CN" b="1" baseline="-25000" dirty="0" err="1">
                <a:solidFill>
                  <a:schemeClr val="accent1"/>
                </a:solidFill>
                <a:ea typeface="+mj-ea"/>
              </a:rPr>
              <a:t>s</a:t>
            </a:r>
            <a:r>
              <a:rPr lang="en-US" altLang="zh-CN" b="1" dirty="0" err="1">
                <a:solidFill>
                  <a:schemeClr val="accent1"/>
                </a:solidFill>
                <a:ea typeface="+mj-ea"/>
              </a:rPr>
              <a:t>,B</a:t>
            </a:r>
            <a:r>
              <a:rPr lang="en-US" altLang="zh-CN" b="1" dirty="0">
                <a:solidFill>
                  <a:schemeClr val="accent1"/>
                </a:solidFill>
                <a:ea typeface="+mj-ea"/>
              </a:rPr>
              <a:t>)</a:t>
            </a:r>
          </a:p>
          <a:p>
            <a:pPr algn="ctr">
              <a:lnSpc>
                <a:spcPct val="130000"/>
              </a:lnSpc>
            </a:pPr>
            <a:r>
              <a:rPr lang="en-US" altLang="zh-CN" b="1" dirty="0">
                <a:solidFill>
                  <a:schemeClr val="accent1"/>
                </a:solidFill>
                <a:ea typeface="+mj-ea"/>
              </a:rPr>
              <a:t>3. </a:t>
            </a:r>
            <a:r>
              <a:rPr lang="zh-CN" altLang="en-US" b="1" dirty="0">
                <a:solidFill>
                  <a:schemeClr val="accent1"/>
                </a:solidFill>
                <a:ea typeface="+mj-ea"/>
              </a:rPr>
              <a:t>加密</a:t>
            </a:r>
            <a:r>
              <a:rPr lang="en-US" altLang="zh-CN" b="1" dirty="0">
                <a:solidFill>
                  <a:schemeClr val="accent1"/>
                </a:solidFill>
                <a:ea typeface="+mj-ea"/>
              </a:rPr>
              <a:t>EK</a:t>
            </a:r>
            <a:r>
              <a:rPr lang="en-US" altLang="zh-CN" b="1" baseline="-25000" dirty="0">
                <a:solidFill>
                  <a:schemeClr val="accent1"/>
                </a:solidFill>
                <a:ea typeface="+mj-ea"/>
              </a:rPr>
              <a:t>B-KDC</a:t>
            </a:r>
            <a:r>
              <a:rPr lang="en-US" altLang="zh-CN" b="1" dirty="0">
                <a:solidFill>
                  <a:schemeClr val="accent1"/>
                </a:solidFill>
                <a:ea typeface="+mj-ea"/>
              </a:rPr>
              <a:t>(</a:t>
            </a:r>
            <a:r>
              <a:rPr lang="en-US" altLang="zh-CN" b="1" dirty="0" err="1">
                <a:solidFill>
                  <a:schemeClr val="accent1"/>
                </a:solidFill>
                <a:ea typeface="+mj-ea"/>
              </a:rPr>
              <a:t>K</a:t>
            </a:r>
            <a:r>
              <a:rPr lang="en-US" altLang="zh-CN" b="1" baseline="-25000" dirty="0" err="1">
                <a:solidFill>
                  <a:schemeClr val="accent1"/>
                </a:solidFill>
                <a:ea typeface="+mj-ea"/>
              </a:rPr>
              <a:t>s</a:t>
            </a:r>
            <a:r>
              <a:rPr lang="en-US" altLang="zh-CN" b="1" dirty="0" err="1">
                <a:solidFill>
                  <a:schemeClr val="accent1"/>
                </a:solidFill>
                <a:ea typeface="+mj-ea"/>
              </a:rPr>
              <a:t>,A</a:t>
            </a:r>
            <a:r>
              <a:rPr lang="en-US" altLang="zh-CN" b="1" dirty="0">
                <a:solidFill>
                  <a:schemeClr val="accent1"/>
                </a:solidFill>
                <a:ea typeface="+mj-ea"/>
              </a:rPr>
              <a:t>)</a:t>
            </a:r>
          </a:p>
        </p:txBody>
      </p:sp>
      <p:cxnSp>
        <p:nvCxnSpPr>
          <p:cNvPr id="26" name="直接连接符 25">
            <a:extLst>
              <a:ext uri="{FF2B5EF4-FFF2-40B4-BE49-F238E27FC236}">
                <a16:creationId xmlns:a16="http://schemas.microsoft.com/office/drawing/2014/main" id="{1F14176F-F0B2-4727-89B1-B46398C7C8C2}"/>
              </a:ext>
            </a:extLst>
          </p:cNvPr>
          <p:cNvCxnSpPr>
            <a:cxnSpLocks/>
          </p:cNvCxnSpPr>
          <p:nvPr/>
        </p:nvCxnSpPr>
        <p:spPr>
          <a:xfrm>
            <a:off x="7158608" y="2573193"/>
            <a:ext cx="1342590" cy="1502578"/>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ABBB62E-21D5-438F-9FD2-8D9774BE26CC}"/>
              </a:ext>
            </a:extLst>
          </p:cNvPr>
          <p:cNvSpPr txBox="1"/>
          <p:nvPr/>
        </p:nvSpPr>
        <p:spPr>
          <a:xfrm>
            <a:off x="7829903" y="5918705"/>
            <a:ext cx="3274323" cy="416461"/>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4. </a:t>
            </a:r>
            <a:r>
              <a:rPr lang="zh-CN" altLang="en-US" b="1" dirty="0">
                <a:solidFill>
                  <a:schemeClr val="accent1"/>
                </a:solidFill>
                <a:ea typeface="+mj-ea"/>
              </a:rPr>
              <a:t>解密</a:t>
            </a:r>
            <a:r>
              <a:rPr lang="en-US" altLang="zh-CN" b="1" dirty="0">
                <a:solidFill>
                  <a:schemeClr val="accent1"/>
                </a:solidFill>
                <a:ea typeface="+mj-ea"/>
              </a:rPr>
              <a:t>EK</a:t>
            </a:r>
            <a:r>
              <a:rPr lang="en-US" altLang="zh-CN" b="1" baseline="-25000" dirty="0">
                <a:solidFill>
                  <a:schemeClr val="accent1"/>
                </a:solidFill>
                <a:ea typeface="+mj-ea"/>
              </a:rPr>
              <a:t>B-KDC</a:t>
            </a:r>
            <a:r>
              <a:rPr lang="en-US" altLang="zh-CN" b="1" dirty="0">
                <a:solidFill>
                  <a:schemeClr val="accent1"/>
                </a:solidFill>
                <a:ea typeface="+mj-ea"/>
              </a:rPr>
              <a:t>(</a:t>
            </a:r>
            <a:r>
              <a:rPr lang="en-US" altLang="zh-CN" b="1" dirty="0" err="1">
                <a:solidFill>
                  <a:schemeClr val="accent1"/>
                </a:solidFill>
                <a:ea typeface="+mj-ea"/>
              </a:rPr>
              <a:t>K</a:t>
            </a:r>
            <a:r>
              <a:rPr lang="en-US" altLang="zh-CN" b="1" baseline="-25000" dirty="0" err="1">
                <a:solidFill>
                  <a:schemeClr val="accent1"/>
                </a:solidFill>
                <a:ea typeface="+mj-ea"/>
              </a:rPr>
              <a:t>s</a:t>
            </a:r>
            <a:r>
              <a:rPr lang="en-US" altLang="zh-CN" b="1" dirty="0" err="1">
                <a:solidFill>
                  <a:schemeClr val="accent1"/>
                </a:solidFill>
                <a:ea typeface="+mj-ea"/>
              </a:rPr>
              <a:t>,A</a:t>
            </a:r>
            <a:r>
              <a:rPr lang="en-US" altLang="zh-CN" b="1" dirty="0">
                <a:solidFill>
                  <a:schemeClr val="accent1"/>
                </a:solidFill>
                <a:ea typeface="+mj-ea"/>
              </a:rPr>
              <a:t>)</a:t>
            </a:r>
          </a:p>
        </p:txBody>
      </p:sp>
      <p:cxnSp>
        <p:nvCxnSpPr>
          <p:cNvPr id="28" name="直接连接符 27">
            <a:extLst>
              <a:ext uri="{FF2B5EF4-FFF2-40B4-BE49-F238E27FC236}">
                <a16:creationId xmlns:a16="http://schemas.microsoft.com/office/drawing/2014/main" id="{52D4B9F5-09AF-47EB-B324-5ECBD297EFAF}"/>
              </a:ext>
            </a:extLst>
          </p:cNvPr>
          <p:cNvCxnSpPr>
            <a:cxnSpLocks/>
          </p:cNvCxnSpPr>
          <p:nvPr/>
        </p:nvCxnSpPr>
        <p:spPr>
          <a:xfrm flipV="1">
            <a:off x="3906494" y="5180561"/>
            <a:ext cx="4332538" cy="1"/>
          </a:xfrm>
          <a:prstGeom prst="line">
            <a:avLst/>
          </a:prstGeom>
          <a:ln w="38100">
            <a:solidFill>
              <a:schemeClr val="accent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2830DBB-4885-4574-95FD-0C78E00076E6}"/>
              </a:ext>
            </a:extLst>
          </p:cNvPr>
          <p:cNvSpPr txBox="1"/>
          <p:nvPr/>
        </p:nvSpPr>
        <p:spPr>
          <a:xfrm>
            <a:off x="4435601" y="5180561"/>
            <a:ext cx="3274323"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会话密钥</a:t>
            </a:r>
            <a:r>
              <a:rPr lang="en-US" altLang="zh-CN" b="1" dirty="0">
                <a:solidFill>
                  <a:schemeClr val="accent1"/>
                </a:solidFill>
                <a:ea typeface="+mj-ea"/>
              </a:rPr>
              <a:t>K</a:t>
            </a:r>
            <a:r>
              <a:rPr lang="en-US" altLang="zh-CN" b="1" baseline="-25000" dirty="0">
                <a:solidFill>
                  <a:schemeClr val="accent1"/>
                </a:solidFill>
                <a:ea typeface="+mj-ea"/>
              </a:rPr>
              <a:t>s</a:t>
            </a:r>
          </a:p>
        </p:txBody>
      </p:sp>
      <p:pic>
        <p:nvPicPr>
          <p:cNvPr id="30" name="Picture 2">
            <a:extLst>
              <a:ext uri="{FF2B5EF4-FFF2-40B4-BE49-F238E27FC236}">
                <a16:creationId xmlns:a16="http://schemas.microsoft.com/office/drawing/2014/main" id="{0FEA4AF1-7FAF-4BDC-9CEE-C482F1FB0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4367" y="5288463"/>
            <a:ext cx="666958" cy="66695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E7F1E0F3-A910-44AF-9860-6EF4B110F6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5882" y="3491569"/>
            <a:ext cx="872832" cy="872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A9573B42-00D4-4025-BA0E-5463CE4121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954" y="5289444"/>
            <a:ext cx="666958" cy="6669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E4CA7323-76EB-4E78-90DE-D88355B168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2102" y="2318030"/>
            <a:ext cx="666958" cy="66695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CC191C8D-257A-41AE-B831-47783D57EA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855812" y="2198711"/>
            <a:ext cx="872832" cy="872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603C6A21-DCCB-4258-A611-BD6C7518F8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719" y="5230401"/>
            <a:ext cx="666958" cy="66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4370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par>
                          <p:cTn id="25" fill="hold">
                            <p:stCondLst>
                              <p:cond delay="0"/>
                            </p:stCondLst>
                            <p:childTnLst>
                              <p:par>
                                <p:cTn id="26" presetID="64" presetClass="path" presetSubtype="0" accel="50000" decel="50000" fill="hold" nodeType="afterEffect">
                                  <p:stCondLst>
                                    <p:cond delay="0"/>
                                  </p:stCondLst>
                                  <p:childTnLst>
                                    <p:animMotion origin="layout" path="M 2.5E-6 2.59259E-6 L -0.01094 -0.24676 " pathEditMode="relative" rAng="0" ptsTypes="AA">
                                      <p:cBhvr>
                                        <p:cTn id="27" dur="2000" fill="hold"/>
                                        <p:tgtEl>
                                          <p:spTgt spid="32"/>
                                        </p:tgtEl>
                                        <p:attrNameLst>
                                          <p:attrName>ppt_x</p:attrName>
                                          <p:attrName>ppt_y</p:attrName>
                                        </p:attrNameLst>
                                      </p:cBhvr>
                                      <p:rCtr x="-547" y="-12338"/>
                                    </p:animMotion>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32"/>
                                        </p:tgtEl>
                                        <p:attrNameLst>
                                          <p:attrName>style.visibility</p:attrName>
                                        </p:attrNameLst>
                                      </p:cBhvr>
                                      <p:to>
                                        <p:strVal val="hidden"/>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717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par>
                                <p:cTn id="39" presetID="64" presetClass="path" presetSubtype="0" accel="50000" decel="50000" fill="hold" nodeType="withEffect">
                                  <p:stCondLst>
                                    <p:cond delay="0"/>
                                  </p:stCondLst>
                                  <p:childTnLst>
                                    <p:animMotion origin="layout" path="M 3.33333E-6 4.81481E-6 L 0.09765 -0.21019 " pathEditMode="relative" rAng="0" ptsTypes="AA">
                                      <p:cBhvr>
                                        <p:cTn id="40" dur="2000" fill="hold"/>
                                        <p:tgtEl>
                                          <p:spTgt spid="7170"/>
                                        </p:tgtEl>
                                        <p:attrNameLst>
                                          <p:attrName>ppt_x</p:attrName>
                                          <p:attrName>ppt_y</p:attrName>
                                        </p:attrNameLst>
                                      </p:cBhvr>
                                      <p:rCtr x="4883" y="-1050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xEl>
                                              <p:pRg st="0" end="0"/>
                                            </p:txEl>
                                          </p:spTgt>
                                        </p:tgtEl>
                                        <p:attrNameLst>
                                          <p:attrName>style.visibility</p:attrName>
                                        </p:attrNameLst>
                                      </p:cBhvr>
                                      <p:to>
                                        <p:strVal val="visible"/>
                                      </p:to>
                                    </p:set>
                                    <p:animEffect transition="in" filter="fade">
                                      <p:cBhvr>
                                        <p:cTn id="45" dur="500"/>
                                        <p:tgtEl>
                                          <p:spTgt spid="25">
                                            <p:txEl>
                                              <p:pRg st="0" end="0"/>
                                            </p:txEl>
                                          </p:spTgt>
                                        </p:tgtEl>
                                      </p:cBhvr>
                                    </p:animEffect>
                                  </p:childTnLst>
                                </p:cTn>
                              </p:par>
                              <p:par>
                                <p:cTn id="46" presetID="10" presetClass="exit" presetSubtype="0" fill="hold" nodeType="withEffect">
                                  <p:stCondLst>
                                    <p:cond delay="0"/>
                                  </p:stCondLst>
                                  <p:childTnLst>
                                    <p:animEffect transition="out" filter="fade">
                                      <p:cBhvr>
                                        <p:cTn id="47" dur="500"/>
                                        <p:tgtEl>
                                          <p:spTgt spid="7170"/>
                                        </p:tgtEl>
                                      </p:cBhvr>
                                    </p:animEffect>
                                    <p:set>
                                      <p:cBhvr>
                                        <p:cTn id="48" dur="1" fill="hold">
                                          <p:stCondLst>
                                            <p:cond delay="499"/>
                                          </p:stCondLst>
                                        </p:cTn>
                                        <p:tgtEl>
                                          <p:spTgt spid="7170"/>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5">
                                            <p:txEl>
                                              <p:pRg st="1" end="1"/>
                                            </p:txEl>
                                          </p:spTgt>
                                        </p:tgtEl>
                                        <p:attrNameLst>
                                          <p:attrName>style.visibility</p:attrName>
                                        </p:attrNameLst>
                                      </p:cBhvr>
                                      <p:to>
                                        <p:strVal val="visible"/>
                                      </p:to>
                                    </p:set>
                                    <p:animEffect transition="in" filter="fade">
                                      <p:cBhvr>
                                        <p:cTn id="56" dur="500"/>
                                        <p:tgtEl>
                                          <p:spTgt spid="25">
                                            <p:txEl>
                                              <p:pRg st="1" end="1"/>
                                            </p:txEl>
                                          </p:spTgt>
                                        </p:tgtEl>
                                      </p:cBhvr>
                                    </p:animEffect>
                                  </p:childTnLst>
                                </p:cTn>
                              </p:par>
                              <p:par>
                                <p:cTn id="57" presetID="1" presetClass="exit" presetSubtype="0" fill="hold" nodeType="withEffect">
                                  <p:stCondLst>
                                    <p:cond delay="0"/>
                                  </p:stCondLst>
                                  <p:childTnLst>
                                    <p:set>
                                      <p:cBhvr>
                                        <p:cTn id="58" dur="1" fill="hold">
                                          <p:stCondLst>
                                            <p:cond delay="0"/>
                                          </p:stCondLst>
                                        </p:cTn>
                                        <p:tgtEl>
                                          <p:spTgt spid="33"/>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par>
                                <p:cTn id="68" presetID="64" presetClass="path" presetSubtype="0" accel="50000" decel="50000" fill="hold" nodeType="withEffect">
                                  <p:stCondLst>
                                    <p:cond delay="0"/>
                                  </p:stCondLst>
                                  <p:childTnLst>
                                    <p:animMotion origin="layout" path="M 3.125E-6 7.40741E-7 L 0.09518 0.19143 " pathEditMode="relative" rAng="0" ptsTypes="AA">
                                      <p:cBhvr>
                                        <p:cTn id="69" dur="2000" fill="hold"/>
                                        <p:tgtEl>
                                          <p:spTgt spid="34"/>
                                        </p:tgtEl>
                                        <p:attrNameLst>
                                          <p:attrName>ppt_x</p:attrName>
                                          <p:attrName>ppt_y</p:attrName>
                                        </p:attrNameLst>
                                      </p:cBhvr>
                                      <p:rCtr x="4753" y="9560"/>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xit" presetSubtype="0" fill="hold" nodeType="withEffect">
                                  <p:stCondLst>
                                    <p:cond delay="0"/>
                                  </p:stCondLst>
                                  <p:childTnLst>
                                    <p:animEffect transition="out" filter="fade">
                                      <p:cBhvr>
                                        <p:cTn id="76" dur="500"/>
                                        <p:tgtEl>
                                          <p:spTgt spid="34"/>
                                        </p:tgtEl>
                                      </p:cBhvr>
                                    </p:animEffect>
                                    <p:set>
                                      <p:cBhvr>
                                        <p:cTn id="77" dur="1" fill="hold">
                                          <p:stCondLst>
                                            <p:cond delay="499"/>
                                          </p:stCondLst>
                                        </p:cTn>
                                        <p:tgtEl>
                                          <p:spTgt spid="34"/>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37"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arn(outVertical)">
                                      <p:cBhvr>
                                        <p:cTn id="85" dur="500"/>
                                        <p:tgtEl>
                                          <p:spTgt spid="28"/>
                                        </p:tgtEl>
                                      </p:cBhvr>
                                    </p:animEffect>
                                  </p:childTnLst>
                                </p:cTn>
                              </p:par>
                              <p:par>
                                <p:cTn id="86" presetID="16" presetClass="entr" presetSubtype="37"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barn(outVertical)">
                                      <p:cBhvr>
                                        <p:cTn id="88" dur="500"/>
                                        <p:tgtEl>
                                          <p:spTgt spid="29"/>
                                        </p:tgtEl>
                                      </p:cBhvr>
                                    </p:animEffect>
                                  </p:childTnLst>
                                </p:cTn>
                              </p:par>
                              <p:par>
                                <p:cTn id="89" presetID="32" presetClass="emph" presetSubtype="0" repeatCount="indefinite" fill="hold" nodeType="withEffect">
                                  <p:stCondLst>
                                    <p:cond delay="0"/>
                                  </p:stCondLst>
                                  <p:endCondLst>
                                    <p:cond evt="onNext" delay="0">
                                      <p:tgtEl>
                                        <p:sldTgt/>
                                      </p:tgtEl>
                                    </p:cond>
                                  </p:endCondLst>
                                  <p:childTnLst>
                                    <p:animRot by="120000">
                                      <p:cBhvr>
                                        <p:cTn id="90" dur="100" fill="hold">
                                          <p:stCondLst>
                                            <p:cond delay="0"/>
                                          </p:stCondLst>
                                        </p:cTn>
                                        <p:tgtEl>
                                          <p:spTgt spid="30"/>
                                        </p:tgtEl>
                                        <p:attrNameLst>
                                          <p:attrName>r</p:attrName>
                                        </p:attrNameLst>
                                      </p:cBhvr>
                                    </p:animRot>
                                    <p:animRot by="-240000">
                                      <p:cBhvr>
                                        <p:cTn id="91" dur="200" fill="hold">
                                          <p:stCondLst>
                                            <p:cond delay="200"/>
                                          </p:stCondLst>
                                        </p:cTn>
                                        <p:tgtEl>
                                          <p:spTgt spid="30"/>
                                        </p:tgtEl>
                                        <p:attrNameLst>
                                          <p:attrName>r</p:attrName>
                                        </p:attrNameLst>
                                      </p:cBhvr>
                                    </p:animRot>
                                    <p:animRot by="240000">
                                      <p:cBhvr>
                                        <p:cTn id="92" dur="200" fill="hold">
                                          <p:stCondLst>
                                            <p:cond delay="400"/>
                                          </p:stCondLst>
                                        </p:cTn>
                                        <p:tgtEl>
                                          <p:spTgt spid="30"/>
                                        </p:tgtEl>
                                        <p:attrNameLst>
                                          <p:attrName>r</p:attrName>
                                        </p:attrNameLst>
                                      </p:cBhvr>
                                    </p:animRot>
                                    <p:animRot by="-240000">
                                      <p:cBhvr>
                                        <p:cTn id="93" dur="200" fill="hold">
                                          <p:stCondLst>
                                            <p:cond delay="600"/>
                                          </p:stCondLst>
                                        </p:cTn>
                                        <p:tgtEl>
                                          <p:spTgt spid="30"/>
                                        </p:tgtEl>
                                        <p:attrNameLst>
                                          <p:attrName>r</p:attrName>
                                        </p:attrNameLst>
                                      </p:cBhvr>
                                    </p:animRot>
                                    <p:animRot by="120000">
                                      <p:cBhvr>
                                        <p:cTn id="94" dur="200" fill="hold">
                                          <p:stCondLst>
                                            <p:cond delay="800"/>
                                          </p:stCondLst>
                                        </p:cTn>
                                        <p:tgtEl>
                                          <p:spTgt spid="30"/>
                                        </p:tgtEl>
                                        <p:attrNameLst>
                                          <p:attrName>r</p:attrName>
                                        </p:attrNameLst>
                                      </p:cBhvr>
                                    </p:animRot>
                                  </p:childTnLst>
                                </p:cTn>
                              </p:par>
                              <p:par>
                                <p:cTn id="95" presetID="32" presetClass="emph" presetSubtype="0" repeatCount="indefinite" fill="hold" nodeType="withEffect">
                                  <p:stCondLst>
                                    <p:cond delay="0"/>
                                  </p:stCondLst>
                                  <p:endCondLst>
                                    <p:cond evt="onNext" delay="0">
                                      <p:tgtEl>
                                        <p:sldTgt/>
                                      </p:tgtEl>
                                    </p:cond>
                                  </p:endCondLst>
                                  <p:childTnLst>
                                    <p:animRot by="120000">
                                      <p:cBhvr>
                                        <p:cTn id="96" dur="100" fill="hold">
                                          <p:stCondLst>
                                            <p:cond delay="0"/>
                                          </p:stCondLst>
                                        </p:cTn>
                                        <p:tgtEl>
                                          <p:spTgt spid="35"/>
                                        </p:tgtEl>
                                        <p:attrNameLst>
                                          <p:attrName>r</p:attrName>
                                        </p:attrNameLst>
                                      </p:cBhvr>
                                    </p:animRot>
                                    <p:animRot by="-240000">
                                      <p:cBhvr>
                                        <p:cTn id="97" dur="200" fill="hold">
                                          <p:stCondLst>
                                            <p:cond delay="200"/>
                                          </p:stCondLst>
                                        </p:cTn>
                                        <p:tgtEl>
                                          <p:spTgt spid="35"/>
                                        </p:tgtEl>
                                        <p:attrNameLst>
                                          <p:attrName>r</p:attrName>
                                        </p:attrNameLst>
                                      </p:cBhvr>
                                    </p:animRot>
                                    <p:animRot by="240000">
                                      <p:cBhvr>
                                        <p:cTn id="98" dur="200" fill="hold">
                                          <p:stCondLst>
                                            <p:cond delay="400"/>
                                          </p:stCondLst>
                                        </p:cTn>
                                        <p:tgtEl>
                                          <p:spTgt spid="35"/>
                                        </p:tgtEl>
                                        <p:attrNameLst>
                                          <p:attrName>r</p:attrName>
                                        </p:attrNameLst>
                                      </p:cBhvr>
                                    </p:animRot>
                                    <p:animRot by="-240000">
                                      <p:cBhvr>
                                        <p:cTn id="99" dur="200" fill="hold">
                                          <p:stCondLst>
                                            <p:cond delay="600"/>
                                          </p:stCondLst>
                                        </p:cTn>
                                        <p:tgtEl>
                                          <p:spTgt spid="35"/>
                                        </p:tgtEl>
                                        <p:attrNameLst>
                                          <p:attrName>r</p:attrName>
                                        </p:attrNameLst>
                                      </p:cBhvr>
                                    </p:animRot>
                                    <p:animRot by="120000">
                                      <p:cBhvr>
                                        <p:cTn id="100" dur="200" fill="hold">
                                          <p:stCondLst>
                                            <p:cond delay="800"/>
                                          </p:stCondLst>
                                        </p:cTn>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5" grpId="0" uiExpand="1" build="p"/>
      <p:bldP spid="27"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a:extLst>
              <a:ext uri="{FF2B5EF4-FFF2-40B4-BE49-F238E27FC236}">
                <a16:creationId xmlns:a16="http://schemas.microsoft.com/office/drawing/2014/main" id="{EBFFFCE1-54EE-46E1-BD65-FA7CC708BC67}"/>
              </a:ext>
            </a:extLst>
          </p:cNvPr>
          <p:cNvCxnSpPr>
            <a:cxnSpLocks/>
          </p:cNvCxnSpPr>
          <p:nvPr/>
        </p:nvCxnSpPr>
        <p:spPr>
          <a:xfrm flipV="1">
            <a:off x="3709584" y="2725593"/>
            <a:ext cx="1342590" cy="1502578"/>
          </a:xfrm>
          <a:prstGeom prst="line">
            <a:avLst/>
          </a:prstGeom>
          <a:ln w="38100">
            <a:solidFill>
              <a:schemeClr val="accent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2D7892FF-A91D-4791-87F3-6B43E4CB97D3}"/>
              </a:ext>
            </a:extLst>
          </p:cNvPr>
          <p:cNvSpPr txBox="1"/>
          <p:nvPr/>
        </p:nvSpPr>
        <p:spPr>
          <a:xfrm rot="18702605">
            <a:off x="2734879" y="3094239"/>
            <a:ext cx="2343227" cy="416461"/>
          </a:xfrm>
          <a:prstGeom prst="rect">
            <a:avLst/>
          </a:prstGeom>
          <a:noFill/>
        </p:spPr>
        <p:txBody>
          <a:bodyPr wrap="square" rtlCol="0">
            <a:spAutoFit/>
          </a:bodyPr>
          <a:lstStyle/>
          <a:p>
            <a:pPr algn="ctr">
              <a:lnSpc>
                <a:spcPct val="130000"/>
              </a:lnSpc>
            </a:pPr>
            <a:r>
              <a:rPr lang="en-US" altLang="zh-CN" b="1" dirty="0">
                <a:solidFill>
                  <a:schemeClr val="accent4"/>
                </a:solidFill>
                <a:ea typeface="+mj-ea"/>
              </a:rPr>
              <a:t>1. </a:t>
            </a:r>
            <a:r>
              <a:rPr lang="zh-CN" altLang="en-US" b="1" dirty="0">
                <a:solidFill>
                  <a:schemeClr val="accent4"/>
                </a:solidFill>
                <a:ea typeface="+mj-ea"/>
              </a:rPr>
              <a:t>请求和</a:t>
            </a:r>
            <a:r>
              <a:rPr lang="en-US" altLang="zh-CN" b="1" dirty="0">
                <a:solidFill>
                  <a:schemeClr val="accent4"/>
                </a:solidFill>
                <a:ea typeface="+mj-ea"/>
              </a:rPr>
              <a:t>Bob</a:t>
            </a:r>
            <a:r>
              <a:rPr lang="zh-CN" altLang="en-US" b="1" dirty="0">
                <a:solidFill>
                  <a:schemeClr val="accent4"/>
                </a:solidFill>
                <a:ea typeface="+mj-ea"/>
              </a:rPr>
              <a:t>通信</a:t>
            </a:r>
            <a:endParaRPr lang="en-US" altLang="zh-CN" b="1" dirty="0">
              <a:solidFill>
                <a:schemeClr val="accent4"/>
              </a:solidFill>
              <a:ea typeface="+mj-ea"/>
            </a:endParaRPr>
          </a:p>
        </p:txBody>
      </p:sp>
      <p:sp>
        <p:nvSpPr>
          <p:cNvPr id="2" name="标题 1">
            <a:extLst>
              <a:ext uri="{FF2B5EF4-FFF2-40B4-BE49-F238E27FC236}">
                <a16:creationId xmlns:a16="http://schemas.microsoft.com/office/drawing/2014/main" id="{D2053424-5E0C-49A9-9DE6-78389D97A6E4}"/>
              </a:ext>
            </a:extLst>
          </p:cNvPr>
          <p:cNvSpPr>
            <a:spLocks noGrp="1"/>
          </p:cNvSpPr>
          <p:nvPr>
            <p:ph type="title"/>
          </p:nvPr>
        </p:nvSpPr>
        <p:spPr/>
        <p:txBody>
          <a:bodyPr/>
          <a:lstStyle/>
          <a:p>
            <a:r>
              <a:rPr lang="zh-CN" altLang="en-US" dirty="0"/>
              <a:t>秘密密钥分发</a:t>
            </a:r>
          </a:p>
        </p:txBody>
      </p:sp>
      <p:grpSp>
        <p:nvGrpSpPr>
          <p:cNvPr id="3" name="组合 2">
            <a:extLst>
              <a:ext uri="{FF2B5EF4-FFF2-40B4-BE49-F238E27FC236}">
                <a16:creationId xmlns:a16="http://schemas.microsoft.com/office/drawing/2014/main" id="{9958942E-C910-4A55-ABF7-B3E661B8A1FC}"/>
              </a:ext>
            </a:extLst>
          </p:cNvPr>
          <p:cNvGrpSpPr/>
          <p:nvPr/>
        </p:nvGrpSpPr>
        <p:grpSpPr>
          <a:xfrm>
            <a:off x="577851" y="989192"/>
            <a:ext cx="475940" cy="480131"/>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05100C63-54EE-4238-95BA-D8F7CE0A9248}"/>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3720001A-8525-4BED-A03D-EF79F13164A8}"/>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B0A39F24-E9DC-4313-87EB-01534637BD9D}"/>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9325B9CE-766F-49E0-A810-6E60C3E86F76}"/>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ABCB9352-F8C4-4956-8FCE-0291914F9E20}"/>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4DB308E1-D1CF-404D-A813-A1114A966429}"/>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A929A891-B5A4-437D-AB51-56CAE24A1D8A}"/>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9214122C-609D-42CC-BC0A-E1738858E25A}"/>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AF79ED4E-1601-43A4-8C5F-3FA0F2C28E43}"/>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4BA95D72-E9DE-4332-A244-852236FDE808}"/>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pic>
        <p:nvPicPr>
          <p:cNvPr id="14" name="Picture 2">
            <a:extLst>
              <a:ext uri="{FF2B5EF4-FFF2-40B4-BE49-F238E27FC236}">
                <a16:creationId xmlns:a16="http://schemas.microsoft.com/office/drawing/2014/main" id="{D1921E09-7464-4CD9-B71A-C8CCC7964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040" y="4019254"/>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A2D15B2-5CE0-45C9-98F0-3BC046590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8476" y="4019254"/>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C5F73F7-D351-47E3-9466-EAE752389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9774" y="1562029"/>
            <a:ext cx="2022328" cy="2022328"/>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6C74EAF-85B1-4D8C-AF12-76C2C3BBCB99}"/>
              </a:ext>
            </a:extLst>
          </p:cNvPr>
          <p:cNvSpPr txBox="1"/>
          <p:nvPr/>
        </p:nvSpPr>
        <p:spPr>
          <a:xfrm>
            <a:off x="472486" y="1633770"/>
            <a:ext cx="3352382" cy="852541"/>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2000" b="1" dirty="0">
                <a:solidFill>
                  <a:schemeClr val="accent1"/>
                </a:solidFill>
                <a:ea typeface="+mj-ea"/>
              </a:rPr>
              <a:t>方式二：会话密钥由</a:t>
            </a:r>
            <a:r>
              <a:rPr lang="en-US" altLang="zh-CN" sz="2000" b="1" dirty="0">
                <a:solidFill>
                  <a:schemeClr val="accent1"/>
                </a:solidFill>
                <a:ea typeface="+mj-ea"/>
              </a:rPr>
              <a:t>KDC</a:t>
            </a:r>
            <a:r>
              <a:rPr lang="zh-CN" altLang="en-US" sz="2000" b="1" dirty="0">
                <a:solidFill>
                  <a:schemeClr val="accent1"/>
                </a:solidFill>
                <a:ea typeface="+mj-ea"/>
              </a:rPr>
              <a:t>生成</a:t>
            </a:r>
            <a:endParaRPr lang="en-US" altLang="zh-CN" sz="2000" b="1" dirty="0">
              <a:solidFill>
                <a:schemeClr val="accent1"/>
              </a:solidFill>
              <a:ea typeface="+mj-ea"/>
            </a:endParaRPr>
          </a:p>
        </p:txBody>
      </p:sp>
      <p:sp>
        <p:nvSpPr>
          <p:cNvPr id="18" name="文本框 17">
            <a:extLst>
              <a:ext uri="{FF2B5EF4-FFF2-40B4-BE49-F238E27FC236}">
                <a16:creationId xmlns:a16="http://schemas.microsoft.com/office/drawing/2014/main" id="{127CECC5-8472-420D-9384-AD4579522097}"/>
              </a:ext>
            </a:extLst>
          </p:cNvPr>
          <p:cNvSpPr txBox="1"/>
          <p:nvPr/>
        </p:nvSpPr>
        <p:spPr>
          <a:xfrm>
            <a:off x="3557184" y="6313819"/>
            <a:ext cx="5077632" cy="400110"/>
          </a:xfrm>
          <a:prstGeom prst="rect">
            <a:avLst/>
          </a:prstGeom>
          <a:noFill/>
        </p:spPr>
        <p:txBody>
          <a:bodyPr wrap="square">
            <a:spAutoFit/>
          </a:bodyPr>
          <a:lstStyle/>
          <a:p>
            <a:r>
              <a:rPr lang="zh-CN" altLang="en-US" sz="2000" b="1" dirty="0">
                <a:solidFill>
                  <a:schemeClr val="accent4">
                    <a:lumMod val="60000"/>
                    <a:lumOff val="40000"/>
                  </a:schemeClr>
                </a:solidFill>
              </a:rPr>
              <a:t>前提</a:t>
            </a:r>
            <a:r>
              <a:rPr lang="zh-CN" altLang="en-US" sz="2000" b="1" dirty="0"/>
              <a:t>：</a:t>
            </a:r>
            <a:r>
              <a:rPr lang="en-US" altLang="zh-CN" sz="2000" b="1" dirty="0"/>
              <a:t>KDC</a:t>
            </a:r>
            <a:r>
              <a:rPr lang="zh-CN" altLang="en-US" sz="2000" b="1" dirty="0"/>
              <a:t>必须与每一方分别共享一个密钥</a:t>
            </a:r>
            <a:endParaRPr lang="en-US" altLang="zh-CN" sz="2000" b="1" dirty="0"/>
          </a:p>
        </p:txBody>
      </p:sp>
      <p:sp>
        <p:nvSpPr>
          <p:cNvPr id="19" name="文本框 18">
            <a:extLst>
              <a:ext uri="{FF2B5EF4-FFF2-40B4-BE49-F238E27FC236}">
                <a16:creationId xmlns:a16="http://schemas.microsoft.com/office/drawing/2014/main" id="{05335048-7722-4D6B-926B-FDF954C89A78}"/>
              </a:ext>
            </a:extLst>
          </p:cNvPr>
          <p:cNvSpPr txBox="1"/>
          <p:nvPr/>
        </p:nvSpPr>
        <p:spPr>
          <a:xfrm>
            <a:off x="1053791" y="5940051"/>
            <a:ext cx="3274323" cy="416461"/>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5. </a:t>
            </a:r>
            <a:r>
              <a:rPr lang="zh-CN" altLang="en-US" b="1" dirty="0">
                <a:solidFill>
                  <a:schemeClr val="accent1"/>
                </a:solidFill>
                <a:ea typeface="+mj-ea"/>
              </a:rPr>
              <a:t>解密</a:t>
            </a:r>
            <a:r>
              <a:rPr lang="en-US" altLang="zh-CN" b="1" dirty="0">
                <a:solidFill>
                  <a:schemeClr val="accent1"/>
                </a:solidFill>
                <a:ea typeface="+mj-ea"/>
              </a:rPr>
              <a:t>EK</a:t>
            </a:r>
            <a:r>
              <a:rPr lang="en-US" altLang="zh-CN" b="1" baseline="-25000" dirty="0">
                <a:solidFill>
                  <a:schemeClr val="accent1"/>
                </a:solidFill>
                <a:ea typeface="+mj-ea"/>
              </a:rPr>
              <a:t>A-KDC</a:t>
            </a:r>
            <a:r>
              <a:rPr lang="en-US" altLang="zh-CN" b="1" dirty="0">
                <a:solidFill>
                  <a:schemeClr val="accent1"/>
                </a:solidFill>
                <a:ea typeface="+mj-ea"/>
              </a:rPr>
              <a:t>(K</a:t>
            </a:r>
            <a:r>
              <a:rPr lang="en-US" altLang="zh-CN" b="1" baseline="-25000" dirty="0">
                <a:solidFill>
                  <a:schemeClr val="accent1"/>
                </a:solidFill>
                <a:ea typeface="+mj-ea"/>
              </a:rPr>
              <a:t>AB</a:t>
            </a:r>
            <a:r>
              <a:rPr lang="en-US" altLang="zh-CN" b="1" dirty="0">
                <a:solidFill>
                  <a:schemeClr val="accent1"/>
                </a:solidFill>
                <a:ea typeface="+mj-ea"/>
              </a:rPr>
              <a:t>,B)</a:t>
            </a:r>
          </a:p>
        </p:txBody>
      </p:sp>
      <p:cxnSp>
        <p:nvCxnSpPr>
          <p:cNvPr id="20" name="直接连接符 19">
            <a:extLst>
              <a:ext uri="{FF2B5EF4-FFF2-40B4-BE49-F238E27FC236}">
                <a16:creationId xmlns:a16="http://schemas.microsoft.com/office/drawing/2014/main" id="{C24432F9-9D93-4215-A4F2-B3430FAE56A5}"/>
              </a:ext>
            </a:extLst>
          </p:cNvPr>
          <p:cNvCxnSpPr>
            <a:cxnSpLocks/>
            <a:endCxn id="16" idx="1"/>
          </p:cNvCxnSpPr>
          <p:nvPr/>
        </p:nvCxnSpPr>
        <p:spPr>
          <a:xfrm flipV="1">
            <a:off x="3557184" y="2573193"/>
            <a:ext cx="1342590" cy="1502578"/>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D9107E7-587B-4218-B2CE-6FE7A6F4AB36}"/>
              </a:ext>
            </a:extLst>
          </p:cNvPr>
          <p:cNvSpPr txBox="1"/>
          <p:nvPr/>
        </p:nvSpPr>
        <p:spPr>
          <a:xfrm>
            <a:off x="4273776" y="3644516"/>
            <a:ext cx="3274323" cy="1136658"/>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2.</a:t>
            </a:r>
            <a:r>
              <a:rPr lang="zh-CN" altLang="en-US" b="1" dirty="0">
                <a:solidFill>
                  <a:schemeClr val="accent1"/>
                </a:solidFill>
                <a:ea typeface="+mj-ea"/>
              </a:rPr>
              <a:t>选定</a:t>
            </a:r>
            <a:r>
              <a:rPr lang="en-US" altLang="zh-CN" b="1" dirty="0">
                <a:solidFill>
                  <a:schemeClr val="accent1"/>
                </a:solidFill>
                <a:ea typeface="+mj-ea"/>
              </a:rPr>
              <a:t>K</a:t>
            </a:r>
            <a:r>
              <a:rPr lang="en-US" altLang="zh-CN" b="1" baseline="-25000" dirty="0">
                <a:solidFill>
                  <a:schemeClr val="accent1"/>
                </a:solidFill>
                <a:ea typeface="+mj-ea"/>
              </a:rPr>
              <a:t>AB</a:t>
            </a:r>
            <a:r>
              <a:rPr lang="en-US" altLang="zh-CN" b="1" dirty="0">
                <a:solidFill>
                  <a:schemeClr val="accent1"/>
                </a:solidFill>
                <a:ea typeface="+mj-ea"/>
              </a:rPr>
              <a:t> </a:t>
            </a:r>
          </a:p>
          <a:p>
            <a:pPr algn="ctr">
              <a:lnSpc>
                <a:spcPct val="130000"/>
              </a:lnSpc>
            </a:pPr>
            <a:r>
              <a:rPr lang="en-US" altLang="zh-CN" b="1" dirty="0">
                <a:solidFill>
                  <a:schemeClr val="accent1"/>
                </a:solidFill>
                <a:ea typeface="+mj-ea"/>
              </a:rPr>
              <a:t>3. </a:t>
            </a:r>
            <a:r>
              <a:rPr lang="zh-CN" altLang="en-US" b="1" dirty="0">
                <a:solidFill>
                  <a:schemeClr val="accent1"/>
                </a:solidFill>
                <a:ea typeface="+mj-ea"/>
              </a:rPr>
              <a:t>加密</a:t>
            </a:r>
            <a:r>
              <a:rPr lang="en-US" altLang="zh-CN" b="1" dirty="0">
                <a:solidFill>
                  <a:schemeClr val="accent1"/>
                </a:solidFill>
                <a:ea typeface="+mj-ea"/>
              </a:rPr>
              <a:t>EK</a:t>
            </a:r>
            <a:r>
              <a:rPr lang="en-US" altLang="zh-CN" b="1" baseline="-25000" dirty="0">
                <a:solidFill>
                  <a:schemeClr val="accent1"/>
                </a:solidFill>
                <a:ea typeface="+mj-ea"/>
              </a:rPr>
              <a:t>A-KDC</a:t>
            </a:r>
            <a:r>
              <a:rPr lang="en-US" altLang="zh-CN" b="1" dirty="0">
                <a:solidFill>
                  <a:schemeClr val="accent1"/>
                </a:solidFill>
                <a:ea typeface="+mj-ea"/>
              </a:rPr>
              <a:t>(K</a:t>
            </a:r>
            <a:r>
              <a:rPr lang="en-US" altLang="zh-CN" b="1" baseline="-25000" dirty="0">
                <a:solidFill>
                  <a:schemeClr val="accent1"/>
                </a:solidFill>
                <a:ea typeface="+mj-ea"/>
              </a:rPr>
              <a:t>AB</a:t>
            </a:r>
            <a:r>
              <a:rPr lang="en-US" altLang="zh-CN" b="1" dirty="0">
                <a:solidFill>
                  <a:schemeClr val="accent1"/>
                </a:solidFill>
                <a:ea typeface="+mj-ea"/>
              </a:rPr>
              <a:t>,B)</a:t>
            </a:r>
          </a:p>
          <a:p>
            <a:pPr algn="ctr">
              <a:lnSpc>
                <a:spcPct val="130000"/>
              </a:lnSpc>
            </a:pPr>
            <a:r>
              <a:rPr lang="en-US" altLang="zh-CN" b="1" dirty="0">
                <a:solidFill>
                  <a:schemeClr val="accent1"/>
                </a:solidFill>
                <a:ea typeface="+mj-ea"/>
              </a:rPr>
              <a:t>4. </a:t>
            </a:r>
            <a:r>
              <a:rPr lang="zh-CN" altLang="en-US" b="1" dirty="0">
                <a:solidFill>
                  <a:schemeClr val="accent1"/>
                </a:solidFill>
                <a:ea typeface="+mj-ea"/>
              </a:rPr>
              <a:t>加密</a:t>
            </a:r>
            <a:r>
              <a:rPr lang="en-US" altLang="zh-CN" b="1" dirty="0">
                <a:solidFill>
                  <a:schemeClr val="accent1"/>
                </a:solidFill>
                <a:ea typeface="+mj-ea"/>
              </a:rPr>
              <a:t>EK</a:t>
            </a:r>
            <a:r>
              <a:rPr lang="en-US" altLang="zh-CN" b="1" baseline="-25000" dirty="0">
                <a:solidFill>
                  <a:schemeClr val="accent1"/>
                </a:solidFill>
                <a:ea typeface="+mj-ea"/>
              </a:rPr>
              <a:t>B-KDC</a:t>
            </a:r>
            <a:r>
              <a:rPr lang="en-US" altLang="zh-CN" b="1" dirty="0">
                <a:solidFill>
                  <a:schemeClr val="accent1"/>
                </a:solidFill>
                <a:ea typeface="+mj-ea"/>
              </a:rPr>
              <a:t>(K</a:t>
            </a:r>
            <a:r>
              <a:rPr lang="en-US" altLang="zh-CN" b="1" baseline="-25000" dirty="0">
                <a:solidFill>
                  <a:schemeClr val="accent1"/>
                </a:solidFill>
                <a:ea typeface="+mj-ea"/>
              </a:rPr>
              <a:t>AB</a:t>
            </a:r>
            <a:r>
              <a:rPr lang="en-US" altLang="zh-CN" b="1" dirty="0">
                <a:solidFill>
                  <a:schemeClr val="accent1"/>
                </a:solidFill>
                <a:ea typeface="+mj-ea"/>
              </a:rPr>
              <a:t>,A)</a:t>
            </a:r>
          </a:p>
        </p:txBody>
      </p:sp>
      <p:cxnSp>
        <p:nvCxnSpPr>
          <p:cNvPr id="22" name="直接连接符 21">
            <a:extLst>
              <a:ext uri="{FF2B5EF4-FFF2-40B4-BE49-F238E27FC236}">
                <a16:creationId xmlns:a16="http://schemas.microsoft.com/office/drawing/2014/main" id="{D7DEA175-40A0-4938-A07E-5ACA5684D4FA}"/>
              </a:ext>
            </a:extLst>
          </p:cNvPr>
          <p:cNvCxnSpPr>
            <a:cxnSpLocks/>
          </p:cNvCxnSpPr>
          <p:nvPr/>
        </p:nvCxnSpPr>
        <p:spPr>
          <a:xfrm>
            <a:off x="7158608" y="2573193"/>
            <a:ext cx="1342590" cy="1502578"/>
          </a:xfrm>
          <a:prstGeom prst="line">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10CEEDF-D466-4310-8AC9-9205E6E96E90}"/>
              </a:ext>
            </a:extLst>
          </p:cNvPr>
          <p:cNvSpPr txBox="1"/>
          <p:nvPr/>
        </p:nvSpPr>
        <p:spPr>
          <a:xfrm>
            <a:off x="7829903" y="5918705"/>
            <a:ext cx="3274323" cy="416461"/>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5. </a:t>
            </a:r>
            <a:r>
              <a:rPr lang="zh-CN" altLang="en-US" b="1" dirty="0">
                <a:solidFill>
                  <a:schemeClr val="accent1"/>
                </a:solidFill>
                <a:ea typeface="+mj-ea"/>
              </a:rPr>
              <a:t>解密</a:t>
            </a:r>
            <a:r>
              <a:rPr lang="en-US" altLang="zh-CN" b="1" dirty="0">
                <a:solidFill>
                  <a:schemeClr val="accent1"/>
                </a:solidFill>
                <a:ea typeface="+mj-ea"/>
              </a:rPr>
              <a:t>EK</a:t>
            </a:r>
            <a:r>
              <a:rPr lang="en-US" altLang="zh-CN" b="1" baseline="-25000" dirty="0">
                <a:solidFill>
                  <a:schemeClr val="accent1"/>
                </a:solidFill>
                <a:ea typeface="+mj-ea"/>
              </a:rPr>
              <a:t>B-KDC</a:t>
            </a:r>
            <a:r>
              <a:rPr lang="en-US" altLang="zh-CN" b="1" dirty="0">
                <a:solidFill>
                  <a:schemeClr val="accent1"/>
                </a:solidFill>
                <a:ea typeface="+mj-ea"/>
              </a:rPr>
              <a:t>(K</a:t>
            </a:r>
            <a:r>
              <a:rPr lang="en-US" altLang="zh-CN" b="1" baseline="-25000" dirty="0">
                <a:solidFill>
                  <a:schemeClr val="accent1"/>
                </a:solidFill>
                <a:ea typeface="+mj-ea"/>
              </a:rPr>
              <a:t>AB</a:t>
            </a:r>
            <a:r>
              <a:rPr lang="en-US" altLang="zh-CN" b="1" dirty="0">
                <a:solidFill>
                  <a:schemeClr val="accent1"/>
                </a:solidFill>
                <a:ea typeface="+mj-ea"/>
              </a:rPr>
              <a:t>,A)</a:t>
            </a:r>
          </a:p>
        </p:txBody>
      </p:sp>
      <p:cxnSp>
        <p:nvCxnSpPr>
          <p:cNvPr id="24" name="直接连接符 23">
            <a:extLst>
              <a:ext uri="{FF2B5EF4-FFF2-40B4-BE49-F238E27FC236}">
                <a16:creationId xmlns:a16="http://schemas.microsoft.com/office/drawing/2014/main" id="{1DBC0E20-93BA-4A0B-BFEB-D329FF40F57C}"/>
              </a:ext>
            </a:extLst>
          </p:cNvPr>
          <p:cNvCxnSpPr>
            <a:cxnSpLocks/>
          </p:cNvCxnSpPr>
          <p:nvPr/>
        </p:nvCxnSpPr>
        <p:spPr>
          <a:xfrm flipV="1">
            <a:off x="3906494" y="5180561"/>
            <a:ext cx="4332538" cy="1"/>
          </a:xfrm>
          <a:prstGeom prst="line">
            <a:avLst/>
          </a:prstGeom>
          <a:ln w="38100">
            <a:solidFill>
              <a:schemeClr val="accent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7539113-CDF2-4DFB-B214-BDA2164DC7F4}"/>
              </a:ext>
            </a:extLst>
          </p:cNvPr>
          <p:cNvSpPr txBox="1"/>
          <p:nvPr/>
        </p:nvSpPr>
        <p:spPr>
          <a:xfrm>
            <a:off x="4435601" y="5180561"/>
            <a:ext cx="3274323" cy="416461"/>
          </a:xfrm>
          <a:prstGeom prst="rect">
            <a:avLst/>
          </a:prstGeom>
          <a:noFill/>
        </p:spPr>
        <p:txBody>
          <a:bodyPr wrap="square" rtlCol="0">
            <a:spAutoFit/>
          </a:bodyPr>
          <a:lstStyle/>
          <a:p>
            <a:pPr algn="ctr">
              <a:lnSpc>
                <a:spcPct val="130000"/>
              </a:lnSpc>
            </a:pPr>
            <a:r>
              <a:rPr lang="zh-CN" altLang="en-US" b="1" dirty="0">
                <a:solidFill>
                  <a:schemeClr val="accent1"/>
                </a:solidFill>
                <a:ea typeface="+mj-ea"/>
              </a:rPr>
              <a:t>会话密钥</a:t>
            </a:r>
            <a:r>
              <a:rPr lang="en-US" altLang="zh-CN" b="1" dirty="0">
                <a:solidFill>
                  <a:schemeClr val="accent1"/>
                </a:solidFill>
                <a:ea typeface="+mj-ea"/>
              </a:rPr>
              <a:t>K</a:t>
            </a:r>
            <a:r>
              <a:rPr lang="en-US" altLang="zh-CN" b="1" baseline="-25000" dirty="0">
                <a:solidFill>
                  <a:schemeClr val="accent1"/>
                </a:solidFill>
                <a:ea typeface="+mj-ea"/>
              </a:rPr>
              <a:t>s</a:t>
            </a:r>
          </a:p>
        </p:txBody>
      </p:sp>
      <p:pic>
        <p:nvPicPr>
          <p:cNvPr id="26" name="Picture 2">
            <a:extLst>
              <a:ext uri="{FF2B5EF4-FFF2-40B4-BE49-F238E27FC236}">
                <a16:creationId xmlns:a16="http://schemas.microsoft.com/office/drawing/2014/main" id="{D0978472-8D2B-49A9-A7BE-60D094D55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4367" y="5288463"/>
            <a:ext cx="666958" cy="6669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EE57EDEE-4BC7-4EF6-B59F-D899066D54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711" y="2033541"/>
            <a:ext cx="872832" cy="8728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9F809815-D594-478D-9054-09B2E84A7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6295" y="2161398"/>
            <a:ext cx="666958" cy="66695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F33ED415-663D-4846-94D6-8EFB684475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7993" y="2152832"/>
            <a:ext cx="666958" cy="66695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7069ACD8-DAE1-42A7-957B-56495A5707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722192" y="1939486"/>
            <a:ext cx="872832" cy="87283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9CBA0577-BF86-4CBC-BF87-FA9E6B7EE3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719" y="5230401"/>
            <a:ext cx="666958" cy="666958"/>
          </a:xfrm>
          <a:prstGeom prst="rect">
            <a:avLst/>
          </a:prstGeom>
          <a:noFill/>
          <a:extLst>
            <a:ext uri="{909E8E84-426E-40DD-AFC4-6F175D3DCCD1}">
              <a14:hiddenFill xmlns:a14="http://schemas.microsoft.com/office/drawing/2010/main">
                <a:solidFill>
                  <a:srgbClr val="FFFFFF"/>
                </a:solidFill>
              </a14:hiddenFill>
            </a:ext>
          </a:extLst>
        </p:spPr>
      </p:pic>
      <p:sp>
        <p:nvSpPr>
          <p:cNvPr id="32" name="ïṡḷiḑé">
            <a:extLst>
              <a:ext uri="{FF2B5EF4-FFF2-40B4-BE49-F238E27FC236}">
                <a16:creationId xmlns:a16="http://schemas.microsoft.com/office/drawing/2014/main" id="{AEC834E5-D0F0-41D7-80EB-2907895B6C9A}"/>
              </a:ext>
            </a:extLst>
          </p:cNvPr>
          <p:cNvSpPr/>
          <p:nvPr/>
        </p:nvSpPr>
        <p:spPr>
          <a:xfrm>
            <a:off x="1180689" y="1003009"/>
            <a:ext cx="10424328" cy="498861"/>
          </a:xfrm>
          <a:prstGeom prst="rect">
            <a:avLst/>
          </a:prstGeom>
        </p:spPr>
        <p:txBody>
          <a:bodyPr wrap="square" anchor="ctr" anchorCtr="0">
            <a:normAutofit/>
          </a:bodyPr>
          <a:lstStyle/>
          <a:p>
            <a:pPr lvl="0"/>
            <a:r>
              <a:rPr lang="zh-CN" altLang="en-US" sz="2400" b="1" spc="100" dirty="0">
                <a:solidFill>
                  <a:schemeClr val="accent4"/>
                </a:solidFill>
              </a:rPr>
              <a:t>方案二：使用密钥分发中心（</a:t>
            </a:r>
            <a:r>
              <a:rPr lang="en-US" altLang="zh-CN" sz="2400" b="1" spc="100" dirty="0">
                <a:solidFill>
                  <a:schemeClr val="accent4"/>
                </a:solidFill>
              </a:rPr>
              <a:t>Key-Distribution center</a:t>
            </a:r>
            <a:r>
              <a:rPr lang="zh-CN" altLang="en-US" sz="2400" b="1" spc="100" dirty="0">
                <a:solidFill>
                  <a:schemeClr val="accent4"/>
                </a:solidFill>
              </a:rPr>
              <a:t>，</a:t>
            </a:r>
            <a:r>
              <a:rPr lang="en-US" altLang="zh-CN" sz="2400" b="1" spc="100" dirty="0">
                <a:solidFill>
                  <a:schemeClr val="accent4"/>
                </a:solidFill>
              </a:rPr>
              <a:t>KDC</a:t>
            </a:r>
            <a:r>
              <a:rPr lang="zh-CN" altLang="en-US" sz="2400" b="1" spc="100" dirty="0">
                <a:solidFill>
                  <a:schemeClr val="accent4"/>
                </a:solidFill>
              </a:rPr>
              <a:t>）</a:t>
            </a:r>
          </a:p>
        </p:txBody>
      </p:sp>
    </p:spTree>
    <p:extLst>
      <p:ext uri="{BB962C8B-B14F-4D97-AF65-F5344CB8AC3E}">
        <p14:creationId xmlns:p14="http://schemas.microsoft.com/office/powerpoint/2010/main" val="9106560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fade">
                                      <p:cBhvr>
                                        <p:cTn id="15" dur="500"/>
                                        <p:tgtEl>
                                          <p:spTgt spid="2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xEl>
                                              <p:pRg st="1" end="1"/>
                                            </p:txEl>
                                          </p:spTgt>
                                        </p:tgtEl>
                                        <p:attrNameLst>
                                          <p:attrName>style.visibility</p:attrName>
                                        </p:attrNameLst>
                                      </p:cBhvr>
                                      <p:to>
                                        <p:strVal val="visible"/>
                                      </p:to>
                                    </p:set>
                                    <p:animEffect transition="in" filter="fade">
                                      <p:cBhvr>
                                        <p:cTn id="26" dur="500"/>
                                        <p:tgtEl>
                                          <p:spTgt spid="21">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xEl>
                                              <p:pRg st="2" end="2"/>
                                            </p:txEl>
                                          </p:spTgt>
                                        </p:tgtEl>
                                        <p:attrNameLst>
                                          <p:attrName>style.visibility</p:attrName>
                                        </p:attrNameLst>
                                      </p:cBhvr>
                                      <p:to>
                                        <p:strVal val="visible"/>
                                      </p:to>
                                    </p:set>
                                    <p:animEffect transition="in" filter="fade">
                                      <p:cBhvr>
                                        <p:cTn id="29" dur="500"/>
                                        <p:tgtEl>
                                          <p:spTgt spid="21">
                                            <p:txEl>
                                              <p:pRg st="2" end="2"/>
                                            </p:txEl>
                                          </p:spTgt>
                                        </p:tgtEl>
                                      </p:cBhvr>
                                    </p:animEffect>
                                  </p:childTnLst>
                                </p:cTn>
                              </p:par>
                            </p:childTnLst>
                          </p:cTn>
                        </p:par>
                        <p:par>
                          <p:cTn id="30" fill="hold">
                            <p:stCondLst>
                              <p:cond delay="500"/>
                            </p:stCondLst>
                            <p:childTnLst>
                              <p:par>
                                <p:cTn id="31" presetID="1" presetClass="exit" presetSubtype="0" fill="hold" nodeType="after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64" presetClass="path" presetSubtype="0" accel="50000" decel="50000" fill="hold" nodeType="clickEffect">
                                  <p:stCondLst>
                                    <p:cond delay="0"/>
                                  </p:stCondLst>
                                  <p:childTnLst>
                                    <p:animMotion origin="layout" path="M -4.16667E-7 4.81481E-6 L -0.10664 0.20555 " pathEditMode="relative" rAng="0" ptsTypes="AA">
                                      <p:cBhvr>
                                        <p:cTn id="45" dur="2000" fill="hold"/>
                                        <p:tgtEl>
                                          <p:spTgt spid="27"/>
                                        </p:tgtEl>
                                        <p:attrNameLst>
                                          <p:attrName>ppt_x</p:attrName>
                                          <p:attrName>ppt_y</p:attrName>
                                        </p:attrNameLst>
                                      </p:cBhvr>
                                      <p:rCtr x="-5339" y="10278"/>
                                    </p:animMotion>
                                  </p:childTnLst>
                                </p:cTn>
                              </p:par>
                              <p:par>
                                <p:cTn id="46" presetID="64" presetClass="path" presetSubtype="0" accel="50000" decel="50000" fill="hold" nodeType="withEffect">
                                  <p:stCondLst>
                                    <p:cond delay="0"/>
                                  </p:stCondLst>
                                  <p:childTnLst>
                                    <p:animMotion origin="layout" path="M 6.25E-7 2.22222E-6 L 0.11654 0.22083 " pathEditMode="relative" rAng="0" ptsTypes="AA">
                                      <p:cBhvr>
                                        <p:cTn id="47" dur="2000" fill="hold"/>
                                        <p:tgtEl>
                                          <p:spTgt spid="30"/>
                                        </p:tgtEl>
                                        <p:attrNameLst>
                                          <p:attrName>ppt_x</p:attrName>
                                          <p:attrName>ppt_y</p:attrName>
                                        </p:attrNameLst>
                                      </p:cBhvr>
                                      <p:rCtr x="5820" y="11042"/>
                                    </p:animMotion>
                                  </p:childTnLst>
                                </p:cTn>
                              </p:par>
                              <p:par>
                                <p:cTn id="48" presetID="22" presetClass="entr" presetSubtype="1"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500"/>
                                        <p:tgtEl>
                                          <p:spTgt spid="22"/>
                                        </p:tgtEl>
                                      </p:cBhvr>
                                    </p:animEffect>
                                  </p:childTnLst>
                                </p:cTn>
                              </p:par>
                              <p:par>
                                <p:cTn id="51" presetID="22" presetClass="entr" presetSubtype="1"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up)">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 presetClass="exit" presetSubtype="0" fill="hold" nodeType="withEffect">
                                  <p:stCondLst>
                                    <p:cond delay="0"/>
                                  </p:stCondLst>
                                  <p:childTnLst>
                                    <p:set>
                                      <p:cBhvr>
                                        <p:cTn id="69" dur="1" fill="hold">
                                          <p:stCondLst>
                                            <p:cond delay="0"/>
                                          </p:stCondLst>
                                        </p:cTn>
                                        <p:tgtEl>
                                          <p:spTgt spid="27"/>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6" presetClass="entr" presetSubtype="37"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barn(outVertical)">
                                      <p:cBhvr>
                                        <p:cTn id="77" dur="500"/>
                                        <p:tgtEl>
                                          <p:spTgt spid="24"/>
                                        </p:tgtEl>
                                      </p:cBhvr>
                                    </p:animEffect>
                                  </p:childTnLst>
                                </p:cTn>
                              </p:par>
                              <p:par>
                                <p:cTn id="78" presetID="16" presetClass="entr" presetSubtype="37"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barn(outVertical)">
                                      <p:cBhvr>
                                        <p:cTn id="80" dur="500"/>
                                        <p:tgtEl>
                                          <p:spTgt spid="25"/>
                                        </p:tgtEl>
                                      </p:cBhvr>
                                    </p:animEffect>
                                  </p:childTnLst>
                                </p:cTn>
                              </p:par>
                              <p:par>
                                <p:cTn id="81" presetID="32" presetClass="emph" presetSubtype="0" repeatCount="indefinite" fill="hold" nodeType="withEffect">
                                  <p:stCondLst>
                                    <p:cond delay="0"/>
                                  </p:stCondLst>
                                  <p:endCondLst>
                                    <p:cond evt="onNext" delay="0">
                                      <p:tgtEl>
                                        <p:sldTgt/>
                                      </p:tgtEl>
                                    </p:cond>
                                  </p:endCondLst>
                                  <p:childTnLst>
                                    <p:animRot by="120000">
                                      <p:cBhvr>
                                        <p:cTn id="82" dur="100" fill="hold">
                                          <p:stCondLst>
                                            <p:cond delay="0"/>
                                          </p:stCondLst>
                                        </p:cTn>
                                        <p:tgtEl>
                                          <p:spTgt spid="26"/>
                                        </p:tgtEl>
                                        <p:attrNameLst>
                                          <p:attrName>r</p:attrName>
                                        </p:attrNameLst>
                                      </p:cBhvr>
                                    </p:animRot>
                                    <p:animRot by="-240000">
                                      <p:cBhvr>
                                        <p:cTn id="83" dur="200" fill="hold">
                                          <p:stCondLst>
                                            <p:cond delay="200"/>
                                          </p:stCondLst>
                                        </p:cTn>
                                        <p:tgtEl>
                                          <p:spTgt spid="26"/>
                                        </p:tgtEl>
                                        <p:attrNameLst>
                                          <p:attrName>r</p:attrName>
                                        </p:attrNameLst>
                                      </p:cBhvr>
                                    </p:animRot>
                                    <p:animRot by="240000">
                                      <p:cBhvr>
                                        <p:cTn id="84" dur="200" fill="hold">
                                          <p:stCondLst>
                                            <p:cond delay="400"/>
                                          </p:stCondLst>
                                        </p:cTn>
                                        <p:tgtEl>
                                          <p:spTgt spid="26"/>
                                        </p:tgtEl>
                                        <p:attrNameLst>
                                          <p:attrName>r</p:attrName>
                                        </p:attrNameLst>
                                      </p:cBhvr>
                                    </p:animRot>
                                    <p:animRot by="-240000">
                                      <p:cBhvr>
                                        <p:cTn id="85" dur="200" fill="hold">
                                          <p:stCondLst>
                                            <p:cond delay="600"/>
                                          </p:stCondLst>
                                        </p:cTn>
                                        <p:tgtEl>
                                          <p:spTgt spid="26"/>
                                        </p:tgtEl>
                                        <p:attrNameLst>
                                          <p:attrName>r</p:attrName>
                                        </p:attrNameLst>
                                      </p:cBhvr>
                                    </p:animRot>
                                    <p:animRot by="120000">
                                      <p:cBhvr>
                                        <p:cTn id="86" dur="200" fill="hold">
                                          <p:stCondLst>
                                            <p:cond delay="800"/>
                                          </p:stCondLst>
                                        </p:cTn>
                                        <p:tgtEl>
                                          <p:spTgt spid="26"/>
                                        </p:tgtEl>
                                        <p:attrNameLst>
                                          <p:attrName>r</p:attrName>
                                        </p:attrNameLst>
                                      </p:cBhvr>
                                    </p:animRot>
                                  </p:childTnLst>
                                </p:cTn>
                              </p:par>
                              <p:par>
                                <p:cTn id="87" presetID="32" presetClass="emph" presetSubtype="0" repeatCount="indefinite" fill="hold" nodeType="withEffect">
                                  <p:stCondLst>
                                    <p:cond delay="0"/>
                                  </p:stCondLst>
                                  <p:endCondLst>
                                    <p:cond evt="onNext" delay="0">
                                      <p:tgtEl>
                                        <p:sldTgt/>
                                      </p:tgtEl>
                                    </p:cond>
                                  </p:endCondLst>
                                  <p:childTnLst>
                                    <p:animRot by="120000">
                                      <p:cBhvr>
                                        <p:cTn id="88" dur="100" fill="hold">
                                          <p:stCondLst>
                                            <p:cond delay="0"/>
                                          </p:stCondLst>
                                        </p:cTn>
                                        <p:tgtEl>
                                          <p:spTgt spid="31"/>
                                        </p:tgtEl>
                                        <p:attrNameLst>
                                          <p:attrName>r</p:attrName>
                                        </p:attrNameLst>
                                      </p:cBhvr>
                                    </p:animRot>
                                    <p:animRot by="-240000">
                                      <p:cBhvr>
                                        <p:cTn id="89" dur="200" fill="hold">
                                          <p:stCondLst>
                                            <p:cond delay="200"/>
                                          </p:stCondLst>
                                        </p:cTn>
                                        <p:tgtEl>
                                          <p:spTgt spid="31"/>
                                        </p:tgtEl>
                                        <p:attrNameLst>
                                          <p:attrName>r</p:attrName>
                                        </p:attrNameLst>
                                      </p:cBhvr>
                                    </p:animRot>
                                    <p:animRot by="240000">
                                      <p:cBhvr>
                                        <p:cTn id="90" dur="200" fill="hold">
                                          <p:stCondLst>
                                            <p:cond delay="400"/>
                                          </p:stCondLst>
                                        </p:cTn>
                                        <p:tgtEl>
                                          <p:spTgt spid="31"/>
                                        </p:tgtEl>
                                        <p:attrNameLst>
                                          <p:attrName>r</p:attrName>
                                        </p:attrNameLst>
                                      </p:cBhvr>
                                    </p:animRot>
                                    <p:animRot by="-240000">
                                      <p:cBhvr>
                                        <p:cTn id="91" dur="200" fill="hold">
                                          <p:stCondLst>
                                            <p:cond delay="600"/>
                                          </p:stCondLst>
                                        </p:cTn>
                                        <p:tgtEl>
                                          <p:spTgt spid="31"/>
                                        </p:tgtEl>
                                        <p:attrNameLst>
                                          <p:attrName>r</p:attrName>
                                        </p:attrNameLst>
                                      </p:cBhvr>
                                    </p:animRot>
                                    <p:animRot by="120000">
                                      <p:cBhvr>
                                        <p:cTn id="92" dur="200" fill="hold">
                                          <p:stCondLst>
                                            <p:cond delay="80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9" grpId="0"/>
      <p:bldP spid="21" grpId="0" uiExpand="1" build="p"/>
      <p:bldP spid="23"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4" name="Picture 12" descr="小黄人：放音乐~表情包">
            <a:extLst>
              <a:ext uri="{FF2B5EF4-FFF2-40B4-BE49-F238E27FC236}">
                <a16:creationId xmlns:a16="http://schemas.microsoft.com/office/drawing/2014/main" id="{E64BA373-E614-438D-90C2-C9B188D0C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393" y="4780756"/>
            <a:ext cx="1939848" cy="193984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D31C628-54DA-4947-903A-AF8BA2F929FC}"/>
              </a:ext>
            </a:extLst>
          </p:cNvPr>
          <p:cNvSpPr>
            <a:spLocks noGrp="1"/>
          </p:cNvSpPr>
          <p:nvPr>
            <p:ph type="title"/>
          </p:nvPr>
        </p:nvSpPr>
        <p:spPr/>
        <p:txBody>
          <a:bodyPr/>
          <a:lstStyle/>
          <a:p>
            <a:r>
              <a:rPr lang="en-US" altLang="zh-CN" dirty="0"/>
              <a:t>Kerberos</a:t>
            </a:r>
            <a:r>
              <a:rPr lang="zh-CN" altLang="en-US" dirty="0"/>
              <a:t>协议</a:t>
            </a:r>
          </a:p>
        </p:txBody>
      </p:sp>
      <p:sp>
        <p:nvSpPr>
          <p:cNvPr id="3" name="文本框 2">
            <a:extLst>
              <a:ext uri="{FF2B5EF4-FFF2-40B4-BE49-F238E27FC236}">
                <a16:creationId xmlns:a16="http://schemas.microsoft.com/office/drawing/2014/main" id="{43BBF40F-46F1-40BF-9C06-4CAF9CA415F7}"/>
              </a:ext>
            </a:extLst>
          </p:cNvPr>
          <p:cNvSpPr txBox="1"/>
          <p:nvPr/>
        </p:nvSpPr>
        <p:spPr>
          <a:xfrm>
            <a:off x="622427" y="1114457"/>
            <a:ext cx="5287720" cy="4891724"/>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zh-CN" altLang="en-US" dirty="0"/>
              <a:t>既是一个</a:t>
            </a:r>
            <a:r>
              <a:rPr lang="en-US" altLang="zh-CN" dirty="0">
                <a:solidFill>
                  <a:schemeClr val="accent4">
                    <a:lumMod val="60000"/>
                    <a:lumOff val="40000"/>
                  </a:schemeClr>
                </a:solidFill>
              </a:rPr>
              <a:t>KDC</a:t>
            </a:r>
            <a:r>
              <a:rPr lang="zh-CN" altLang="en-US" dirty="0"/>
              <a:t>同时也是个</a:t>
            </a:r>
            <a:r>
              <a:rPr lang="zh-CN" altLang="en-US" dirty="0">
                <a:solidFill>
                  <a:schemeClr val="accent4">
                    <a:lumMod val="60000"/>
                    <a:lumOff val="40000"/>
                  </a:schemeClr>
                </a:solidFill>
              </a:rPr>
              <a:t>认证协议</a:t>
            </a:r>
            <a:r>
              <a:rPr lang="zh-CN" altLang="en-US" dirty="0"/>
              <a:t>，最初由美国麻省理工学院（</a:t>
            </a:r>
            <a:r>
              <a:rPr lang="en-US" altLang="zh-CN" dirty="0"/>
              <a:t>MIT</a:t>
            </a:r>
            <a:r>
              <a:rPr lang="zh-CN" altLang="en-US" dirty="0"/>
              <a:t>） 设计，目前已发展到第</a:t>
            </a:r>
            <a:r>
              <a:rPr lang="en-US" altLang="zh-CN" dirty="0"/>
              <a:t>5</a:t>
            </a:r>
            <a:r>
              <a:rPr lang="zh-CN" altLang="en-US" dirty="0"/>
              <a:t>版，应用最广泛的是第</a:t>
            </a:r>
            <a:r>
              <a:rPr lang="en-US" altLang="zh-CN" dirty="0"/>
              <a:t>4</a:t>
            </a:r>
            <a:r>
              <a:rPr lang="zh-CN" altLang="en-US" dirty="0"/>
              <a:t>版</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dirty="0"/>
              <a:t>Kerberos </a:t>
            </a:r>
            <a:r>
              <a:rPr lang="zh-CN" altLang="en-US" dirty="0"/>
              <a:t>协议以希腊神话中守卫地狱之门的三头狗的名字命名，用以喻指协议中涉及三个服务器：</a:t>
            </a:r>
            <a:r>
              <a:rPr lang="zh-CN" altLang="en-US" dirty="0">
                <a:solidFill>
                  <a:schemeClr val="accent4">
                    <a:lumMod val="60000"/>
                    <a:lumOff val="40000"/>
                  </a:schemeClr>
                </a:solidFill>
              </a:rPr>
              <a:t>认证服务器</a:t>
            </a:r>
            <a:r>
              <a:rPr lang="en-US" altLang="zh-CN" dirty="0"/>
              <a:t>(Authentication Server, AS)</a:t>
            </a:r>
            <a:r>
              <a:rPr lang="zh-CN" altLang="en-US" dirty="0"/>
              <a:t>，</a:t>
            </a:r>
            <a:r>
              <a:rPr lang="zh-CN" altLang="en-US" dirty="0">
                <a:solidFill>
                  <a:schemeClr val="accent4">
                    <a:lumMod val="60000"/>
                    <a:lumOff val="40000"/>
                  </a:schemeClr>
                </a:solidFill>
              </a:rPr>
              <a:t>票据认可服务器</a:t>
            </a:r>
            <a:r>
              <a:rPr lang="en-US" altLang="zh-CN" dirty="0"/>
              <a:t>( Ticket Granting Server, TGS</a:t>
            </a:r>
            <a:r>
              <a:rPr lang="zh-CN" altLang="en-US" dirty="0"/>
              <a:t>）和</a:t>
            </a:r>
            <a:r>
              <a:rPr lang="zh-CN" altLang="en-US" dirty="0">
                <a:solidFill>
                  <a:schemeClr val="accent4">
                    <a:lumMod val="60000"/>
                    <a:lumOff val="40000"/>
                  </a:schemeClr>
                </a:solidFill>
              </a:rPr>
              <a:t>数据服务器 </a:t>
            </a:r>
            <a:r>
              <a:rPr lang="en-US" altLang="zh-CN" dirty="0"/>
              <a:t>( Data Server, DS)</a:t>
            </a:r>
          </a:p>
          <a:p>
            <a:pPr marL="285750" indent="-285750" algn="just">
              <a:lnSpc>
                <a:spcPct val="130000"/>
              </a:lnSpc>
              <a:spcBef>
                <a:spcPts val="300"/>
              </a:spcBef>
              <a:spcAft>
                <a:spcPts val="300"/>
              </a:spcAft>
              <a:buFont typeface="Wingdings" panose="05000000000000000000" pitchFamily="2" charset="2"/>
              <a:buChar char="Ø"/>
            </a:pPr>
            <a:r>
              <a:rPr lang="zh-CN" altLang="en-US" dirty="0"/>
              <a:t>特点：</a:t>
            </a:r>
            <a:r>
              <a:rPr lang="en-US" altLang="zh-CN" dirty="0"/>
              <a:t>Kerberos </a:t>
            </a:r>
            <a:r>
              <a:rPr lang="zh-CN" altLang="en-US" dirty="0"/>
              <a:t>将用户身份</a:t>
            </a:r>
            <a:r>
              <a:rPr lang="zh-CN" altLang="en-US" dirty="0">
                <a:solidFill>
                  <a:schemeClr val="accent4">
                    <a:lumMod val="60000"/>
                    <a:lumOff val="40000"/>
                  </a:schemeClr>
                </a:solidFill>
              </a:rPr>
              <a:t>认证与票据</a:t>
            </a:r>
            <a:r>
              <a:rPr lang="zh-CN" altLang="en-US" dirty="0"/>
              <a:t>的领发进行了</a:t>
            </a:r>
            <a:r>
              <a:rPr lang="zh-CN" altLang="en-US" dirty="0">
                <a:solidFill>
                  <a:schemeClr val="accent4">
                    <a:lumMod val="60000"/>
                    <a:lumOff val="40000"/>
                  </a:schemeClr>
                </a:solidFill>
              </a:rPr>
              <a:t>分离</a:t>
            </a:r>
            <a:r>
              <a:rPr lang="zh-CN" altLang="en-US" dirty="0"/>
              <a:t>，这样保证了用户只需向认证服务器（</a:t>
            </a:r>
            <a:r>
              <a:rPr lang="en-US" altLang="zh-CN" dirty="0"/>
              <a:t>AS</a:t>
            </a:r>
            <a:r>
              <a:rPr lang="zh-CN" altLang="en-US" dirty="0"/>
              <a:t>）提供</a:t>
            </a:r>
            <a:r>
              <a:rPr lang="zh-CN" altLang="en-US" dirty="0">
                <a:solidFill>
                  <a:schemeClr val="accent4">
                    <a:lumMod val="60000"/>
                    <a:lumOff val="40000"/>
                  </a:schemeClr>
                </a:solidFill>
              </a:rPr>
              <a:t>一次身份认证</a:t>
            </a:r>
            <a:r>
              <a:rPr lang="zh-CN" altLang="en-US" dirty="0"/>
              <a:t>，就可以与票据认可服务器（</a:t>
            </a:r>
            <a:r>
              <a:rPr lang="en-US" altLang="zh-CN" dirty="0"/>
              <a:t>TGS)</a:t>
            </a:r>
            <a:r>
              <a:rPr lang="zh-CN" altLang="en-US" dirty="0"/>
              <a:t>进行</a:t>
            </a:r>
            <a:r>
              <a:rPr lang="zh-CN" altLang="en-US" dirty="0">
                <a:solidFill>
                  <a:schemeClr val="accent4">
                    <a:lumMod val="60000"/>
                    <a:lumOff val="40000"/>
                  </a:schemeClr>
                </a:solidFill>
              </a:rPr>
              <a:t>多次联系</a:t>
            </a:r>
            <a:r>
              <a:rPr lang="zh-CN" altLang="en-US" dirty="0"/>
              <a:t>以获得不同数据服务器（</a:t>
            </a:r>
            <a:r>
              <a:rPr lang="en-US" altLang="zh-CN" dirty="0"/>
              <a:t>DS</a:t>
            </a:r>
            <a:r>
              <a:rPr lang="zh-CN" altLang="en-US" dirty="0"/>
              <a:t>）的多个票据</a:t>
            </a:r>
          </a:p>
        </p:txBody>
      </p:sp>
      <p:sp>
        <p:nvSpPr>
          <p:cNvPr id="4" name="AutoShape 4">
            <a:extLst>
              <a:ext uri="{FF2B5EF4-FFF2-40B4-BE49-F238E27FC236}">
                <a16:creationId xmlns:a16="http://schemas.microsoft.com/office/drawing/2014/main" id="{29935142-C14D-4786-8CD8-8CEEC726141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a:extLst>
              <a:ext uri="{FF2B5EF4-FFF2-40B4-BE49-F238E27FC236}">
                <a16:creationId xmlns:a16="http://schemas.microsoft.com/office/drawing/2014/main" id="{0A243B72-2FB6-404B-AB00-E3202014FA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202" name="Picture 10" descr="J.K. 羅琳回答三個哈利波特熱門疑問- 書籍新聞| 哈利波特仙境">
            <a:extLst>
              <a:ext uri="{FF2B5EF4-FFF2-40B4-BE49-F238E27FC236}">
                <a16:creationId xmlns:a16="http://schemas.microsoft.com/office/drawing/2014/main" id="{C21B7D26-3E56-46A5-9D22-55B0AB0E2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393" y="1210489"/>
            <a:ext cx="5715000" cy="3533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43A59E4-320C-432F-8845-387BA7C283AB}"/>
              </a:ext>
            </a:extLst>
          </p:cNvPr>
          <p:cNvSpPr txBox="1"/>
          <p:nvPr/>
        </p:nvSpPr>
        <p:spPr>
          <a:xfrm>
            <a:off x="8366668" y="5326461"/>
            <a:ext cx="2607710" cy="848437"/>
          </a:xfrm>
          <a:prstGeom prst="rect">
            <a:avLst/>
          </a:prstGeom>
          <a:noFill/>
        </p:spPr>
        <p:txBody>
          <a:bodyPr wrap="square" rtlCol="0">
            <a:spAutoFit/>
          </a:bodyPr>
          <a:lstStyle/>
          <a:p>
            <a:pPr>
              <a:lnSpc>
                <a:spcPct val="130000"/>
              </a:lnSpc>
            </a:pPr>
            <a:r>
              <a:rPr lang="zh-CN" altLang="en-US" sz="2000" b="1" dirty="0">
                <a:solidFill>
                  <a:schemeClr val="accent1"/>
                </a:solidFill>
                <a:ea typeface="+mj-ea"/>
              </a:rPr>
              <a:t>三头“恶犬”</a:t>
            </a:r>
            <a:r>
              <a:rPr lang="en-US" altLang="zh-CN" sz="2000" b="1" dirty="0">
                <a:solidFill>
                  <a:schemeClr val="accent1"/>
                </a:solidFill>
                <a:ea typeface="+mj-ea"/>
              </a:rPr>
              <a:t>fluffy</a:t>
            </a:r>
          </a:p>
          <a:p>
            <a:pPr>
              <a:lnSpc>
                <a:spcPct val="130000"/>
              </a:lnSpc>
            </a:pPr>
            <a:r>
              <a:rPr lang="zh-CN" altLang="en-US" sz="2000" b="1" dirty="0">
                <a:solidFill>
                  <a:schemeClr val="accent1"/>
                </a:solidFill>
                <a:ea typeface="+mj-ea"/>
              </a:rPr>
              <a:t>听到琴声会睡着</a:t>
            </a:r>
            <a:endParaRPr lang="en-US" altLang="zh-CN" sz="2000" b="1" dirty="0">
              <a:solidFill>
                <a:schemeClr val="accent1"/>
              </a:solidFill>
              <a:ea typeface="+mj-ea"/>
            </a:endParaRPr>
          </a:p>
        </p:txBody>
      </p:sp>
    </p:spTree>
    <p:extLst>
      <p:ext uri="{BB962C8B-B14F-4D97-AF65-F5344CB8AC3E}">
        <p14:creationId xmlns:p14="http://schemas.microsoft.com/office/powerpoint/2010/main" val="25135277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1C628-54DA-4947-903A-AF8BA2F929FC}"/>
              </a:ext>
            </a:extLst>
          </p:cNvPr>
          <p:cNvSpPr>
            <a:spLocks noGrp="1"/>
          </p:cNvSpPr>
          <p:nvPr>
            <p:ph type="title"/>
          </p:nvPr>
        </p:nvSpPr>
        <p:spPr/>
        <p:txBody>
          <a:bodyPr/>
          <a:lstStyle/>
          <a:p>
            <a:r>
              <a:rPr lang="en-US" altLang="zh-CN" dirty="0"/>
              <a:t>Kerberos</a:t>
            </a:r>
            <a:r>
              <a:rPr lang="zh-CN" altLang="en-US" dirty="0"/>
              <a:t>协议</a:t>
            </a:r>
          </a:p>
        </p:txBody>
      </p:sp>
      <p:sp>
        <p:nvSpPr>
          <p:cNvPr id="3" name="文本框 2">
            <a:extLst>
              <a:ext uri="{FF2B5EF4-FFF2-40B4-BE49-F238E27FC236}">
                <a16:creationId xmlns:a16="http://schemas.microsoft.com/office/drawing/2014/main" id="{43BBF40F-46F1-40BF-9C06-4CAF9CA415F7}"/>
              </a:ext>
            </a:extLst>
          </p:cNvPr>
          <p:cNvSpPr txBox="1"/>
          <p:nvPr/>
        </p:nvSpPr>
        <p:spPr>
          <a:xfrm>
            <a:off x="667031" y="869130"/>
            <a:ext cx="10667152" cy="2447786"/>
          </a:xfrm>
          <a:prstGeom prst="rect">
            <a:avLst/>
          </a:prstGeom>
          <a:noFill/>
        </p:spPr>
        <p:txBody>
          <a:bodyPr wrap="square">
            <a:spAutoFit/>
          </a:bodyPr>
          <a:lstStyle/>
          <a:p>
            <a:pPr marL="342900" indent="-342900">
              <a:lnSpc>
                <a:spcPct val="130000"/>
              </a:lnSpc>
              <a:spcBef>
                <a:spcPts val="300"/>
              </a:spcBef>
              <a:spcAft>
                <a:spcPts val="300"/>
              </a:spcAft>
              <a:buFont typeface="Wingdings" panose="05000000000000000000" pitchFamily="2" charset="2"/>
              <a:buChar char="Ø"/>
            </a:pPr>
            <a:r>
              <a:rPr lang="zh-CN" altLang="en-US" b="1" dirty="0"/>
              <a:t>密钥分发流程：</a:t>
            </a:r>
            <a:endParaRPr lang="en-US" altLang="zh-CN" b="1" dirty="0"/>
          </a:p>
          <a:p>
            <a:pPr marL="742950" lvl="1" indent="-285750">
              <a:lnSpc>
                <a:spcPct val="130000"/>
              </a:lnSpc>
              <a:spcBef>
                <a:spcPts val="300"/>
              </a:spcBef>
              <a:spcAft>
                <a:spcPts val="300"/>
              </a:spcAft>
              <a:buFont typeface="Arial" panose="020B0604020202020204" pitchFamily="34" charset="0"/>
              <a:buChar char="•"/>
            </a:pPr>
            <a:r>
              <a:rPr lang="zh-CN" altLang="en-US" dirty="0"/>
              <a:t>每个系统用户首先在</a:t>
            </a:r>
            <a:r>
              <a:rPr lang="zh-CN" altLang="en-US" b="1" dirty="0"/>
              <a:t>认证服务器 </a:t>
            </a:r>
            <a:r>
              <a:rPr lang="en-US" altLang="zh-CN" b="1" dirty="0"/>
              <a:t>(AS)</a:t>
            </a:r>
            <a:r>
              <a:rPr lang="zh-CN" altLang="en-US" dirty="0"/>
              <a:t>注册并获得一个</a:t>
            </a:r>
            <a:r>
              <a:rPr lang="zh-CN" altLang="en-US" dirty="0">
                <a:solidFill>
                  <a:schemeClr val="accent4">
                    <a:lumMod val="60000"/>
                    <a:lumOff val="40000"/>
                  </a:schemeClr>
                </a:solidFill>
              </a:rPr>
              <a:t>用户身份号和口令</a:t>
            </a:r>
            <a:r>
              <a:rPr lang="zh-CN" altLang="en-US" dirty="0"/>
              <a:t>，认证服务器（</a:t>
            </a:r>
            <a:r>
              <a:rPr lang="en-US" altLang="zh-CN" dirty="0"/>
              <a:t>AS</a:t>
            </a:r>
            <a:r>
              <a:rPr lang="zh-CN" altLang="en-US" dirty="0"/>
              <a:t>）为这些用户身份号和对应的口令建立了数据库</a:t>
            </a:r>
            <a:endParaRPr lang="en-US" altLang="zh-CN" dirty="0"/>
          </a:p>
          <a:p>
            <a:pPr marL="742950" lvl="1" indent="-285750">
              <a:lnSpc>
                <a:spcPct val="130000"/>
              </a:lnSpc>
              <a:spcBef>
                <a:spcPts val="300"/>
              </a:spcBef>
              <a:spcAft>
                <a:spcPts val="300"/>
              </a:spcAft>
              <a:buFont typeface="Arial" panose="020B0604020202020204" pitchFamily="34" charset="0"/>
              <a:buChar char="•"/>
            </a:pPr>
            <a:r>
              <a:rPr lang="zh-CN" altLang="en-US" dirty="0"/>
              <a:t>认证服务器（</a:t>
            </a:r>
            <a:r>
              <a:rPr lang="en-US" altLang="zh-CN" dirty="0"/>
              <a:t>AS</a:t>
            </a:r>
            <a:r>
              <a:rPr lang="zh-CN" altLang="en-US" dirty="0"/>
              <a:t>）对用户</a:t>
            </a:r>
            <a:r>
              <a:rPr lang="zh-CN" altLang="en-US" dirty="0">
                <a:solidFill>
                  <a:schemeClr val="accent4">
                    <a:lumMod val="60000"/>
                    <a:lumOff val="40000"/>
                  </a:schemeClr>
                </a:solidFill>
              </a:rPr>
              <a:t>身份进行核实</a:t>
            </a:r>
            <a:r>
              <a:rPr lang="zh-CN" altLang="en-US" dirty="0"/>
              <a:t>后，会向其颁发一个</a:t>
            </a:r>
            <a:r>
              <a:rPr lang="zh-CN" altLang="en-US" dirty="0">
                <a:solidFill>
                  <a:schemeClr val="accent4">
                    <a:lumMod val="60000"/>
                    <a:lumOff val="40000"/>
                  </a:schemeClr>
                </a:solidFill>
              </a:rPr>
              <a:t>会话密钥</a:t>
            </a:r>
            <a:r>
              <a:rPr lang="zh-CN" altLang="en-US" dirty="0"/>
              <a:t>用于该用户与</a:t>
            </a:r>
            <a:r>
              <a:rPr lang="zh-CN" altLang="en-US" b="1" dirty="0"/>
              <a:t>票据认证服务器</a:t>
            </a:r>
            <a:r>
              <a:rPr lang="en-US" altLang="zh-CN" b="1" dirty="0"/>
              <a:t>(TGS)</a:t>
            </a:r>
            <a:r>
              <a:rPr lang="zh-CN" altLang="en-US" dirty="0"/>
              <a:t>之间的通信，同时向票据认证服务器</a:t>
            </a:r>
            <a:r>
              <a:rPr lang="en-US" altLang="zh-CN" dirty="0"/>
              <a:t>(TGS</a:t>
            </a:r>
            <a:r>
              <a:rPr lang="zh-CN" altLang="en-US" dirty="0"/>
              <a:t>）发送一个</a:t>
            </a:r>
            <a:r>
              <a:rPr lang="zh-CN" altLang="en-US" dirty="0">
                <a:solidFill>
                  <a:schemeClr val="accent4">
                    <a:lumMod val="60000"/>
                    <a:lumOff val="40000"/>
                  </a:schemeClr>
                </a:solidFill>
              </a:rPr>
              <a:t>票据</a:t>
            </a:r>
            <a:endParaRPr lang="en-US" altLang="zh-CN" dirty="0">
              <a:solidFill>
                <a:schemeClr val="accent4">
                  <a:lumMod val="60000"/>
                  <a:lumOff val="40000"/>
                </a:schemeClr>
              </a:solidFill>
            </a:endParaRPr>
          </a:p>
          <a:p>
            <a:pPr marL="742950" lvl="1" indent="-285750">
              <a:lnSpc>
                <a:spcPct val="130000"/>
              </a:lnSpc>
              <a:spcBef>
                <a:spcPts val="300"/>
              </a:spcBef>
              <a:spcAft>
                <a:spcPts val="300"/>
              </a:spcAft>
              <a:buFont typeface="Arial" panose="020B0604020202020204" pitchFamily="34" charset="0"/>
              <a:buChar char="•"/>
            </a:pPr>
            <a:r>
              <a:rPr lang="zh-CN" altLang="en-US" dirty="0"/>
              <a:t>票据认证服务器（</a:t>
            </a:r>
            <a:r>
              <a:rPr lang="en-US" altLang="zh-CN" dirty="0"/>
              <a:t>TGS</a:t>
            </a:r>
            <a:r>
              <a:rPr lang="zh-CN" altLang="en-US" dirty="0"/>
              <a:t>）向</a:t>
            </a:r>
            <a:r>
              <a:rPr lang="zh-CN" altLang="en-US" b="1" dirty="0"/>
              <a:t>数据服务器（</a:t>
            </a:r>
            <a:r>
              <a:rPr lang="en-US" altLang="zh-CN" b="1" dirty="0"/>
              <a:t>DS</a:t>
            </a:r>
            <a:r>
              <a:rPr lang="zh-CN" altLang="en-US" b="1" dirty="0"/>
              <a:t>）</a:t>
            </a:r>
            <a:r>
              <a:rPr lang="zh-CN" altLang="en-US" dirty="0"/>
              <a:t>颁发一个票据</a:t>
            </a:r>
            <a:endParaRPr lang="en-US" altLang="zh-CN" dirty="0"/>
          </a:p>
        </p:txBody>
      </p:sp>
      <p:pic>
        <p:nvPicPr>
          <p:cNvPr id="4" name="Picture 2">
            <a:extLst>
              <a:ext uri="{FF2B5EF4-FFF2-40B4-BE49-F238E27FC236}">
                <a16:creationId xmlns:a16="http://schemas.microsoft.com/office/drawing/2014/main" id="{88FC7ABD-0895-461F-8062-4C4A8C2B2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743" y="4293365"/>
            <a:ext cx="1244701" cy="124470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670A3411-942E-4D00-AAA0-5DAF30E41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9923" y="4293365"/>
            <a:ext cx="1244701" cy="12447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Vagueness free icon">
            <a:extLst>
              <a:ext uri="{FF2B5EF4-FFF2-40B4-BE49-F238E27FC236}">
                <a16:creationId xmlns:a16="http://schemas.microsoft.com/office/drawing/2014/main" id="{268EEF68-DFCC-4445-82FD-F9C73DB15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7571" y="4293364"/>
            <a:ext cx="1092819" cy="109281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E95ABAF-4179-4317-A5B7-9B3CF1C0D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8854" y="4265517"/>
            <a:ext cx="1092819" cy="109281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8AB2015-E425-4853-A085-A051F193603E}"/>
              </a:ext>
            </a:extLst>
          </p:cNvPr>
          <p:cNvSpPr txBox="1"/>
          <p:nvPr/>
        </p:nvSpPr>
        <p:spPr>
          <a:xfrm>
            <a:off x="5345848" y="3841742"/>
            <a:ext cx="927279" cy="412742"/>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AS</a:t>
            </a:r>
          </a:p>
        </p:txBody>
      </p:sp>
      <p:sp>
        <p:nvSpPr>
          <p:cNvPr id="9" name="矩形 8">
            <a:extLst>
              <a:ext uri="{FF2B5EF4-FFF2-40B4-BE49-F238E27FC236}">
                <a16:creationId xmlns:a16="http://schemas.microsoft.com/office/drawing/2014/main" id="{0057032E-F1AA-4F23-B16D-AC4E3D5B0A24}"/>
              </a:ext>
            </a:extLst>
          </p:cNvPr>
          <p:cNvSpPr/>
          <p:nvPr/>
        </p:nvSpPr>
        <p:spPr>
          <a:xfrm>
            <a:off x="5161674" y="3841742"/>
            <a:ext cx="3062350" cy="1706874"/>
          </a:xfrm>
          <a:prstGeom prst="rect">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C7250578-97EE-43F7-9D6E-F6FEA1ED4EED}"/>
              </a:ext>
            </a:extLst>
          </p:cNvPr>
          <p:cNvSpPr txBox="1"/>
          <p:nvPr/>
        </p:nvSpPr>
        <p:spPr>
          <a:xfrm>
            <a:off x="7041132" y="3841742"/>
            <a:ext cx="927279" cy="412742"/>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TGS</a:t>
            </a:r>
          </a:p>
        </p:txBody>
      </p:sp>
      <p:sp>
        <p:nvSpPr>
          <p:cNvPr id="11" name="文本框 10">
            <a:extLst>
              <a:ext uri="{FF2B5EF4-FFF2-40B4-BE49-F238E27FC236}">
                <a16:creationId xmlns:a16="http://schemas.microsoft.com/office/drawing/2014/main" id="{B7A60845-74E4-48B8-ABB1-1EEEBB19EC49}"/>
              </a:ext>
            </a:extLst>
          </p:cNvPr>
          <p:cNvSpPr txBox="1"/>
          <p:nvPr/>
        </p:nvSpPr>
        <p:spPr>
          <a:xfrm>
            <a:off x="1601453" y="3841742"/>
            <a:ext cx="927279" cy="412742"/>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Client</a:t>
            </a:r>
          </a:p>
        </p:txBody>
      </p:sp>
      <p:sp>
        <p:nvSpPr>
          <p:cNvPr id="12" name="文本框 11">
            <a:extLst>
              <a:ext uri="{FF2B5EF4-FFF2-40B4-BE49-F238E27FC236}">
                <a16:creationId xmlns:a16="http://schemas.microsoft.com/office/drawing/2014/main" id="{043AA131-37DF-4269-9174-B6E249B6226D}"/>
              </a:ext>
            </a:extLst>
          </p:cNvPr>
          <p:cNvSpPr txBox="1"/>
          <p:nvPr/>
        </p:nvSpPr>
        <p:spPr>
          <a:xfrm>
            <a:off x="8920590" y="3841742"/>
            <a:ext cx="927279" cy="412742"/>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DS</a:t>
            </a:r>
          </a:p>
        </p:txBody>
      </p:sp>
      <p:sp>
        <p:nvSpPr>
          <p:cNvPr id="13" name="文本框 12">
            <a:extLst>
              <a:ext uri="{FF2B5EF4-FFF2-40B4-BE49-F238E27FC236}">
                <a16:creationId xmlns:a16="http://schemas.microsoft.com/office/drawing/2014/main" id="{AC024B63-AFEC-49AF-8C00-03C20885EF5B}"/>
              </a:ext>
            </a:extLst>
          </p:cNvPr>
          <p:cNvSpPr txBox="1"/>
          <p:nvPr/>
        </p:nvSpPr>
        <p:spPr>
          <a:xfrm>
            <a:off x="6229209" y="3429000"/>
            <a:ext cx="927279" cy="412742"/>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KDC</a:t>
            </a:r>
          </a:p>
        </p:txBody>
      </p:sp>
    </p:spTree>
    <p:extLst>
      <p:ext uri="{BB962C8B-B14F-4D97-AF65-F5344CB8AC3E}">
        <p14:creationId xmlns:p14="http://schemas.microsoft.com/office/powerpoint/2010/main" val="1302686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500"/>
                                        <p:tgtEl>
                                          <p:spTgt spid="92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9220"/>
                                        </p:tgtEl>
                                        <p:attrNameLst>
                                          <p:attrName>style.visibility</p:attrName>
                                        </p:attrNameLst>
                                      </p:cBhvr>
                                      <p:to>
                                        <p:strVal val="visible"/>
                                      </p:to>
                                    </p:set>
                                    <p:animEffect transition="in" filter="fade">
                                      <p:cBhvr>
                                        <p:cTn id="30" dur="500"/>
                                        <p:tgtEl>
                                          <p:spTgt spid="92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9222"/>
                                        </p:tgtEl>
                                        <p:attrNameLst>
                                          <p:attrName>style.visibility</p:attrName>
                                        </p:attrNameLst>
                                      </p:cBhvr>
                                      <p:to>
                                        <p:strVal val="visible"/>
                                      </p:to>
                                    </p:set>
                                    <p:animEffect transition="in" filter="fade">
                                      <p:cBhvr>
                                        <p:cTn id="41" dur="500"/>
                                        <p:tgtEl>
                                          <p:spTgt spid="922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outVertical)">
                                      <p:cBhvr>
                                        <p:cTn id="46" dur="500"/>
                                        <p:tgtEl>
                                          <p:spTgt spid="9"/>
                                        </p:tgtEl>
                                      </p:cBhvr>
                                    </p:animEffect>
                                  </p:childTnLst>
                                </p:cTn>
                              </p:par>
                              <p:par>
                                <p:cTn id="47" presetID="16" presetClass="entr" presetSubtype="37"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outVertical)">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animBg="1"/>
      <p:bldP spid="10" grpId="0"/>
      <p:bldP spid="11" grpId="0"/>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AE755-3BB9-435C-924C-C531F7B6AC9A}"/>
              </a:ext>
            </a:extLst>
          </p:cNvPr>
          <p:cNvSpPr>
            <a:spLocks noGrp="1"/>
          </p:cNvSpPr>
          <p:nvPr>
            <p:ph type="title"/>
          </p:nvPr>
        </p:nvSpPr>
        <p:spPr/>
        <p:txBody>
          <a:bodyPr/>
          <a:lstStyle/>
          <a:p>
            <a:r>
              <a:rPr lang="en-US" altLang="zh-CN" dirty="0"/>
              <a:t>Kerberos</a:t>
            </a:r>
            <a:r>
              <a:rPr lang="zh-CN" altLang="en-US" dirty="0"/>
              <a:t>协议</a:t>
            </a:r>
          </a:p>
        </p:txBody>
      </p:sp>
      <p:pic>
        <p:nvPicPr>
          <p:cNvPr id="3" name="Picture 2">
            <a:extLst>
              <a:ext uri="{FF2B5EF4-FFF2-40B4-BE49-F238E27FC236}">
                <a16:creationId xmlns:a16="http://schemas.microsoft.com/office/drawing/2014/main" id="{416A450A-0744-4EBC-A12C-A9B3C5B8C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48" y="1180821"/>
            <a:ext cx="1244701" cy="1244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BC68287-3986-479F-81F4-6E1C22358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928" y="1180821"/>
            <a:ext cx="1244701" cy="1244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agueness free icon">
            <a:extLst>
              <a:ext uri="{FF2B5EF4-FFF2-40B4-BE49-F238E27FC236}">
                <a16:creationId xmlns:a16="http://schemas.microsoft.com/office/drawing/2014/main" id="{319DE882-D147-4DBC-9C7D-E9DD59A65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3576" y="1180820"/>
            <a:ext cx="1092819" cy="10928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C3F109E6-015F-4E13-95F8-ED98B40736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4859" y="1152973"/>
            <a:ext cx="1092819" cy="109281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9E0B698-95E9-42EB-9B7D-641864C5B775}"/>
              </a:ext>
            </a:extLst>
          </p:cNvPr>
          <p:cNvSpPr txBox="1"/>
          <p:nvPr/>
        </p:nvSpPr>
        <p:spPr>
          <a:xfrm>
            <a:off x="5028038" y="847639"/>
            <a:ext cx="927279" cy="412742"/>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AS</a:t>
            </a:r>
          </a:p>
        </p:txBody>
      </p:sp>
      <p:sp>
        <p:nvSpPr>
          <p:cNvPr id="8" name="矩形 7">
            <a:extLst>
              <a:ext uri="{FF2B5EF4-FFF2-40B4-BE49-F238E27FC236}">
                <a16:creationId xmlns:a16="http://schemas.microsoft.com/office/drawing/2014/main" id="{14171028-CB8F-433F-90FA-D28DE390CABA}"/>
              </a:ext>
            </a:extLst>
          </p:cNvPr>
          <p:cNvSpPr/>
          <p:nvPr/>
        </p:nvSpPr>
        <p:spPr>
          <a:xfrm>
            <a:off x="4977679" y="889334"/>
            <a:ext cx="3062350" cy="1546737"/>
          </a:xfrm>
          <a:prstGeom prst="rect">
            <a:avLst/>
          </a:prstGeom>
          <a:ln w="3810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9" name="文本框 8">
            <a:extLst>
              <a:ext uri="{FF2B5EF4-FFF2-40B4-BE49-F238E27FC236}">
                <a16:creationId xmlns:a16="http://schemas.microsoft.com/office/drawing/2014/main" id="{225BD5E3-0CD0-4B55-8F02-40961928B6B6}"/>
              </a:ext>
            </a:extLst>
          </p:cNvPr>
          <p:cNvSpPr txBox="1"/>
          <p:nvPr/>
        </p:nvSpPr>
        <p:spPr>
          <a:xfrm>
            <a:off x="6723322" y="847639"/>
            <a:ext cx="927279" cy="412742"/>
          </a:xfrm>
          <a:prstGeom prst="rect">
            <a:avLst/>
          </a:prstGeom>
          <a:noFill/>
        </p:spPr>
        <p:txBody>
          <a:bodyPr wrap="square" rtlCol="0">
            <a:spAutoFit/>
          </a:bodyPr>
          <a:lstStyle/>
          <a:p>
            <a:pPr algn="ctr">
              <a:lnSpc>
                <a:spcPct val="130000"/>
              </a:lnSpc>
            </a:pPr>
            <a:r>
              <a:rPr lang="en-US" altLang="zh-CN" b="1" dirty="0">
                <a:solidFill>
                  <a:schemeClr val="accent1"/>
                </a:solidFill>
                <a:ea typeface="+mj-ea"/>
              </a:rPr>
              <a:t>TGS</a:t>
            </a:r>
          </a:p>
        </p:txBody>
      </p:sp>
      <p:sp>
        <p:nvSpPr>
          <p:cNvPr id="10" name="文本框 9">
            <a:extLst>
              <a:ext uri="{FF2B5EF4-FFF2-40B4-BE49-F238E27FC236}">
                <a16:creationId xmlns:a16="http://schemas.microsoft.com/office/drawing/2014/main" id="{668A397A-4B5C-4D39-8D69-82D980C828D0}"/>
              </a:ext>
            </a:extLst>
          </p:cNvPr>
          <p:cNvSpPr txBox="1"/>
          <p:nvPr/>
        </p:nvSpPr>
        <p:spPr>
          <a:xfrm>
            <a:off x="957663" y="779382"/>
            <a:ext cx="1846870" cy="412742"/>
          </a:xfrm>
          <a:prstGeom prst="rect">
            <a:avLst/>
          </a:prstGeom>
          <a:noFill/>
        </p:spPr>
        <p:txBody>
          <a:bodyPr wrap="square" rtlCol="0">
            <a:spAutoFit/>
          </a:bodyPr>
          <a:lstStyle/>
          <a:p>
            <a:pPr algn="ctr">
              <a:lnSpc>
                <a:spcPct val="130000"/>
              </a:lnSpc>
            </a:pPr>
            <a:r>
              <a:rPr lang="en-US" altLang="zh-CN" b="1" dirty="0" err="1">
                <a:solidFill>
                  <a:schemeClr val="accent1"/>
                </a:solidFill>
                <a:ea typeface="+mj-ea"/>
              </a:rPr>
              <a:t>Client:Alice</a:t>
            </a:r>
            <a:endParaRPr lang="en-US" altLang="zh-CN" b="1" dirty="0">
              <a:solidFill>
                <a:schemeClr val="accent1"/>
              </a:solidFill>
              <a:ea typeface="+mj-ea"/>
            </a:endParaRPr>
          </a:p>
        </p:txBody>
      </p:sp>
      <p:sp>
        <p:nvSpPr>
          <p:cNvPr id="11" name="文本框 10">
            <a:extLst>
              <a:ext uri="{FF2B5EF4-FFF2-40B4-BE49-F238E27FC236}">
                <a16:creationId xmlns:a16="http://schemas.microsoft.com/office/drawing/2014/main" id="{6A85F40F-2ABB-4569-BCB0-E1091212E5D3}"/>
              </a:ext>
            </a:extLst>
          </p:cNvPr>
          <p:cNvSpPr txBox="1"/>
          <p:nvPr/>
        </p:nvSpPr>
        <p:spPr>
          <a:xfrm>
            <a:off x="8542791" y="779382"/>
            <a:ext cx="1314888" cy="412742"/>
          </a:xfrm>
          <a:prstGeom prst="rect">
            <a:avLst/>
          </a:prstGeom>
          <a:noFill/>
        </p:spPr>
        <p:txBody>
          <a:bodyPr wrap="square" rtlCol="0">
            <a:spAutoFit/>
          </a:bodyPr>
          <a:lstStyle/>
          <a:p>
            <a:pPr algn="ctr">
              <a:lnSpc>
                <a:spcPct val="130000"/>
              </a:lnSpc>
            </a:pPr>
            <a:r>
              <a:rPr lang="en-US" altLang="zh-CN" b="1" dirty="0" err="1">
                <a:solidFill>
                  <a:schemeClr val="accent1"/>
                </a:solidFill>
                <a:ea typeface="+mj-ea"/>
              </a:rPr>
              <a:t>DS:Bob</a:t>
            </a:r>
            <a:endParaRPr lang="en-US" altLang="zh-CN" b="1" dirty="0">
              <a:solidFill>
                <a:schemeClr val="accent1"/>
              </a:solidFill>
              <a:ea typeface="+mj-ea"/>
            </a:endParaRPr>
          </a:p>
        </p:txBody>
      </p:sp>
      <p:cxnSp>
        <p:nvCxnSpPr>
          <p:cNvPr id="13" name="直接连接符 12">
            <a:extLst>
              <a:ext uri="{FF2B5EF4-FFF2-40B4-BE49-F238E27FC236}">
                <a16:creationId xmlns:a16="http://schemas.microsoft.com/office/drawing/2014/main" id="{ACFE54C0-61BE-4443-94A3-1E0FB68D62D5}"/>
              </a:ext>
            </a:extLst>
          </p:cNvPr>
          <p:cNvCxnSpPr>
            <a:cxnSpLocks/>
          </p:cNvCxnSpPr>
          <p:nvPr/>
        </p:nvCxnSpPr>
        <p:spPr>
          <a:xfrm>
            <a:off x="1881097" y="2479793"/>
            <a:ext cx="13641" cy="4010699"/>
          </a:xfrm>
          <a:prstGeom prst="line">
            <a:avLst/>
          </a:prstGeom>
          <a:ln w="38100">
            <a:solidFill>
              <a:schemeClr val="accent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94F2C64-3ED6-4344-A7B0-4A0897430D8B}"/>
              </a:ext>
            </a:extLst>
          </p:cNvPr>
          <p:cNvCxnSpPr>
            <a:cxnSpLocks/>
          </p:cNvCxnSpPr>
          <p:nvPr/>
        </p:nvCxnSpPr>
        <p:spPr>
          <a:xfrm>
            <a:off x="5668278" y="2425522"/>
            <a:ext cx="0" cy="1264548"/>
          </a:xfrm>
          <a:prstGeom prst="line">
            <a:avLst/>
          </a:prstGeom>
          <a:ln w="38100">
            <a:solidFill>
              <a:schemeClr val="accent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B4F2D029-7AE5-4A2C-B97E-7AF5CAE2F7FC}"/>
              </a:ext>
            </a:extLst>
          </p:cNvPr>
          <p:cNvGrpSpPr/>
          <p:nvPr/>
        </p:nvGrpSpPr>
        <p:grpSpPr>
          <a:xfrm>
            <a:off x="1734518" y="2891558"/>
            <a:ext cx="3933760" cy="378000"/>
            <a:chOff x="1734518" y="2891558"/>
            <a:chExt cx="3933760" cy="378000"/>
          </a:xfrm>
        </p:grpSpPr>
        <p:grpSp>
          <p:nvGrpSpPr>
            <p:cNvPr id="55" name="组合 54">
              <a:extLst>
                <a:ext uri="{FF2B5EF4-FFF2-40B4-BE49-F238E27FC236}">
                  <a16:creationId xmlns:a16="http://schemas.microsoft.com/office/drawing/2014/main" id="{435F11A3-4BF8-456F-939A-C7EC0476D629}"/>
                </a:ext>
              </a:extLst>
            </p:cNvPr>
            <p:cNvGrpSpPr/>
            <p:nvPr/>
          </p:nvGrpSpPr>
          <p:grpSpPr>
            <a:xfrm>
              <a:off x="1881097" y="2891558"/>
              <a:ext cx="3787181" cy="378000"/>
              <a:chOff x="1881097" y="2891558"/>
              <a:chExt cx="3787181" cy="378000"/>
            </a:xfrm>
          </p:grpSpPr>
          <p:cxnSp>
            <p:nvCxnSpPr>
              <p:cNvPr id="18" name="直接连接符 17">
                <a:extLst>
                  <a:ext uri="{FF2B5EF4-FFF2-40B4-BE49-F238E27FC236}">
                    <a16:creationId xmlns:a16="http://schemas.microsoft.com/office/drawing/2014/main" id="{F79CAAEC-8572-4E64-B466-85399928E038}"/>
                  </a:ext>
                </a:extLst>
              </p:cNvPr>
              <p:cNvCxnSpPr>
                <a:cxnSpLocks/>
              </p:cNvCxnSpPr>
              <p:nvPr/>
            </p:nvCxnSpPr>
            <p:spPr>
              <a:xfrm>
                <a:off x="1881097" y="3080558"/>
                <a:ext cx="3787181" cy="0"/>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9400ABFB-8528-45F9-88D3-60297E39D265}"/>
                  </a:ext>
                </a:extLst>
              </p:cNvPr>
              <p:cNvSpPr/>
              <p:nvPr/>
            </p:nvSpPr>
            <p:spPr>
              <a:xfrm>
                <a:off x="3163073" y="2891558"/>
                <a:ext cx="1223228" cy="378000"/>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pPr>
                <a:r>
                  <a:rPr lang="en-US" altLang="zh-CN" kern="0" dirty="0">
                    <a:solidFill>
                      <a:schemeClr val="accent4"/>
                    </a:solidFill>
                    <a:latin typeface="Arial" panose="020B0604020202020204"/>
                  </a:rPr>
                  <a:t>Alice</a:t>
                </a:r>
                <a:endParaRPr lang="zh-CN" altLang="en-US" kern="0" dirty="0">
                  <a:solidFill>
                    <a:schemeClr val="accent4"/>
                  </a:solidFill>
                  <a:latin typeface="Arial" panose="020B0604020202020204"/>
                </a:endParaRPr>
              </a:p>
            </p:txBody>
          </p:sp>
        </p:grpSp>
        <p:sp>
          <p:nvSpPr>
            <p:cNvPr id="19" name="椭圆 18">
              <a:extLst>
                <a:ext uri="{FF2B5EF4-FFF2-40B4-BE49-F238E27FC236}">
                  <a16:creationId xmlns:a16="http://schemas.microsoft.com/office/drawing/2014/main" id="{68B866A1-1B83-41AD-A608-D6419B55B9E1}"/>
                </a:ext>
              </a:extLst>
            </p:cNvPr>
            <p:cNvSpPr/>
            <p:nvPr/>
          </p:nvSpPr>
          <p:spPr>
            <a:xfrm>
              <a:off x="1734518" y="2925026"/>
              <a:ext cx="288691" cy="305626"/>
            </a:xfrm>
            <a:prstGeom prst="ellipse">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rPr>
                <a:t>1</a:t>
              </a:r>
              <a:endParaRPr kumimoji="0" lang="zh-CN" altLang="en-US"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endParaRPr>
            </a:p>
          </p:txBody>
        </p:sp>
      </p:grpSp>
      <p:grpSp>
        <p:nvGrpSpPr>
          <p:cNvPr id="57" name="组合 56">
            <a:extLst>
              <a:ext uri="{FF2B5EF4-FFF2-40B4-BE49-F238E27FC236}">
                <a16:creationId xmlns:a16="http://schemas.microsoft.com/office/drawing/2014/main" id="{37B19717-861E-4285-8510-CBAA016448D6}"/>
              </a:ext>
            </a:extLst>
          </p:cNvPr>
          <p:cNvGrpSpPr/>
          <p:nvPr/>
        </p:nvGrpSpPr>
        <p:grpSpPr>
          <a:xfrm>
            <a:off x="1881097" y="3483360"/>
            <a:ext cx="3931524" cy="379556"/>
            <a:chOff x="1881097" y="3483360"/>
            <a:chExt cx="3931524" cy="379556"/>
          </a:xfrm>
        </p:grpSpPr>
        <p:cxnSp>
          <p:nvCxnSpPr>
            <p:cNvPr id="22" name="直接连接符 21">
              <a:extLst>
                <a:ext uri="{FF2B5EF4-FFF2-40B4-BE49-F238E27FC236}">
                  <a16:creationId xmlns:a16="http://schemas.microsoft.com/office/drawing/2014/main" id="{67357D17-A862-4142-9897-72F46C92B651}"/>
                </a:ext>
              </a:extLst>
            </p:cNvPr>
            <p:cNvCxnSpPr>
              <a:cxnSpLocks/>
            </p:cNvCxnSpPr>
            <p:nvPr/>
          </p:nvCxnSpPr>
          <p:spPr>
            <a:xfrm>
              <a:off x="1881097" y="3673138"/>
              <a:ext cx="3787181"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DC3625F7-A0F1-4115-BD43-17C541A37626}"/>
                </a:ext>
              </a:extLst>
            </p:cNvPr>
            <p:cNvSpPr/>
            <p:nvPr/>
          </p:nvSpPr>
          <p:spPr>
            <a:xfrm>
              <a:off x="2051821" y="3483360"/>
              <a:ext cx="3412276"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a:solidFill>
                    <a:schemeClr val="accent4"/>
                  </a:solidFill>
                  <a:latin typeface="Arial" panose="020B0604020202020204"/>
                </a:rPr>
                <a:t>E</a:t>
              </a:r>
              <a:r>
                <a:rPr lang="en-US" altLang="zh-CN" kern="0" baseline="-25000" dirty="0">
                  <a:solidFill>
                    <a:schemeClr val="accent4"/>
                  </a:solidFill>
                  <a:latin typeface="Arial" panose="020B0604020202020204"/>
                </a:rPr>
                <a:t>K</a:t>
              </a:r>
              <a:r>
                <a:rPr lang="en-US" altLang="zh-CN" sz="1200" kern="0" baseline="-37000" dirty="0">
                  <a:solidFill>
                    <a:schemeClr val="accent4"/>
                  </a:solidFill>
                  <a:latin typeface="Arial" panose="020B0604020202020204"/>
                </a:rPr>
                <a:t>A-AS</a:t>
              </a:r>
              <a:r>
                <a:rPr lang="en-US" altLang="zh-CN" kern="0" dirty="0">
                  <a:solidFill>
                    <a:schemeClr val="accent4"/>
                  </a:solidFill>
                  <a:latin typeface="Arial" panose="020B0604020202020204"/>
                </a:rPr>
                <a:t>(K</a:t>
              </a:r>
              <a:r>
                <a:rPr lang="en-US" altLang="zh-CN" kern="0" baseline="-25000" dirty="0">
                  <a:solidFill>
                    <a:schemeClr val="accent4"/>
                  </a:solidFill>
                  <a:latin typeface="Arial" panose="020B0604020202020204"/>
                </a:rPr>
                <a:t>A-TGS</a:t>
              </a:r>
              <a:r>
                <a:rPr lang="en-US" altLang="zh-CN" kern="0" dirty="0">
                  <a:solidFill>
                    <a:schemeClr val="accent4"/>
                  </a:solidFill>
                  <a:latin typeface="Arial" panose="020B0604020202020204"/>
                </a:rPr>
                <a:t>,E</a:t>
              </a:r>
              <a:r>
                <a:rPr lang="en-US" altLang="zh-CN" kern="0" baseline="-25000" dirty="0">
                  <a:solidFill>
                    <a:schemeClr val="accent4"/>
                  </a:solidFill>
                  <a:latin typeface="Arial" panose="020B0604020202020204"/>
                </a:rPr>
                <a:t>K</a:t>
              </a:r>
              <a:r>
                <a:rPr lang="en-US" altLang="zh-CN" sz="1200" kern="0" baseline="-37000" dirty="0">
                  <a:solidFill>
                    <a:schemeClr val="accent4"/>
                  </a:solidFill>
                  <a:latin typeface="Arial" panose="020B0604020202020204"/>
                </a:rPr>
                <a:t>AS-TGS</a:t>
              </a:r>
              <a:r>
                <a:rPr lang="en-US" altLang="zh-CN" kern="0" dirty="0">
                  <a:solidFill>
                    <a:schemeClr val="accent4"/>
                  </a:solidFill>
                  <a:latin typeface="Arial" panose="020B0604020202020204"/>
                </a:rPr>
                <a:t>(</a:t>
              </a:r>
              <a:r>
                <a:rPr lang="en-US" altLang="zh-CN" kern="0" dirty="0" err="1">
                  <a:solidFill>
                    <a:schemeClr val="accent4"/>
                  </a:solidFill>
                  <a:latin typeface="Arial" panose="020B0604020202020204"/>
                </a:rPr>
                <a:t>Alice,K</a:t>
              </a:r>
              <a:r>
                <a:rPr lang="en-US" altLang="zh-CN" kern="0" baseline="-25000" dirty="0" err="1">
                  <a:solidFill>
                    <a:schemeClr val="accent4"/>
                  </a:solidFill>
                  <a:latin typeface="Arial" panose="020B0604020202020204"/>
                </a:rPr>
                <a:t>A</a:t>
              </a:r>
              <a:r>
                <a:rPr lang="en-US" altLang="zh-CN" kern="0" baseline="-25000" dirty="0">
                  <a:solidFill>
                    <a:schemeClr val="accent4"/>
                  </a:solidFill>
                  <a:latin typeface="Arial" panose="020B0604020202020204"/>
                </a:rPr>
                <a:t>-TGS</a:t>
              </a:r>
              <a:r>
                <a:rPr lang="en-US" altLang="zh-CN" kern="0" dirty="0">
                  <a:solidFill>
                    <a:schemeClr val="accent4"/>
                  </a:solidFill>
                  <a:latin typeface="Arial" panose="020B0604020202020204"/>
                </a:rPr>
                <a:t>))</a:t>
              </a:r>
              <a:endParaRPr lang="zh-CN" altLang="en-US" kern="0" dirty="0">
                <a:solidFill>
                  <a:schemeClr val="accent4"/>
                </a:solidFill>
                <a:latin typeface="Arial" panose="020B0604020202020204"/>
              </a:endParaRPr>
            </a:p>
          </p:txBody>
        </p:sp>
        <p:sp>
          <p:nvSpPr>
            <p:cNvPr id="24" name="椭圆 23">
              <a:extLst>
                <a:ext uri="{FF2B5EF4-FFF2-40B4-BE49-F238E27FC236}">
                  <a16:creationId xmlns:a16="http://schemas.microsoft.com/office/drawing/2014/main" id="{CD0C3537-05C8-4B7D-B172-9BAAACED5B8D}"/>
                </a:ext>
              </a:extLst>
            </p:cNvPr>
            <p:cNvSpPr/>
            <p:nvPr/>
          </p:nvSpPr>
          <p:spPr>
            <a:xfrm>
              <a:off x="5523930" y="3514743"/>
              <a:ext cx="288691" cy="305626"/>
            </a:xfrm>
            <a:prstGeom prst="ellipse">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rPr>
                <a:t>2</a:t>
              </a:r>
              <a:endParaRPr kumimoji="0" lang="zh-CN" altLang="en-US"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endParaRPr>
            </a:p>
          </p:txBody>
        </p:sp>
      </p:grpSp>
      <p:cxnSp>
        <p:nvCxnSpPr>
          <p:cNvPr id="26" name="直接连接符 25">
            <a:extLst>
              <a:ext uri="{FF2B5EF4-FFF2-40B4-BE49-F238E27FC236}">
                <a16:creationId xmlns:a16="http://schemas.microsoft.com/office/drawing/2014/main" id="{AFAFE03A-F5FF-42F1-ACC7-A01CCBCD7D1C}"/>
              </a:ext>
            </a:extLst>
          </p:cNvPr>
          <p:cNvCxnSpPr>
            <a:cxnSpLocks/>
          </p:cNvCxnSpPr>
          <p:nvPr/>
        </p:nvCxnSpPr>
        <p:spPr>
          <a:xfrm>
            <a:off x="7337244" y="2439983"/>
            <a:ext cx="0" cy="2710527"/>
          </a:xfrm>
          <a:prstGeom prst="line">
            <a:avLst/>
          </a:prstGeom>
          <a:ln w="38100">
            <a:solidFill>
              <a:schemeClr val="accent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F5143572-0695-4A23-9B17-2760AD9A07E5}"/>
              </a:ext>
            </a:extLst>
          </p:cNvPr>
          <p:cNvGrpSpPr/>
          <p:nvPr/>
        </p:nvGrpSpPr>
        <p:grpSpPr>
          <a:xfrm>
            <a:off x="1735253" y="4185047"/>
            <a:ext cx="5601991" cy="379556"/>
            <a:chOff x="1735253" y="4185047"/>
            <a:chExt cx="5601991" cy="379556"/>
          </a:xfrm>
        </p:grpSpPr>
        <p:cxnSp>
          <p:nvCxnSpPr>
            <p:cNvPr id="27" name="直接连接符 26">
              <a:extLst>
                <a:ext uri="{FF2B5EF4-FFF2-40B4-BE49-F238E27FC236}">
                  <a16:creationId xmlns:a16="http://schemas.microsoft.com/office/drawing/2014/main" id="{4A89864D-56FA-43AD-9F93-67EC177AD351}"/>
                </a:ext>
              </a:extLst>
            </p:cNvPr>
            <p:cNvCxnSpPr>
              <a:cxnSpLocks/>
            </p:cNvCxnSpPr>
            <p:nvPr/>
          </p:nvCxnSpPr>
          <p:spPr>
            <a:xfrm>
              <a:off x="1878863" y="4345184"/>
              <a:ext cx="5458381" cy="0"/>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C460EB5C-A740-4762-9325-63836F18F65D}"/>
                </a:ext>
              </a:extLst>
            </p:cNvPr>
            <p:cNvSpPr/>
            <p:nvPr/>
          </p:nvSpPr>
          <p:spPr>
            <a:xfrm>
              <a:off x="2909108" y="4185047"/>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a:solidFill>
                    <a:schemeClr val="accent4"/>
                  </a:solidFill>
                  <a:latin typeface="Arial" panose="020B0604020202020204"/>
                </a:rPr>
                <a:t>E</a:t>
              </a:r>
              <a:r>
                <a:rPr lang="en-US" altLang="zh-CN" kern="0" baseline="-25000" dirty="0">
                  <a:solidFill>
                    <a:schemeClr val="accent4"/>
                  </a:solidFill>
                  <a:latin typeface="Arial" panose="020B0604020202020204"/>
                </a:rPr>
                <a:t>K</a:t>
              </a:r>
              <a:r>
                <a:rPr lang="en-US" altLang="zh-CN" sz="1200" kern="0" baseline="-37000" dirty="0">
                  <a:solidFill>
                    <a:schemeClr val="accent4"/>
                  </a:solidFill>
                  <a:latin typeface="Arial" panose="020B0604020202020204"/>
                </a:rPr>
                <a:t>AS-TGS</a:t>
              </a:r>
              <a:r>
                <a:rPr lang="en-US" altLang="zh-CN" kern="0" dirty="0">
                  <a:solidFill>
                    <a:schemeClr val="accent4"/>
                  </a:solidFill>
                  <a:latin typeface="Arial" panose="020B0604020202020204"/>
                </a:rPr>
                <a:t>(</a:t>
              </a:r>
              <a:r>
                <a:rPr lang="en-US" altLang="zh-CN" kern="0" dirty="0" err="1">
                  <a:solidFill>
                    <a:schemeClr val="accent4"/>
                  </a:solidFill>
                  <a:latin typeface="Arial" panose="020B0604020202020204"/>
                </a:rPr>
                <a:t>Alice,K</a:t>
              </a:r>
              <a:r>
                <a:rPr lang="en-US" altLang="zh-CN" kern="0" baseline="-25000" dirty="0" err="1">
                  <a:solidFill>
                    <a:schemeClr val="accent4"/>
                  </a:solidFill>
                  <a:latin typeface="Arial" panose="020B0604020202020204"/>
                </a:rPr>
                <a:t>A</a:t>
              </a:r>
              <a:r>
                <a:rPr lang="en-US" altLang="zh-CN" kern="0" baseline="-25000" dirty="0">
                  <a:solidFill>
                    <a:schemeClr val="accent4"/>
                  </a:solidFill>
                  <a:latin typeface="Arial" panose="020B0604020202020204"/>
                </a:rPr>
                <a:t>-TGS</a:t>
              </a:r>
              <a:r>
                <a:rPr lang="en-US" altLang="zh-CN" kern="0" dirty="0">
                  <a:solidFill>
                    <a:schemeClr val="accent4"/>
                  </a:solidFill>
                  <a:latin typeface="Arial" panose="020B0604020202020204"/>
                </a:rPr>
                <a:t>),Bob, E</a:t>
              </a:r>
              <a:r>
                <a:rPr lang="en-US" altLang="zh-CN" kern="0" baseline="-25000" dirty="0">
                  <a:solidFill>
                    <a:schemeClr val="accent4"/>
                  </a:solidFill>
                  <a:latin typeface="Arial" panose="020B0604020202020204"/>
                </a:rPr>
                <a:t>K</a:t>
              </a:r>
              <a:r>
                <a:rPr lang="en-US" altLang="zh-CN" sz="1200" kern="0" baseline="-37000" dirty="0">
                  <a:solidFill>
                    <a:schemeClr val="accent4"/>
                  </a:solidFill>
                  <a:latin typeface="Arial" panose="020B0604020202020204"/>
                </a:rPr>
                <a:t>A-TGS</a:t>
              </a:r>
              <a:r>
                <a:rPr lang="en-US" altLang="zh-CN" kern="0" dirty="0">
                  <a:solidFill>
                    <a:schemeClr val="accent4"/>
                  </a:solidFill>
                  <a:latin typeface="Arial" panose="020B0604020202020204"/>
                </a:rPr>
                <a:t>(T)</a:t>
              </a:r>
              <a:endParaRPr lang="zh-CN" altLang="en-US" kern="0" dirty="0">
                <a:solidFill>
                  <a:schemeClr val="accent4"/>
                </a:solidFill>
                <a:latin typeface="Arial" panose="020B0604020202020204"/>
              </a:endParaRPr>
            </a:p>
          </p:txBody>
        </p:sp>
        <p:sp>
          <p:nvSpPr>
            <p:cNvPr id="25" name="椭圆 24">
              <a:extLst>
                <a:ext uri="{FF2B5EF4-FFF2-40B4-BE49-F238E27FC236}">
                  <a16:creationId xmlns:a16="http://schemas.microsoft.com/office/drawing/2014/main" id="{7850BB69-0125-412B-97C1-D75AC1466AB3}"/>
                </a:ext>
              </a:extLst>
            </p:cNvPr>
            <p:cNvSpPr/>
            <p:nvPr/>
          </p:nvSpPr>
          <p:spPr>
            <a:xfrm>
              <a:off x="1735253" y="4192371"/>
              <a:ext cx="288691" cy="305626"/>
            </a:xfrm>
            <a:prstGeom prst="ellipse">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rPr>
                <a:t>3</a:t>
              </a:r>
              <a:endParaRPr kumimoji="0" lang="zh-CN" altLang="en-US"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endParaRPr>
            </a:p>
          </p:txBody>
        </p:sp>
      </p:grpSp>
      <p:grpSp>
        <p:nvGrpSpPr>
          <p:cNvPr id="59" name="组合 58">
            <a:extLst>
              <a:ext uri="{FF2B5EF4-FFF2-40B4-BE49-F238E27FC236}">
                <a16:creationId xmlns:a16="http://schemas.microsoft.com/office/drawing/2014/main" id="{B9845C34-A9AF-4B33-9C86-37CDD5862F6E}"/>
              </a:ext>
            </a:extLst>
          </p:cNvPr>
          <p:cNvGrpSpPr/>
          <p:nvPr/>
        </p:nvGrpSpPr>
        <p:grpSpPr>
          <a:xfrm>
            <a:off x="1894738" y="4886733"/>
            <a:ext cx="5586555" cy="379556"/>
            <a:chOff x="1894738" y="4886733"/>
            <a:chExt cx="5586555" cy="379556"/>
          </a:xfrm>
        </p:grpSpPr>
        <p:cxnSp>
          <p:nvCxnSpPr>
            <p:cNvPr id="32" name="直接连接符 31">
              <a:extLst>
                <a:ext uri="{FF2B5EF4-FFF2-40B4-BE49-F238E27FC236}">
                  <a16:creationId xmlns:a16="http://schemas.microsoft.com/office/drawing/2014/main" id="{A4C5C372-C545-425B-8942-FCAB2A8853BE}"/>
                </a:ext>
              </a:extLst>
            </p:cNvPr>
            <p:cNvCxnSpPr>
              <a:cxnSpLocks/>
            </p:cNvCxnSpPr>
            <p:nvPr/>
          </p:nvCxnSpPr>
          <p:spPr>
            <a:xfrm>
              <a:off x="1894738" y="5081878"/>
              <a:ext cx="5441913" cy="14657"/>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5C929D33-A89B-48C7-A510-83C5BE4831F5}"/>
                </a:ext>
              </a:extLst>
            </p:cNvPr>
            <p:cNvSpPr/>
            <p:nvPr/>
          </p:nvSpPr>
          <p:spPr>
            <a:xfrm>
              <a:off x="7192602" y="4936393"/>
              <a:ext cx="288691" cy="305626"/>
            </a:xfrm>
            <a:prstGeom prst="ellipse">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rPr>
                <a:t>4</a:t>
              </a:r>
              <a:endParaRPr kumimoji="0" lang="zh-CN" altLang="en-US"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endParaRPr>
            </a:p>
          </p:txBody>
        </p:sp>
        <p:sp>
          <p:nvSpPr>
            <p:cNvPr id="37" name="矩形: 圆角 36">
              <a:extLst>
                <a:ext uri="{FF2B5EF4-FFF2-40B4-BE49-F238E27FC236}">
                  <a16:creationId xmlns:a16="http://schemas.microsoft.com/office/drawing/2014/main" id="{7F73C6F9-C3D1-4B6E-BF2D-972B72E25EC9}"/>
                </a:ext>
              </a:extLst>
            </p:cNvPr>
            <p:cNvSpPr/>
            <p:nvPr/>
          </p:nvSpPr>
          <p:spPr>
            <a:xfrm>
              <a:off x="2909108" y="4886733"/>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a:solidFill>
                    <a:schemeClr val="accent4"/>
                  </a:solidFill>
                  <a:latin typeface="Arial" panose="020B0604020202020204"/>
                </a:rPr>
                <a:t>E</a:t>
              </a:r>
              <a:r>
                <a:rPr lang="en-US" altLang="zh-CN" kern="0" baseline="-25000" dirty="0">
                  <a:solidFill>
                    <a:schemeClr val="accent4"/>
                  </a:solidFill>
                  <a:latin typeface="Arial" panose="020B0604020202020204"/>
                </a:rPr>
                <a:t>K</a:t>
              </a:r>
              <a:r>
                <a:rPr lang="en-US" altLang="zh-CN" sz="1200" kern="0" baseline="-37000" dirty="0">
                  <a:solidFill>
                    <a:schemeClr val="accent4"/>
                  </a:solidFill>
                  <a:latin typeface="Arial" panose="020B0604020202020204"/>
                </a:rPr>
                <a:t>A-TGS</a:t>
              </a:r>
              <a:r>
                <a:rPr lang="en-US" altLang="zh-CN" kern="0" dirty="0">
                  <a:solidFill>
                    <a:schemeClr val="accent4"/>
                  </a:solidFill>
                  <a:latin typeface="Arial" panose="020B0604020202020204"/>
                </a:rPr>
                <a:t>(</a:t>
              </a:r>
              <a:r>
                <a:rPr lang="en-US" altLang="zh-CN" kern="0" dirty="0" err="1">
                  <a:solidFill>
                    <a:schemeClr val="accent4"/>
                  </a:solidFill>
                  <a:latin typeface="Arial" panose="020B0604020202020204"/>
                </a:rPr>
                <a:t>Bob,K</a:t>
              </a:r>
              <a:r>
                <a:rPr lang="en-US" altLang="zh-CN" kern="0" baseline="-25000" dirty="0" err="1">
                  <a:solidFill>
                    <a:schemeClr val="accent4"/>
                  </a:solidFill>
                  <a:latin typeface="Arial" panose="020B0604020202020204"/>
                </a:rPr>
                <a:t>A</a:t>
              </a:r>
              <a:r>
                <a:rPr lang="en-US" altLang="zh-CN" kern="0" baseline="-25000" dirty="0">
                  <a:solidFill>
                    <a:schemeClr val="accent4"/>
                  </a:solidFill>
                  <a:latin typeface="Arial" panose="020B0604020202020204"/>
                </a:rPr>
                <a:t>-B</a:t>
              </a:r>
              <a:r>
                <a:rPr lang="en-US" altLang="zh-CN" kern="0" dirty="0">
                  <a:solidFill>
                    <a:schemeClr val="accent4"/>
                  </a:solidFill>
                  <a:latin typeface="Arial" panose="020B0604020202020204"/>
                </a:rPr>
                <a:t>), E</a:t>
              </a:r>
              <a:r>
                <a:rPr lang="en-US" altLang="zh-CN" kern="0" baseline="-25000" dirty="0">
                  <a:solidFill>
                    <a:schemeClr val="accent4"/>
                  </a:solidFill>
                  <a:latin typeface="Arial" panose="020B0604020202020204"/>
                </a:rPr>
                <a:t>K</a:t>
              </a:r>
              <a:r>
                <a:rPr lang="en-US" altLang="zh-CN" sz="1200" kern="0" baseline="-37000" dirty="0">
                  <a:solidFill>
                    <a:schemeClr val="accent4"/>
                  </a:solidFill>
                  <a:latin typeface="Arial" panose="020B0604020202020204"/>
                </a:rPr>
                <a:t>B-TGS</a:t>
              </a:r>
              <a:r>
                <a:rPr lang="en-US" altLang="zh-CN" kern="0" dirty="0">
                  <a:solidFill>
                    <a:schemeClr val="accent4"/>
                  </a:solidFill>
                  <a:latin typeface="Arial" panose="020B0604020202020204"/>
                </a:rPr>
                <a:t>(</a:t>
              </a:r>
              <a:r>
                <a:rPr lang="en-US" altLang="zh-CN" kern="0" dirty="0" err="1">
                  <a:solidFill>
                    <a:schemeClr val="accent4"/>
                  </a:solidFill>
                  <a:latin typeface="Arial" panose="020B0604020202020204"/>
                </a:rPr>
                <a:t>Alice,K</a:t>
              </a:r>
              <a:r>
                <a:rPr lang="en-US" altLang="zh-CN" kern="0" baseline="-25000" dirty="0" err="1">
                  <a:solidFill>
                    <a:schemeClr val="accent4"/>
                  </a:solidFill>
                  <a:latin typeface="Arial" panose="020B0604020202020204"/>
                </a:rPr>
                <a:t>A</a:t>
              </a:r>
              <a:r>
                <a:rPr lang="en-US" altLang="zh-CN" kern="0" baseline="-25000" dirty="0">
                  <a:solidFill>
                    <a:schemeClr val="accent4"/>
                  </a:solidFill>
                  <a:latin typeface="Arial" panose="020B0604020202020204"/>
                </a:rPr>
                <a:t>-B</a:t>
              </a:r>
              <a:r>
                <a:rPr lang="en-US" altLang="zh-CN" kern="0" dirty="0">
                  <a:solidFill>
                    <a:schemeClr val="accent4"/>
                  </a:solidFill>
                  <a:latin typeface="Arial" panose="020B0604020202020204"/>
                </a:rPr>
                <a:t>)</a:t>
              </a:r>
              <a:endParaRPr lang="zh-CN" altLang="en-US" kern="0" dirty="0">
                <a:solidFill>
                  <a:schemeClr val="accent4"/>
                </a:solidFill>
                <a:latin typeface="Arial" panose="020B0604020202020204"/>
              </a:endParaRPr>
            </a:p>
          </p:txBody>
        </p:sp>
      </p:grpSp>
      <p:cxnSp>
        <p:nvCxnSpPr>
          <p:cNvPr id="38" name="直接连接符 37">
            <a:extLst>
              <a:ext uri="{FF2B5EF4-FFF2-40B4-BE49-F238E27FC236}">
                <a16:creationId xmlns:a16="http://schemas.microsoft.com/office/drawing/2014/main" id="{38AA775D-AAAE-44C4-99C6-59BAFBF8B266}"/>
              </a:ext>
            </a:extLst>
          </p:cNvPr>
          <p:cNvCxnSpPr>
            <a:cxnSpLocks/>
          </p:cNvCxnSpPr>
          <p:nvPr/>
        </p:nvCxnSpPr>
        <p:spPr>
          <a:xfrm>
            <a:off x="9318209" y="2465105"/>
            <a:ext cx="36231" cy="4013308"/>
          </a:xfrm>
          <a:prstGeom prst="line">
            <a:avLst/>
          </a:prstGeom>
          <a:ln w="38100">
            <a:solidFill>
              <a:schemeClr val="accent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DE7908D1-825F-4AB7-9425-C855978F5116}"/>
              </a:ext>
            </a:extLst>
          </p:cNvPr>
          <p:cNvGrpSpPr/>
          <p:nvPr/>
        </p:nvGrpSpPr>
        <p:grpSpPr>
          <a:xfrm>
            <a:off x="1763130" y="5592996"/>
            <a:ext cx="7591310" cy="379556"/>
            <a:chOff x="1763130" y="5592996"/>
            <a:chExt cx="7591310" cy="379556"/>
          </a:xfrm>
        </p:grpSpPr>
        <p:cxnSp>
          <p:nvCxnSpPr>
            <p:cNvPr id="42" name="直接连接符 41">
              <a:extLst>
                <a:ext uri="{FF2B5EF4-FFF2-40B4-BE49-F238E27FC236}">
                  <a16:creationId xmlns:a16="http://schemas.microsoft.com/office/drawing/2014/main" id="{E9175A46-217F-4991-8F79-0116ECFA04FB}"/>
                </a:ext>
              </a:extLst>
            </p:cNvPr>
            <p:cNvCxnSpPr>
              <a:cxnSpLocks/>
            </p:cNvCxnSpPr>
            <p:nvPr/>
          </p:nvCxnSpPr>
          <p:spPr>
            <a:xfrm>
              <a:off x="1906740" y="5777373"/>
              <a:ext cx="7447700" cy="0"/>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5D74E974-0CFE-49A2-91D1-D595B52C9D37}"/>
                </a:ext>
              </a:extLst>
            </p:cNvPr>
            <p:cNvSpPr/>
            <p:nvPr/>
          </p:nvSpPr>
          <p:spPr>
            <a:xfrm>
              <a:off x="1763130" y="5624560"/>
              <a:ext cx="288691" cy="305626"/>
            </a:xfrm>
            <a:prstGeom prst="ellipse">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rPr>
                <a:t>5</a:t>
              </a:r>
              <a:endParaRPr kumimoji="0" lang="zh-CN" altLang="en-US"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endParaRPr>
            </a:p>
          </p:txBody>
        </p:sp>
        <p:sp>
          <p:nvSpPr>
            <p:cNvPr id="45" name="矩形: 圆角 44">
              <a:extLst>
                <a:ext uri="{FF2B5EF4-FFF2-40B4-BE49-F238E27FC236}">
                  <a16:creationId xmlns:a16="http://schemas.microsoft.com/office/drawing/2014/main" id="{E44915B0-892C-4347-9D51-76D91F45EF4A}"/>
                </a:ext>
              </a:extLst>
            </p:cNvPr>
            <p:cNvSpPr/>
            <p:nvPr/>
          </p:nvSpPr>
          <p:spPr>
            <a:xfrm>
              <a:off x="3848474" y="5592996"/>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a:solidFill>
                    <a:schemeClr val="accent4"/>
                  </a:solidFill>
                  <a:latin typeface="Arial" panose="020B0604020202020204"/>
                </a:rPr>
                <a:t>E</a:t>
              </a:r>
              <a:r>
                <a:rPr lang="en-US" altLang="zh-CN" kern="0" baseline="-25000" dirty="0">
                  <a:solidFill>
                    <a:schemeClr val="accent4"/>
                  </a:solidFill>
                  <a:latin typeface="Arial" panose="020B0604020202020204"/>
                </a:rPr>
                <a:t>K</a:t>
              </a:r>
              <a:r>
                <a:rPr lang="en-US" altLang="zh-CN" sz="1200" kern="0" baseline="-37000" dirty="0">
                  <a:solidFill>
                    <a:schemeClr val="accent4"/>
                  </a:solidFill>
                  <a:latin typeface="Arial" panose="020B0604020202020204"/>
                </a:rPr>
                <a:t>A-B</a:t>
              </a:r>
              <a:r>
                <a:rPr lang="en-US" altLang="zh-CN" kern="0" dirty="0">
                  <a:solidFill>
                    <a:schemeClr val="accent4"/>
                  </a:solidFill>
                  <a:latin typeface="Arial" panose="020B0604020202020204"/>
                </a:rPr>
                <a:t>(T), E</a:t>
              </a:r>
              <a:r>
                <a:rPr lang="en-US" altLang="zh-CN" kern="0" baseline="-25000" dirty="0">
                  <a:solidFill>
                    <a:schemeClr val="accent4"/>
                  </a:solidFill>
                  <a:latin typeface="Arial" panose="020B0604020202020204"/>
                </a:rPr>
                <a:t>K</a:t>
              </a:r>
              <a:r>
                <a:rPr lang="en-US" altLang="zh-CN" sz="1200" kern="0" baseline="-37000" dirty="0">
                  <a:solidFill>
                    <a:schemeClr val="accent4"/>
                  </a:solidFill>
                  <a:latin typeface="Arial" panose="020B0604020202020204"/>
                </a:rPr>
                <a:t>B-TGS</a:t>
              </a:r>
              <a:r>
                <a:rPr lang="en-US" altLang="zh-CN" kern="0" dirty="0">
                  <a:solidFill>
                    <a:schemeClr val="accent4"/>
                  </a:solidFill>
                  <a:latin typeface="Arial" panose="020B0604020202020204"/>
                </a:rPr>
                <a:t>(</a:t>
              </a:r>
              <a:r>
                <a:rPr lang="en-US" altLang="zh-CN" kern="0" dirty="0" err="1">
                  <a:solidFill>
                    <a:schemeClr val="accent4"/>
                  </a:solidFill>
                  <a:latin typeface="Arial" panose="020B0604020202020204"/>
                </a:rPr>
                <a:t>Alice,K</a:t>
              </a:r>
              <a:r>
                <a:rPr lang="en-US" altLang="zh-CN" kern="0" baseline="-25000" dirty="0" err="1">
                  <a:solidFill>
                    <a:schemeClr val="accent4"/>
                  </a:solidFill>
                  <a:latin typeface="Arial" panose="020B0604020202020204"/>
                </a:rPr>
                <a:t>A</a:t>
              </a:r>
              <a:r>
                <a:rPr lang="en-US" altLang="zh-CN" kern="0" baseline="-25000" dirty="0">
                  <a:solidFill>
                    <a:schemeClr val="accent4"/>
                  </a:solidFill>
                  <a:latin typeface="Arial" panose="020B0604020202020204"/>
                </a:rPr>
                <a:t>-B</a:t>
              </a:r>
              <a:r>
                <a:rPr lang="en-US" altLang="zh-CN" kern="0" dirty="0">
                  <a:solidFill>
                    <a:schemeClr val="accent4"/>
                  </a:solidFill>
                  <a:latin typeface="Arial" panose="020B0604020202020204"/>
                </a:rPr>
                <a:t>)</a:t>
              </a:r>
              <a:endParaRPr lang="zh-CN" altLang="en-US" kern="0" dirty="0">
                <a:solidFill>
                  <a:schemeClr val="accent4"/>
                </a:solidFill>
                <a:latin typeface="Arial" panose="020B0604020202020204"/>
              </a:endParaRPr>
            </a:p>
          </p:txBody>
        </p:sp>
      </p:grpSp>
      <p:grpSp>
        <p:nvGrpSpPr>
          <p:cNvPr id="61" name="组合 60">
            <a:extLst>
              <a:ext uri="{FF2B5EF4-FFF2-40B4-BE49-F238E27FC236}">
                <a16:creationId xmlns:a16="http://schemas.microsoft.com/office/drawing/2014/main" id="{8C865AFB-F02B-4563-ADE8-776A414A2B24}"/>
              </a:ext>
            </a:extLst>
          </p:cNvPr>
          <p:cNvGrpSpPr/>
          <p:nvPr/>
        </p:nvGrpSpPr>
        <p:grpSpPr>
          <a:xfrm>
            <a:off x="1878863" y="6288458"/>
            <a:ext cx="7626743" cy="399654"/>
            <a:chOff x="1878863" y="6288458"/>
            <a:chExt cx="7626743" cy="399654"/>
          </a:xfrm>
        </p:grpSpPr>
        <p:cxnSp>
          <p:nvCxnSpPr>
            <p:cNvPr id="46" name="直接连接符 45">
              <a:extLst>
                <a:ext uri="{FF2B5EF4-FFF2-40B4-BE49-F238E27FC236}">
                  <a16:creationId xmlns:a16="http://schemas.microsoft.com/office/drawing/2014/main" id="{4E5F5CEE-822E-465A-8EF5-4AA8E7DA431E}"/>
                </a:ext>
              </a:extLst>
            </p:cNvPr>
            <p:cNvCxnSpPr>
              <a:cxnSpLocks/>
            </p:cNvCxnSpPr>
            <p:nvPr/>
          </p:nvCxnSpPr>
          <p:spPr>
            <a:xfrm>
              <a:off x="1878863" y="6478413"/>
              <a:ext cx="7475577"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AA939F41-A2D6-4A01-82F4-9498D681576B}"/>
                </a:ext>
              </a:extLst>
            </p:cNvPr>
            <p:cNvSpPr/>
            <p:nvPr/>
          </p:nvSpPr>
          <p:spPr>
            <a:xfrm>
              <a:off x="9216915" y="6288458"/>
              <a:ext cx="288691" cy="305626"/>
            </a:xfrm>
            <a:prstGeom prst="ellipse">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rPr>
                <a:t>6</a:t>
              </a:r>
              <a:endParaRPr kumimoji="0" lang="zh-CN" altLang="en-US" sz="1800" b="0" i="0" u="none" strike="noStrike" kern="0" cap="none" spc="0" normalizeH="0" baseline="0" noProof="0" dirty="0">
                <a:ln>
                  <a:noFill/>
                </a:ln>
                <a:solidFill>
                  <a:schemeClr val="accent4"/>
                </a:solidFill>
                <a:effectLst/>
                <a:uLnTx/>
                <a:uFillTx/>
                <a:latin typeface="Arial" panose="020B0604020202020204"/>
                <a:ea typeface="微软雅黑" panose="020B0503020204020204" pitchFamily="34" charset="-122"/>
                <a:cs typeface="+mn-cs"/>
              </a:endParaRPr>
            </a:p>
          </p:txBody>
        </p:sp>
        <p:sp>
          <p:nvSpPr>
            <p:cNvPr id="51" name="矩形: 圆角 50">
              <a:extLst>
                <a:ext uri="{FF2B5EF4-FFF2-40B4-BE49-F238E27FC236}">
                  <a16:creationId xmlns:a16="http://schemas.microsoft.com/office/drawing/2014/main" id="{DC928A61-3939-4C79-8209-19E14A154C41}"/>
                </a:ext>
              </a:extLst>
            </p:cNvPr>
            <p:cNvSpPr/>
            <p:nvPr/>
          </p:nvSpPr>
          <p:spPr>
            <a:xfrm>
              <a:off x="3881636" y="6308556"/>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a:solidFill>
                    <a:schemeClr val="accent4"/>
                  </a:solidFill>
                  <a:latin typeface="Arial" panose="020B0604020202020204"/>
                </a:rPr>
                <a:t>E</a:t>
              </a:r>
              <a:r>
                <a:rPr lang="en-US" altLang="zh-CN" kern="0" baseline="-25000" dirty="0">
                  <a:solidFill>
                    <a:schemeClr val="accent4"/>
                  </a:solidFill>
                  <a:latin typeface="Arial" panose="020B0604020202020204"/>
                </a:rPr>
                <a:t>K</a:t>
              </a:r>
              <a:r>
                <a:rPr lang="en-US" altLang="zh-CN" sz="1200" kern="0" baseline="-37000" dirty="0">
                  <a:solidFill>
                    <a:schemeClr val="accent4"/>
                  </a:solidFill>
                  <a:latin typeface="Arial" panose="020B0604020202020204"/>
                </a:rPr>
                <a:t>A-B</a:t>
              </a:r>
              <a:r>
                <a:rPr lang="en-US" altLang="zh-CN" kern="0" dirty="0">
                  <a:solidFill>
                    <a:schemeClr val="accent4"/>
                  </a:solidFill>
                  <a:latin typeface="Arial" panose="020B0604020202020204"/>
                </a:rPr>
                <a:t>(T+1)</a:t>
              </a:r>
              <a:endParaRPr lang="zh-CN" altLang="en-US" kern="0" dirty="0">
                <a:solidFill>
                  <a:schemeClr val="accent4"/>
                </a:solidFill>
                <a:latin typeface="Arial" panose="020B0604020202020204"/>
              </a:endParaRPr>
            </a:p>
          </p:txBody>
        </p:sp>
      </p:grpSp>
    </p:spTree>
    <p:extLst>
      <p:ext uri="{BB962C8B-B14F-4D97-AF65-F5344CB8AC3E}">
        <p14:creationId xmlns:p14="http://schemas.microsoft.com/office/powerpoint/2010/main" val="16536031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wipe(left)">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right)">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right)">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left)">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right)">
                                      <p:cBhvr>
                                        <p:cTn id="4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密钥生命周期</a:t>
            </a:r>
          </a:p>
        </p:txBody>
      </p:sp>
      <p:grpSp>
        <p:nvGrpSpPr>
          <p:cNvPr id="10" name="组合 9">
            <a:extLst>
              <a:ext uri="{FF2B5EF4-FFF2-40B4-BE49-F238E27FC236}">
                <a16:creationId xmlns:a16="http://schemas.microsoft.com/office/drawing/2014/main" id="{0E65EA7A-9C8E-482E-ABD3-4C43BDBF6581}"/>
              </a:ext>
            </a:extLst>
          </p:cNvPr>
          <p:cNvGrpSpPr/>
          <p:nvPr/>
        </p:nvGrpSpPr>
        <p:grpSpPr>
          <a:xfrm>
            <a:off x="336430" y="1712815"/>
            <a:ext cx="11516264" cy="3698416"/>
            <a:chOff x="336430" y="1712815"/>
            <a:chExt cx="11516264" cy="3698416"/>
          </a:xfrm>
        </p:grpSpPr>
        <p:grpSp>
          <p:nvGrpSpPr>
            <p:cNvPr id="36" name="组合 35"/>
            <p:cNvGrpSpPr/>
            <p:nvPr/>
          </p:nvGrpSpPr>
          <p:grpSpPr>
            <a:xfrm>
              <a:off x="336430" y="4966731"/>
              <a:ext cx="11516264" cy="444500"/>
              <a:chOff x="0" y="3314700"/>
              <a:chExt cx="12192000" cy="444500"/>
            </a:xfrm>
            <a:solidFill>
              <a:schemeClr val="accent4"/>
            </a:solidFill>
          </p:grpSpPr>
          <p:sp>
            <p:nvSpPr>
              <p:cNvPr id="37" name="任意多边形 36"/>
              <p:cNvSpPr/>
              <p:nvPr/>
            </p:nvSpPr>
            <p:spPr>
              <a:xfrm>
                <a:off x="0" y="3314700"/>
                <a:ext cx="12192000" cy="444500"/>
              </a:xfrm>
              <a:custGeom>
                <a:avLst/>
                <a:gdLst>
                  <a:gd name="connsiteX0" fmla="*/ 0 w 12192000"/>
                  <a:gd name="connsiteY0" fmla="*/ 0 h 444500"/>
                  <a:gd name="connsiteX1" fmla="*/ 11654397 w 12192000"/>
                  <a:gd name="connsiteY1" fmla="*/ 0 h 444500"/>
                  <a:gd name="connsiteX2" fmla="*/ 12192000 w 12192000"/>
                  <a:gd name="connsiteY2" fmla="*/ 218904 h 444500"/>
                  <a:gd name="connsiteX3" fmla="*/ 12192000 w 12192000"/>
                  <a:gd name="connsiteY3" fmla="*/ 222250 h 444500"/>
                  <a:gd name="connsiteX4" fmla="*/ 11646180 w 12192000"/>
                  <a:gd name="connsiteY4" fmla="*/ 444500 h 444500"/>
                  <a:gd name="connsiteX5" fmla="*/ 0 w 12192000"/>
                  <a:gd name="connsiteY5" fmla="*/ 444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44500">
                    <a:moveTo>
                      <a:pt x="0" y="0"/>
                    </a:moveTo>
                    <a:lnTo>
                      <a:pt x="11654397" y="0"/>
                    </a:lnTo>
                    <a:lnTo>
                      <a:pt x="12192000" y="218904"/>
                    </a:lnTo>
                    <a:lnTo>
                      <a:pt x="12192000" y="222250"/>
                    </a:lnTo>
                    <a:lnTo>
                      <a:pt x="11646180" y="444500"/>
                    </a:lnTo>
                    <a:lnTo>
                      <a:pt x="0" y="4445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66040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921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7803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28685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49566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0448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91330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12211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33093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53975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74857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95738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16620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37502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58383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79265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00147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21028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41910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62792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83674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04555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25437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46319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67200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88082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08964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29845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50727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71609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92491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13372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34254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755136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76017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96899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17781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838662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59544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80426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01308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22189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430714"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9639531"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848348"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057165"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0265982"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0474799"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0683616"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0892433"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110125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1310067"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1518900" y="3467100"/>
                <a:ext cx="0" cy="144000"/>
              </a:xfrm>
              <a:prstGeom prst="line">
                <a:avLst/>
              </a:prstGeom>
              <a:grpFill/>
              <a:ln w="762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占位符 11"/>
            <p:cNvSpPr txBox="1"/>
            <p:nvPr/>
          </p:nvSpPr>
          <p:spPr>
            <a:xfrm>
              <a:off x="1034490" y="3552484"/>
              <a:ext cx="1863453" cy="1122323"/>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1800" dirty="0"/>
                <a:t>人工选择</a:t>
              </a:r>
              <a:endParaRPr lang="en-US" altLang="zh-CN" sz="1800" dirty="0"/>
            </a:p>
            <a:p>
              <a:pPr>
                <a:spcBef>
                  <a:spcPts val="0"/>
                </a:spcBef>
              </a:pPr>
              <a:r>
                <a:rPr lang="zh-CN" altLang="en-US" sz="1800" dirty="0"/>
                <a:t>随机生成</a:t>
              </a:r>
              <a:endParaRPr lang="en-US" altLang="zh-CN" sz="1800" dirty="0"/>
            </a:p>
            <a:p>
              <a:pPr>
                <a:spcBef>
                  <a:spcPts val="0"/>
                </a:spcBef>
              </a:pPr>
              <a:r>
                <a:rPr lang="en-US" altLang="zh-CN" sz="1800" spc="0" dirty="0"/>
                <a:t>Pass phrase</a:t>
              </a:r>
              <a:endParaRPr lang="zh-CN" altLang="en-US" sz="1800" dirty="0"/>
            </a:p>
          </p:txBody>
        </p:sp>
        <p:sp>
          <p:nvSpPr>
            <p:cNvPr id="101" name="文本占位符 6">
              <a:hlinkClick r:id="rId3" action="ppaction://hlinksldjump"/>
            </p:cNvPr>
            <p:cNvSpPr txBox="1"/>
            <p:nvPr/>
          </p:nvSpPr>
          <p:spPr>
            <a:xfrm>
              <a:off x="1034490" y="3022361"/>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accent1"/>
                  </a:solidFill>
                  <a:latin typeface="微软雅黑" panose="020B0503020204020204" pitchFamily="34" charset="-122"/>
                  <a:ea typeface="微软雅黑" panose="020B0503020204020204" pitchFamily="34" charset="-122"/>
                </a:rPr>
                <a:t>密钥产生</a:t>
              </a:r>
            </a:p>
          </p:txBody>
        </p:sp>
        <p:grpSp>
          <p:nvGrpSpPr>
            <p:cNvPr id="102" name="组合 101"/>
            <p:cNvGrpSpPr/>
            <p:nvPr/>
          </p:nvGrpSpPr>
          <p:grpSpPr>
            <a:xfrm>
              <a:off x="738939" y="3236214"/>
              <a:ext cx="144000" cy="1730517"/>
              <a:chOff x="714105" y="1885096"/>
              <a:chExt cx="144000" cy="1730517"/>
            </a:xfrm>
          </p:grpSpPr>
          <p:cxnSp>
            <p:nvCxnSpPr>
              <p:cNvPr id="103" name="直接连接符 102"/>
              <p:cNvCxnSpPr>
                <a:cxnSpLocks/>
              </p:cNvCxnSpPr>
              <p:nvPr/>
            </p:nvCxnSpPr>
            <p:spPr>
              <a:xfrm>
                <a:off x="784054" y="1921096"/>
                <a:ext cx="2051" cy="1694517"/>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rot="5400000">
                <a:off x="786105" y="1813096"/>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5" name="直接连接符 104"/>
            <p:cNvCxnSpPr>
              <a:cxnSpLocks/>
            </p:cNvCxnSpPr>
            <p:nvPr/>
          </p:nvCxnSpPr>
          <p:spPr>
            <a:xfrm>
              <a:off x="5104990" y="2629602"/>
              <a:ext cx="0" cy="2337129"/>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cxnSpLocks/>
            </p:cNvCxnSpPr>
            <p:nvPr/>
          </p:nvCxnSpPr>
          <p:spPr>
            <a:xfrm>
              <a:off x="9401092" y="1925956"/>
              <a:ext cx="40602" cy="3040775"/>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cxnSpLocks/>
            </p:cNvCxnSpPr>
            <p:nvPr/>
          </p:nvCxnSpPr>
          <p:spPr>
            <a:xfrm>
              <a:off x="7253041" y="2269602"/>
              <a:ext cx="18976" cy="2697129"/>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5400000">
              <a:off x="5110385" y="2510879"/>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5400000">
              <a:off x="7270544" y="2154302"/>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5400000">
              <a:off x="9414309" y="1847618"/>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BE546A27-CFC9-4036-AD80-B9602A7A223E}"/>
                </a:ext>
              </a:extLst>
            </p:cNvPr>
            <p:cNvGrpSpPr/>
            <p:nvPr/>
          </p:nvGrpSpPr>
          <p:grpSpPr>
            <a:xfrm>
              <a:off x="2884939" y="2767815"/>
              <a:ext cx="2127204" cy="2198916"/>
              <a:chOff x="2884939" y="2767815"/>
              <a:chExt cx="2127204" cy="2198916"/>
            </a:xfrm>
          </p:grpSpPr>
          <p:cxnSp>
            <p:nvCxnSpPr>
              <p:cNvPr id="107" name="直接连接符 106"/>
              <p:cNvCxnSpPr>
                <a:cxnSpLocks/>
              </p:cNvCxnSpPr>
              <p:nvPr/>
            </p:nvCxnSpPr>
            <p:spPr>
              <a:xfrm>
                <a:off x="2956939" y="2996223"/>
                <a:ext cx="0" cy="1970508"/>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5400000">
                <a:off x="2956939" y="2915991"/>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文本占位符 11"/>
              <p:cNvSpPr txBox="1"/>
              <p:nvPr/>
            </p:nvSpPr>
            <p:spPr>
              <a:xfrm>
                <a:off x="3105146" y="3311198"/>
                <a:ext cx="1863453" cy="1400987"/>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1800" spc="0" dirty="0"/>
                  <a:t>密钥分发</a:t>
                </a:r>
                <a:r>
                  <a:rPr lang="en-US" altLang="zh-CN" sz="1800" spc="0" dirty="0"/>
                  <a:t>/</a:t>
                </a:r>
                <a:r>
                  <a:rPr lang="zh-CN" altLang="en-US" sz="1800" spc="0" dirty="0"/>
                  <a:t>协商</a:t>
                </a:r>
                <a:endParaRPr lang="en-US" altLang="zh-CN" sz="1800" spc="0" dirty="0"/>
              </a:p>
              <a:p>
                <a:pPr>
                  <a:spcBef>
                    <a:spcPts val="0"/>
                  </a:spcBef>
                </a:pPr>
                <a:r>
                  <a:rPr lang="zh-CN" altLang="en-US" sz="1800" spc="0" dirty="0"/>
                  <a:t>传输中错误检验</a:t>
                </a:r>
                <a:endParaRPr lang="en-US" altLang="zh-CN" sz="1800" spc="0" dirty="0"/>
              </a:p>
            </p:txBody>
          </p:sp>
          <p:sp>
            <p:nvSpPr>
              <p:cNvPr id="114" name="文本占位符 6">
                <a:hlinkClick r:id="rId4" action="ppaction://hlinksldjump"/>
              </p:cNvPr>
              <p:cNvSpPr txBox="1"/>
              <p:nvPr/>
            </p:nvSpPr>
            <p:spPr>
              <a:xfrm>
                <a:off x="3105146" y="2767815"/>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accent1"/>
                    </a:solidFill>
                    <a:latin typeface="微软雅黑" panose="020B0503020204020204" pitchFamily="34" charset="-122"/>
                    <a:ea typeface="微软雅黑" panose="020B0503020204020204" pitchFamily="34" charset="-122"/>
                  </a:rPr>
                  <a:t>传输及验证</a:t>
                </a:r>
              </a:p>
            </p:txBody>
          </p:sp>
        </p:grpSp>
        <p:sp>
          <p:nvSpPr>
            <p:cNvPr id="115" name="文本占位符 11"/>
            <p:cNvSpPr txBox="1"/>
            <p:nvPr/>
          </p:nvSpPr>
          <p:spPr>
            <a:xfrm>
              <a:off x="5330591" y="2963885"/>
              <a:ext cx="1863453" cy="1323404"/>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1800" dirty="0"/>
                <a:t>密钥存储</a:t>
              </a:r>
              <a:endParaRPr lang="en-US" altLang="zh-CN" sz="1800" dirty="0"/>
            </a:p>
            <a:p>
              <a:pPr>
                <a:spcBef>
                  <a:spcPts val="0"/>
                </a:spcBef>
              </a:pPr>
              <a:r>
                <a:rPr lang="zh-CN" altLang="en-US" sz="1800" dirty="0"/>
                <a:t>密钥备份</a:t>
              </a:r>
            </a:p>
          </p:txBody>
        </p:sp>
        <p:sp>
          <p:nvSpPr>
            <p:cNvPr id="116" name="文本占位符 6">
              <a:hlinkClick r:id="rId5" action="ppaction://hlinksldjump"/>
            </p:cNvPr>
            <p:cNvSpPr txBox="1"/>
            <p:nvPr/>
          </p:nvSpPr>
          <p:spPr>
            <a:xfrm>
              <a:off x="5330591" y="2362628"/>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accent1"/>
                  </a:solidFill>
                  <a:latin typeface="微软雅黑" panose="020B0503020204020204" pitchFamily="34" charset="-122"/>
                  <a:ea typeface="微软雅黑" panose="020B0503020204020204" pitchFamily="34" charset="-122"/>
                </a:rPr>
                <a:t>存储及备份</a:t>
              </a:r>
            </a:p>
          </p:txBody>
        </p:sp>
        <p:sp>
          <p:nvSpPr>
            <p:cNvPr id="117" name="文本占位符 11"/>
            <p:cNvSpPr txBox="1"/>
            <p:nvPr/>
          </p:nvSpPr>
          <p:spPr>
            <a:xfrm>
              <a:off x="7494095" y="2630459"/>
              <a:ext cx="1863453" cy="1656830"/>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1800" dirty="0"/>
                <a:t>密钥泄漏</a:t>
              </a:r>
              <a:endParaRPr lang="en-US" altLang="zh-CN" sz="1800" dirty="0"/>
            </a:p>
            <a:p>
              <a:pPr>
                <a:spcBef>
                  <a:spcPts val="0"/>
                </a:spcBef>
              </a:pPr>
              <a:r>
                <a:rPr lang="zh-CN" altLang="en-US" sz="1800" dirty="0"/>
                <a:t>更新方案</a:t>
              </a:r>
            </a:p>
          </p:txBody>
        </p:sp>
        <p:sp>
          <p:nvSpPr>
            <p:cNvPr id="118" name="文本占位符 6">
              <a:hlinkClick r:id="rId6" action="ppaction://hlinksldjump"/>
            </p:cNvPr>
            <p:cNvSpPr txBox="1"/>
            <p:nvPr/>
          </p:nvSpPr>
          <p:spPr>
            <a:xfrm>
              <a:off x="7494095" y="1982901"/>
              <a:ext cx="1906997"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accent1"/>
                  </a:solidFill>
                  <a:latin typeface="微软雅黑" panose="020B0503020204020204" pitchFamily="34" charset="-122"/>
                  <a:ea typeface="微软雅黑" panose="020B0503020204020204" pitchFamily="34" charset="-122"/>
                </a:rPr>
                <a:t>泄漏及更新</a:t>
              </a:r>
            </a:p>
          </p:txBody>
        </p:sp>
        <p:sp>
          <p:nvSpPr>
            <p:cNvPr id="119" name="文本占位符 11"/>
            <p:cNvSpPr txBox="1"/>
            <p:nvPr/>
          </p:nvSpPr>
          <p:spPr>
            <a:xfrm>
              <a:off x="9600947" y="2290924"/>
              <a:ext cx="1863453" cy="1996366"/>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1800" dirty="0"/>
                <a:t>设置有效期</a:t>
              </a:r>
              <a:endParaRPr lang="en-US" altLang="zh-CN" sz="1800" dirty="0"/>
            </a:p>
            <a:p>
              <a:pPr>
                <a:spcBef>
                  <a:spcPts val="0"/>
                </a:spcBef>
              </a:pPr>
              <a:r>
                <a:rPr lang="zh-CN" altLang="en-US" sz="1800" dirty="0"/>
                <a:t>密钥销毁方式</a:t>
              </a:r>
            </a:p>
          </p:txBody>
        </p:sp>
        <p:sp>
          <p:nvSpPr>
            <p:cNvPr id="120" name="文本占位符 6">
              <a:hlinkClick r:id="rId7" action="ppaction://hlinksldjump"/>
            </p:cNvPr>
            <p:cNvSpPr txBox="1"/>
            <p:nvPr/>
          </p:nvSpPr>
          <p:spPr>
            <a:xfrm>
              <a:off x="9600947" y="1712815"/>
              <a:ext cx="2075896" cy="465070"/>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accent1"/>
                  </a:solidFill>
                  <a:latin typeface="微软雅黑" panose="020B0503020204020204" pitchFamily="34" charset="-122"/>
                  <a:ea typeface="微软雅黑" panose="020B0503020204020204" pitchFamily="34" charset="-122"/>
                </a:rPr>
                <a:t>有效期及销毁</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5B785276-CEA4-411B-BF2A-F73079D64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6" y="1854028"/>
            <a:ext cx="3277106" cy="327710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B894D69F-6446-4E30-B539-E294DD66586F}"/>
              </a:ext>
            </a:extLst>
          </p:cNvPr>
          <p:cNvSpPr>
            <a:spLocks noGrp="1"/>
          </p:cNvSpPr>
          <p:nvPr>
            <p:ph type="title"/>
          </p:nvPr>
        </p:nvSpPr>
        <p:spPr/>
        <p:txBody>
          <a:bodyPr/>
          <a:lstStyle/>
          <a:p>
            <a:r>
              <a:rPr lang="zh-CN" altLang="en-US" dirty="0"/>
              <a:t>公开密钥分发</a:t>
            </a:r>
          </a:p>
        </p:txBody>
      </p:sp>
      <p:grpSp>
        <p:nvGrpSpPr>
          <p:cNvPr id="3" name="组合 2">
            <a:extLst>
              <a:ext uri="{FF2B5EF4-FFF2-40B4-BE49-F238E27FC236}">
                <a16:creationId xmlns:a16="http://schemas.microsoft.com/office/drawing/2014/main" id="{329C8D93-39DC-4BDC-9B63-26FE42703A09}"/>
              </a:ext>
            </a:extLst>
          </p:cNvPr>
          <p:cNvGrpSpPr/>
          <p:nvPr/>
        </p:nvGrpSpPr>
        <p:grpSpPr>
          <a:xfrm>
            <a:off x="577851" y="989192"/>
            <a:ext cx="475940" cy="480131"/>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35694C92-299F-4A0B-950B-6824F6081F97}"/>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E516A321-1EAD-45F3-AFDB-C89D63C5F376}"/>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A42CDB0B-57C6-4D23-B04B-7A9BBBE8F9A9}"/>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42F5F4B1-2844-4EB4-B0B9-72C4E0FCB42D}"/>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56E78439-FE4B-49EE-9A55-12019910E5C1}"/>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87FFE23E-8492-4A62-8044-7C9344A4978D}"/>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CA1B7FB3-F80E-420F-926A-1E5E6F1194F4}"/>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75DD17B9-FB26-4FBE-97AF-FFCD0D27D10E}"/>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EF3159FB-1ECE-48BB-A106-B4F800AE1A5C}"/>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C6CB75BC-50DC-484A-8CC2-B822A9083BC5}"/>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25AE99B0-3E1F-4B6B-A0E5-47599EC057CD}"/>
              </a:ext>
            </a:extLst>
          </p:cNvPr>
          <p:cNvSpPr/>
          <p:nvPr/>
        </p:nvSpPr>
        <p:spPr>
          <a:xfrm>
            <a:off x="1180689" y="1003009"/>
            <a:ext cx="10424328" cy="498861"/>
          </a:xfrm>
          <a:prstGeom prst="rect">
            <a:avLst/>
          </a:prstGeom>
        </p:spPr>
        <p:txBody>
          <a:bodyPr wrap="square" anchor="ctr" anchorCtr="0">
            <a:normAutofit/>
          </a:bodyPr>
          <a:lstStyle/>
          <a:p>
            <a:pPr lvl="0"/>
            <a:r>
              <a:rPr lang="zh-CN" altLang="en-US" sz="2400" b="1" spc="100" dirty="0">
                <a:solidFill>
                  <a:schemeClr val="accent4"/>
                </a:solidFill>
              </a:rPr>
              <a:t>方案一：公开发布</a:t>
            </a:r>
          </a:p>
        </p:txBody>
      </p:sp>
      <p:pic>
        <p:nvPicPr>
          <p:cNvPr id="15" name="Picture 2">
            <a:extLst>
              <a:ext uri="{FF2B5EF4-FFF2-40B4-BE49-F238E27FC236}">
                <a16:creationId xmlns:a16="http://schemas.microsoft.com/office/drawing/2014/main" id="{8E20DF61-868A-4C4C-BABB-CB91FE4EA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09" y="2870231"/>
            <a:ext cx="1244701" cy="124470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06868F6B-3A71-4622-8B17-7FE6A6705026}"/>
              </a:ext>
            </a:extLst>
          </p:cNvPr>
          <p:cNvGrpSpPr/>
          <p:nvPr/>
        </p:nvGrpSpPr>
        <p:grpSpPr>
          <a:xfrm>
            <a:off x="6392853" y="3208763"/>
            <a:ext cx="2544489" cy="933274"/>
            <a:chOff x="6392853" y="3208763"/>
            <a:chExt cx="2544489" cy="933274"/>
          </a:xfrm>
        </p:grpSpPr>
        <p:sp>
          <p:nvSpPr>
            <p:cNvPr id="18" name="标注: 弯曲线形 17">
              <a:extLst>
                <a:ext uri="{FF2B5EF4-FFF2-40B4-BE49-F238E27FC236}">
                  <a16:creationId xmlns:a16="http://schemas.microsoft.com/office/drawing/2014/main" id="{B39E29FD-5DAF-4471-942E-CBD015674E2C}"/>
                </a:ext>
              </a:extLst>
            </p:cNvPr>
            <p:cNvSpPr/>
            <p:nvPr/>
          </p:nvSpPr>
          <p:spPr>
            <a:xfrm>
              <a:off x="7506212" y="3208763"/>
              <a:ext cx="1431130" cy="440473"/>
            </a:xfrm>
            <a:prstGeom prst="borderCallout2">
              <a:avLst/>
            </a:prstGeom>
            <a:ln w="38100">
              <a:solidFill>
                <a:schemeClr val="accent4"/>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pPr>
              <a:r>
                <a:rPr lang="en-US" altLang="zh-CN" kern="0" dirty="0">
                  <a:solidFill>
                    <a:schemeClr val="tx2"/>
                  </a:solidFill>
                  <a:latin typeface="Arial" panose="020B0604020202020204"/>
                </a:rPr>
                <a:t>Alice</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A</a:t>
              </a:r>
              <a:endParaRPr lang="zh-CN" altLang="en-US" kern="0" baseline="-25000" dirty="0">
                <a:solidFill>
                  <a:schemeClr val="tx2"/>
                </a:solidFill>
                <a:latin typeface="Arial" panose="020B0604020202020204"/>
              </a:endParaRPr>
            </a:p>
          </p:txBody>
        </p:sp>
        <p:pic>
          <p:nvPicPr>
            <p:cNvPr id="11266" name="Picture 2">
              <a:extLst>
                <a:ext uri="{FF2B5EF4-FFF2-40B4-BE49-F238E27FC236}">
                  <a16:creationId xmlns:a16="http://schemas.microsoft.com/office/drawing/2014/main" id="{35D7BD5A-D8E3-4911-BA0C-08608CE2AE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853" y="3292173"/>
              <a:ext cx="849864" cy="8498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a:extLst>
              <a:ext uri="{FF2B5EF4-FFF2-40B4-BE49-F238E27FC236}">
                <a16:creationId xmlns:a16="http://schemas.microsoft.com/office/drawing/2014/main" id="{2D446C5F-EA18-462C-A890-4E293F40FB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173" y="2247123"/>
            <a:ext cx="1097305" cy="10973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588BF892-D502-4CB3-8CA1-C48BB7F322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7445" y="1206337"/>
            <a:ext cx="960428" cy="9604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030BED96-C0B8-44E3-9300-32F5192C95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6807" y="2083933"/>
            <a:ext cx="1019356" cy="10193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64CB9391-0335-4E44-8EBD-84B1870D95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8511" y="4583446"/>
            <a:ext cx="109537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672AF7F6-D060-40FE-82CC-FC53D949FD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6573" y="4677566"/>
            <a:ext cx="977737" cy="977737"/>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接连接符 26">
            <a:extLst>
              <a:ext uri="{FF2B5EF4-FFF2-40B4-BE49-F238E27FC236}">
                <a16:creationId xmlns:a16="http://schemas.microsoft.com/office/drawing/2014/main" id="{D40429E5-7581-4053-A2F0-2E0D870ABBD0}"/>
              </a:ext>
            </a:extLst>
          </p:cNvPr>
          <p:cNvCxnSpPr>
            <a:cxnSpLocks/>
          </p:cNvCxnSpPr>
          <p:nvPr/>
        </p:nvCxnSpPr>
        <p:spPr>
          <a:xfrm>
            <a:off x="3266756" y="2795775"/>
            <a:ext cx="962350" cy="177776"/>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F2B5A0D-2A51-4526-8273-E7E8C3431465}"/>
              </a:ext>
            </a:extLst>
          </p:cNvPr>
          <p:cNvCxnSpPr>
            <a:cxnSpLocks/>
          </p:cNvCxnSpPr>
          <p:nvPr/>
        </p:nvCxnSpPr>
        <p:spPr>
          <a:xfrm>
            <a:off x="5883778" y="2214188"/>
            <a:ext cx="0" cy="473256"/>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D112FA5-5954-4A35-97C8-6294D21F7E0F}"/>
              </a:ext>
            </a:extLst>
          </p:cNvPr>
          <p:cNvCxnSpPr>
            <a:cxnSpLocks/>
          </p:cNvCxnSpPr>
          <p:nvPr/>
        </p:nvCxnSpPr>
        <p:spPr>
          <a:xfrm flipH="1">
            <a:off x="7877029" y="2795775"/>
            <a:ext cx="962350" cy="177776"/>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AF97A27-C8E7-4C85-91D8-3A97AF781006}"/>
              </a:ext>
            </a:extLst>
          </p:cNvPr>
          <p:cNvCxnSpPr>
            <a:cxnSpLocks/>
          </p:cNvCxnSpPr>
          <p:nvPr/>
        </p:nvCxnSpPr>
        <p:spPr>
          <a:xfrm flipV="1">
            <a:off x="3858289" y="4657246"/>
            <a:ext cx="605207" cy="360803"/>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221ECC1-4FB8-4072-9FFA-F8AB0AD1A2D7}"/>
              </a:ext>
            </a:extLst>
          </p:cNvPr>
          <p:cNvCxnSpPr>
            <a:cxnSpLocks/>
          </p:cNvCxnSpPr>
          <p:nvPr/>
        </p:nvCxnSpPr>
        <p:spPr>
          <a:xfrm flipH="1" flipV="1">
            <a:off x="7086413" y="4629368"/>
            <a:ext cx="605207" cy="360803"/>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11270" name="Picture 6">
            <a:extLst>
              <a:ext uri="{FF2B5EF4-FFF2-40B4-BE49-F238E27FC236}">
                <a16:creationId xmlns:a16="http://schemas.microsoft.com/office/drawing/2014/main" id="{F0247B38-6645-4B20-90E8-7A97AAB477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9951" y="2748135"/>
            <a:ext cx="1393902" cy="1393902"/>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EF90E6D8-61BB-4DDF-9344-38E5ABB599F2}"/>
              </a:ext>
            </a:extLst>
          </p:cNvPr>
          <p:cNvSpPr txBox="1"/>
          <p:nvPr/>
        </p:nvSpPr>
        <p:spPr>
          <a:xfrm>
            <a:off x="2148215" y="5736683"/>
            <a:ext cx="8271884" cy="707886"/>
          </a:xfrm>
          <a:prstGeom prst="rect">
            <a:avLst/>
          </a:prstGeom>
          <a:noFill/>
        </p:spPr>
        <p:txBody>
          <a:bodyPr wrap="square">
            <a:spAutoFit/>
          </a:bodyPr>
          <a:lstStyle/>
          <a:p>
            <a:pPr algn="ctr"/>
            <a:r>
              <a:rPr lang="zh-CN" altLang="en-US" sz="2000" b="1" dirty="0">
                <a:solidFill>
                  <a:schemeClr val="accent4">
                    <a:lumMod val="60000"/>
                    <a:lumOff val="40000"/>
                  </a:schemeClr>
                </a:solidFill>
              </a:rPr>
              <a:t>问题</a:t>
            </a:r>
            <a:r>
              <a:rPr lang="zh-CN" altLang="en-US" sz="2000" b="1" dirty="0"/>
              <a:t>：</a:t>
            </a:r>
            <a:r>
              <a:rPr lang="zh-CN" altLang="en-US" sz="2000" dirty="0"/>
              <a:t>可能出现</a:t>
            </a:r>
            <a:r>
              <a:rPr lang="zh-CN" altLang="en-US" sz="2000" dirty="0">
                <a:solidFill>
                  <a:schemeClr val="accent4">
                    <a:lumMod val="60000"/>
                    <a:lumOff val="40000"/>
                  </a:schemeClr>
                </a:solidFill>
              </a:rPr>
              <a:t>伪造公钥</a:t>
            </a:r>
            <a:r>
              <a:rPr lang="zh-CN" altLang="en-US" sz="2000" dirty="0"/>
              <a:t>的公开发布，即某个用户可以假冒别的用户发送或广播公钥，从而读取到其他用户利用该伪造的公钥加密后的消息</a:t>
            </a:r>
            <a:endParaRPr lang="en-US" altLang="zh-CN" sz="2000" dirty="0"/>
          </a:p>
        </p:txBody>
      </p:sp>
    </p:spTree>
    <p:extLst>
      <p:ext uri="{BB962C8B-B14F-4D97-AF65-F5344CB8AC3E}">
        <p14:creationId xmlns:p14="http://schemas.microsoft.com/office/powerpoint/2010/main" val="16575557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barn(outVertical)">
                                      <p:cBhvr>
                                        <p:cTn id="12" dur="500"/>
                                        <p:tgtEl>
                                          <p:spTgt spid="112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1"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par>
                                <p:cTn id="38" presetID="22" presetClass="entr" presetSubtype="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right)">
                                      <p:cBhvr>
                                        <p:cTn id="40" dur="500"/>
                                        <p:tgtEl>
                                          <p:spTgt spid="32"/>
                                        </p:tgtEl>
                                      </p:cBhvr>
                                    </p:animEffect>
                                  </p:childTnLst>
                                </p:cTn>
                              </p:par>
                              <p:par>
                                <p:cTn id="41" presetID="22" presetClass="entr" presetSubtype="8"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par>
                                <p:cTn id="44" presetID="22" presetClass="entr" presetSubtype="2"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right)">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11270"/>
                                        </p:tgtEl>
                                        <p:attrNameLst>
                                          <p:attrName>style.visibility</p:attrName>
                                        </p:attrNameLst>
                                      </p:cBhvr>
                                      <p:to>
                                        <p:strVal val="visible"/>
                                      </p:to>
                                    </p:set>
                                    <p:animEffect transition="in" filter="fade">
                                      <p:cBhvr>
                                        <p:cTn id="53" dur="500"/>
                                        <p:tgtEl>
                                          <p:spTgt spid="1127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87911-21F9-4201-88E2-325B2E023327}"/>
              </a:ext>
            </a:extLst>
          </p:cNvPr>
          <p:cNvSpPr>
            <a:spLocks noGrp="1"/>
          </p:cNvSpPr>
          <p:nvPr>
            <p:ph type="title"/>
          </p:nvPr>
        </p:nvSpPr>
        <p:spPr/>
        <p:txBody>
          <a:bodyPr/>
          <a:lstStyle/>
          <a:p>
            <a:r>
              <a:rPr lang="zh-CN" altLang="en-US" dirty="0"/>
              <a:t>公开密钥分发</a:t>
            </a:r>
          </a:p>
        </p:txBody>
      </p:sp>
      <p:grpSp>
        <p:nvGrpSpPr>
          <p:cNvPr id="3" name="组合 2">
            <a:extLst>
              <a:ext uri="{FF2B5EF4-FFF2-40B4-BE49-F238E27FC236}">
                <a16:creationId xmlns:a16="http://schemas.microsoft.com/office/drawing/2014/main" id="{53733189-349F-4777-8A37-7D9830F7DB35}"/>
              </a:ext>
            </a:extLst>
          </p:cNvPr>
          <p:cNvGrpSpPr/>
          <p:nvPr/>
        </p:nvGrpSpPr>
        <p:grpSpPr>
          <a:xfrm>
            <a:off x="577851" y="989192"/>
            <a:ext cx="475940" cy="480131"/>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2B2E1EB7-92B0-4462-812C-2E584F9EB011}"/>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4B26B572-CE98-461A-A913-CCF961AFDA41}"/>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B0DC9C86-7C91-4944-B516-21F6277900B4}"/>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79A524D1-DCF2-4D40-90AE-D58EAB032E17}"/>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9CAF7CC2-BE44-42F1-B30C-A3D0A160FCEB}"/>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7CDDEDD9-9CA0-4019-8102-460D4F3F3195}"/>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B0B1B55C-5DAA-49E5-8C4D-0769520370BD}"/>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906A95A3-F46E-4ACD-9970-D10CEFD8F631}"/>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8CCF58C5-65A5-4B97-9EF1-E8D06784F825}"/>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49A89AD6-99E4-426F-844E-13CF0CA8F0F0}"/>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8682A05B-9DDD-48DF-B8AD-6CF1BBA8076A}"/>
              </a:ext>
            </a:extLst>
          </p:cNvPr>
          <p:cNvSpPr/>
          <p:nvPr/>
        </p:nvSpPr>
        <p:spPr>
          <a:xfrm>
            <a:off x="1180689" y="1003009"/>
            <a:ext cx="10424328" cy="498861"/>
          </a:xfrm>
          <a:prstGeom prst="rect">
            <a:avLst/>
          </a:prstGeom>
        </p:spPr>
        <p:txBody>
          <a:bodyPr wrap="square" anchor="ctr" anchorCtr="0">
            <a:normAutofit/>
          </a:bodyPr>
          <a:lstStyle/>
          <a:p>
            <a:pPr lvl="0"/>
            <a:r>
              <a:rPr lang="zh-CN" altLang="en-US" sz="2400" b="1" spc="100" dirty="0">
                <a:solidFill>
                  <a:schemeClr val="accent4"/>
                </a:solidFill>
              </a:rPr>
              <a:t>方案二：建立公钥目录</a:t>
            </a:r>
          </a:p>
        </p:txBody>
      </p:sp>
      <p:pic>
        <p:nvPicPr>
          <p:cNvPr id="13314" name="Picture 2" descr="Administrator free icon">
            <a:extLst>
              <a:ext uri="{FF2B5EF4-FFF2-40B4-BE49-F238E27FC236}">
                <a16:creationId xmlns:a16="http://schemas.microsoft.com/office/drawing/2014/main" id="{B19539A9-DD5A-4490-933E-983119004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09" y="1583921"/>
            <a:ext cx="1346709" cy="134670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956F177-B4B8-4C9D-8D44-AA1331439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318" y="1919407"/>
            <a:ext cx="3059150" cy="30591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1486EE11-4467-4283-B1F9-4A9F7C96C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023" y="904534"/>
            <a:ext cx="1930501" cy="193050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组合 39">
            <a:extLst>
              <a:ext uri="{FF2B5EF4-FFF2-40B4-BE49-F238E27FC236}">
                <a16:creationId xmlns:a16="http://schemas.microsoft.com/office/drawing/2014/main" id="{F59C0E7C-DCD9-40B8-B676-B9EC94908F0B}"/>
              </a:ext>
            </a:extLst>
          </p:cNvPr>
          <p:cNvGrpSpPr/>
          <p:nvPr/>
        </p:nvGrpSpPr>
        <p:grpSpPr>
          <a:xfrm>
            <a:off x="3236877" y="1742630"/>
            <a:ext cx="3787181" cy="417537"/>
            <a:chOff x="3236877" y="1742630"/>
            <a:chExt cx="3787181" cy="417537"/>
          </a:xfrm>
        </p:grpSpPr>
        <p:cxnSp>
          <p:nvCxnSpPr>
            <p:cNvPr id="22" name="直接连接符 21">
              <a:extLst>
                <a:ext uri="{FF2B5EF4-FFF2-40B4-BE49-F238E27FC236}">
                  <a16:creationId xmlns:a16="http://schemas.microsoft.com/office/drawing/2014/main" id="{00FB13B6-2118-4184-8B14-25A0F1B1BBB7}"/>
                </a:ext>
              </a:extLst>
            </p:cNvPr>
            <p:cNvCxnSpPr>
              <a:cxnSpLocks/>
            </p:cNvCxnSpPr>
            <p:nvPr/>
          </p:nvCxnSpPr>
          <p:spPr>
            <a:xfrm>
              <a:off x="3236877" y="2160167"/>
              <a:ext cx="3787181"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69AEFE4-34EC-4E3D-84B9-9945D646545A}"/>
                </a:ext>
              </a:extLst>
            </p:cNvPr>
            <p:cNvSpPr txBox="1"/>
            <p:nvPr/>
          </p:nvSpPr>
          <p:spPr>
            <a:xfrm>
              <a:off x="4453567" y="1742630"/>
              <a:ext cx="1467732"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Alice</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A</a:t>
              </a:r>
              <a:endParaRPr lang="zh-CN" altLang="en-US" kern="0" baseline="-25000" dirty="0">
                <a:solidFill>
                  <a:schemeClr val="tx2"/>
                </a:solidFill>
                <a:latin typeface="Arial" panose="020B0604020202020204"/>
              </a:endParaRPr>
            </a:p>
          </p:txBody>
        </p:sp>
      </p:grpSp>
      <p:grpSp>
        <p:nvGrpSpPr>
          <p:cNvPr id="44" name="组合 43">
            <a:extLst>
              <a:ext uri="{FF2B5EF4-FFF2-40B4-BE49-F238E27FC236}">
                <a16:creationId xmlns:a16="http://schemas.microsoft.com/office/drawing/2014/main" id="{73158A86-EF12-4FDF-A7D0-184F004B3567}"/>
              </a:ext>
            </a:extLst>
          </p:cNvPr>
          <p:cNvGrpSpPr/>
          <p:nvPr/>
        </p:nvGrpSpPr>
        <p:grpSpPr>
          <a:xfrm>
            <a:off x="2352907" y="3152485"/>
            <a:ext cx="1686403" cy="369332"/>
            <a:chOff x="2350397" y="3152485"/>
            <a:chExt cx="1688913" cy="369332"/>
          </a:xfrm>
        </p:grpSpPr>
        <p:sp>
          <p:nvSpPr>
            <p:cNvPr id="25" name="文本框 24">
              <a:extLst>
                <a:ext uri="{FF2B5EF4-FFF2-40B4-BE49-F238E27FC236}">
                  <a16:creationId xmlns:a16="http://schemas.microsoft.com/office/drawing/2014/main" id="{BCE5F6A6-D159-4CCC-9A50-8063DF274EB0}"/>
                </a:ext>
              </a:extLst>
            </p:cNvPr>
            <p:cNvSpPr txBox="1"/>
            <p:nvPr/>
          </p:nvSpPr>
          <p:spPr>
            <a:xfrm>
              <a:off x="2350397" y="3152485"/>
              <a:ext cx="750872"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Alice</a:t>
              </a:r>
              <a:endParaRPr lang="zh-CN" altLang="en-US" b="1" kern="0" baseline="-25000" dirty="0">
                <a:solidFill>
                  <a:schemeClr val="tx2"/>
                </a:solidFill>
                <a:latin typeface="Arial" panose="020B0604020202020204"/>
              </a:endParaRPr>
            </a:p>
          </p:txBody>
        </p:sp>
        <p:sp>
          <p:nvSpPr>
            <p:cNvPr id="26" name="文本框 25">
              <a:extLst>
                <a:ext uri="{FF2B5EF4-FFF2-40B4-BE49-F238E27FC236}">
                  <a16:creationId xmlns:a16="http://schemas.microsoft.com/office/drawing/2014/main" id="{8DF9836E-91D5-413C-9126-A6E4F848DBAB}"/>
                </a:ext>
              </a:extLst>
            </p:cNvPr>
            <p:cNvSpPr txBox="1"/>
            <p:nvPr/>
          </p:nvSpPr>
          <p:spPr>
            <a:xfrm>
              <a:off x="3202990" y="3152485"/>
              <a:ext cx="836320"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KU</a:t>
              </a:r>
              <a:r>
                <a:rPr lang="en-US" altLang="zh-CN" b="1" kern="0" baseline="-25000" dirty="0">
                  <a:solidFill>
                    <a:schemeClr val="tx2"/>
                  </a:solidFill>
                  <a:latin typeface="Arial" panose="020B0604020202020204"/>
                </a:rPr>
                <a:t>A</a:t>
              </a:r>
              <a:endParaRPr lang="zh-CN" altLang="en-US" b="1" kern="0" baseline="-25000" dirty="0">
                <a:solidFill>
                  <a:schemeClr val="tx2"/>
                </a:solidFill>
                <a:latin typeface="Arial" panose="020B0604020202020204"/>
              </a:endParaRPr>
            </a:p>
          </p:txBody>
        </p:sp>
      </p:grpSp>
      <p:pic>
        <p:nvPicPr>
          <p:cNvPr id="27" name="Picture 4">
            <a:extLst>
              <a:ext uri="{FF2B5EF4-FFF2-40B4-BE49-F238E27FC236}">
                <a16:creationId xmlns:a16="http://schemas.microsoft.com/office/drawing/2014/main" id="{A5DABF7E-0951-4EFF-A1B1-058779EE6E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5431" y="2930630"/>
            <a:ext cx="1930501" cy="1930501"/>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a:extLst>
              <a:ext uri="{FF2B5EF4-FFF2-40B4-BE49-F238E27FC236}">
                <a16:creationId xmlns:a16="http://schemas.microsoft.com/office/drawing/2014/main" id="{756A4A20-DCE7-45E4-A77A-AAC421698545}"/>
              </a:ext>
            </a:extLst>
          </p:cNvPr>
          <p:cNvGrpSpPr/>
          <p:nvPr/>
        </p:nvGrpSpPr>
        <p:grpSpPr>
          <a:xfrm>
            <a:off x="5187432" y="3308666"/>
            <a:ext cx="3787181" cy="407514"/>
            <a:chOff x="5187432" y="3308666"/>
            <a:chExt cx="3787181" cy="407514"/>
          </a:xfrm>
        </p:grpSpPr>
        <p:sp>
          <p:nvSpPr>
            <p:cNvPr id="28" name="文本框 27">
              <a:extLst>
                <a:ext uri="{FF2B5EF4-FFF2-40B4-BE49-F238E27FC236}">
                  <a16:creationId xmlns:a16="http://schemas.microsoft.com/office/drawing/2014/main" id="{EBBE8B98-14D9-470A-BBD9-75DBD19D6951}"/>
                </a:ext>
              </a:extLst>
            </p:cNvPr>
            <p:cNvSpPr txBox="1"/>
            <p:nvPr/>
          </p:nvSpPr>
          <p:spPr>
            <a:xfrm>
              <a:off x="6095327" y="3308666"/>
              <a:ext cx="2095244"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请求查</a:t>
              </a:r>
              <a:r>
                <a:rPr lang="en-US" altLang="zh-CN" kern="0" dirty="0">
                  <a:solidFill>
                    <a:schemeClr val="tx2"/>
                  </a:solidFill>
                  <a:latin typeface="Arial" panose="020B0604020202020204"/>
                </a:rPr>
                <a:t>Alice</a:t>
              </a:r>
              <a:r>
                <a:rPr lang="zh-CN" altLang="en-US" kern="0" dirty="0">
                  <a:solidFill>
                    <a:schemeClr val="tx2"/>
                  </a:solidFill>
                  <a:latin typeface="Arial" panose="020B0604020202020204"/>
                </a:rPr>
                <a:t>公钥</a:t>
              </a:r>
              <a:endParaRPr lang="zh-CN" altLang="en-US" kern="0" baseline="-25000" dirty="0">
                <a:solidFill>
                  <a:schemeClr val="tx2"/>
                </a:solidFill>
                <a:latin typeface="Arial" panose="020B0604020202020204"/>
              </a:endParaRPr>
            </a:p>
          </p:txBody>
        </p:sp>
        <p:cxnSp>
          <p:nvCxnSpPr>
            <p:cNvPr id="29" name="直接连接符 28">
              <a:extLst>
                <a:ext uri="{FF2B5EF4-FFF2-40B4-BE49-F238E27FC236}">
                  <a16:creationId xmlns:a16="http://schemas.microsoft.com/office/drawing/2014/main" id="{9E527637-37D9-4520-85B5-4B834ECD4F1C}"/>
                </a:ext>
              </a:extLst>
            </p:cNvPr>
            <p:cNvCxnSpPr>
              <a:cxnSpLocks/>
            </p:cNvCxnSpPr>
            <p:nvPr/>
          </p:nvCxnSpPr>
          <p:spPr>
            <a:xfrm>
              <a:off x="5187432" y="3716180"/>
              <a:ext cx="3787181"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41FC188F-352C-4E5B-9466-CC24E27A3C76}"/>
              </a:ext>
            </a:extLst>
          </p:cNvPr>
          <p:cNvGrpSpPr/>
          <p:nvPr/>
        </p:nvGrpSpPr>
        <p:grpSpPr>
          <a:xfrm>
            <a:off x="5232038" y="4022836"/>
            <a:ext cx="3787181" cy="375571"/>
            <a:chOff x="5232038" y="4022836"/>
            <a:chExt cx="3787181" cy="375571"/>
          </a:xfrm>
        </p:grpSpPr>
        <p:cxnSp>
          <p:nvCxnSpPr>
            <p:cNvPr id="21" name="直接连接符 20">
              <a:extLst>
                <a:ext uri="{FF2B5EF4-FFF2-40B4-BE49-F238E27FC236}">
                  <a16:creationId xmlns:a16="http://schemas.microsoft.com/office/drawing/2014/main" id="{4C258BFB-00FD-4C3C-91CE-98BC261E690B}"/>
                </a:ext>
              </a:extLst>
            </p:cNvPr>
            <p:cNvCxnSpPr>
              <a:cxnSpLocks/>
            </p:cNvCxnSpPr>
            <p:nvPr/>
          </p:nvCxnSpPr>
          <p:spPr>
            <a:xfrm>
              <a:off x="5232038" y="4022836"/>
              <a:ext cx="3787181" cy="0"/>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5EA324C-493E-46FB-8AE8-685765F18934}"/>
                </a:ext>
              </a:extLst>
            </p:cNvPr>
            <p:cNvSpPr txBox="1"/>
            <p:nvPr/>
          </p:nvSpPr>
          <p:spPr>
            <a:xfrm>
              <a:off x="6477177" y="4029075"/>
              <a:ext cx="1467732"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Alice</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A</a:t>
              </a:r>
              <a:endParaRPr lang="zh-CN" altLang="en-US" kern="0" baseline="-25000" dirty="0">
                <a:solidFill>
                  <a:schemeClr val="tx2"/>
                </a:solidFill>
                <a:latin typeface="Arial" panose="020B0604020202020204"/>
              </a:endParaRPr>
            </a:p>
          </p:txBody>
        </p:sp>
      </p:grpSp>
      <p:pic>
        <p:nvPicPr>
          <p:cNvPr id="31" name="Picture 6">
            <a:extLst>
              <a:ext uri="{FF2B5EF4-FFF2-40B4-BE49-F238E27FC236}">
                <a16:creationId xmlns:a16="http://schemas.microsoft.com/office/drawing/2014/main" id="{A36063CF-75CA-4059-81B7-ECC2163A81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0990" y="4804794"/>
            <a:ext cx="1930501" cy="1930501"/>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DC58C501-75A7-42F2-A845-C5188A7CCF2A}"/>
              </a:ext>
            </a:extLst>
          </p:cNvPr>
          <p:cNvSpPr txBox="1"/>
          <p:nvPr/>
        </p:nvSpPr>
        <p:spPr>
          <a:xfrm>
            <a:off x="1357680" y="5352984"/>
            <a:ext cx="3829752" cy="707886"/>
          </a:xfrm>
          <a:prstGeom prst="rect">
            <a:avLst/>
          </a:prstGeom>
          <a:noFill/>
        </p:spPr>
        <p:txBody>
          <a:bodyPr wrap="square">
            <a:spAutoFit/>
          </a:bodyPr>
          <a:lstStyle/>
          <a:p>
            <a:pPr algn="ctr"/>
            <a:r>
              <a:rPr lang="zh-CN" altLang="en-US" sz="2000" b="1" dirty="0">
                <a:solidFill>
                  <a:schemeClr val="accent4">
                    <a:lumMod val="60000"/>
                    <a:lumOff val="40000"/>
                  </a:schemeClr>
                </a:solidFill>
              </a:rPr>
              <a:t>问题</a:t>
            </a:r>
            <a:r>
              <a:rPr lang="zh-CN" altLang="en-US" sz="2000" b="1" dirty="0"/>
              <a:t>：</a:t>
            </a:r>
            <a:r>
              <a:rPr lang="zh-CN" altLang="en-US" sz="2000" dirty="0"/>
              <a:t>没有管理员认证的消息，可能被劫持并修改</a:t>
            </a:r>
            <a:endParaRPr lang="en-US" altLang="zh-CN" sz="2000" dirty="0"/>
          </a:p>
        </p:txBody>
      </p:sp>
      <p:grpSp>
        <p:nvGrpSpPr>
          <p:cNvPr id="43" name="组合 42">
            <a:extLst>
              <a:ext uri="{FF2B5EF4-FFF2-40B4-BE49-F238E27FC236}">
                <a16:creationId xmlns:a16="http://schemas.microsoft.com/office/drawing/2014/main" id="{800ADB0C-3F39-4D04-8A7F-0216DFC4D06E}"/>
              </a:ext>
            </a:extLst>
          </p:cNvPr>
          <p:cNvGrpSpPr/>
          <p:nvPr/>
        </p:nvGrpSpPr>
        <p:grpSpPr>
          <a:xfrm>
            <a:off x="8009653" y="4498138"/>
            <a:ext cx="1467732" cy="775400"/>
            <a:chOff x="8009653" y="4498138"/>
            <a:chExt cx="1467732" cy="775400"/>
          </a:xfrm>
        </p:grpSpPr>
        <p:cxnSp>
          <p:nvCxnSpPr>
            <p:cNvPr id="33" name="直接连接符 32">
              <a:extLst>
                <a:ext uri="{FF2B5EF4-FFF2-40B4-BE49-F238E27FC236}">
                  <a16:creationId xmlns:a16="http://schemas.microsoft.com/office/drawing/2014/main" id="{F5267FFD-4911-4A32-8F1E-32A7657637C9}"/>
                </a:ext>
              </a:extLst>
            </p:cNvPr>
            <p:cNvCxnSpPr>
              <a:cxnSpLocks/>
            </p:cNvCxnSpPr>
            <p:nvPr/>
          </p:nvCxnSpPr>
          <p:spPr>
            <a:xfrm flipV="1">
              <a:off x="8180971" y="4498138"/>
              <a:ext cx="1055380" cy="747369"/>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4ABE50F-959E-4679-A5A2-2F1E119F5664}"/>
                </a:ext>
              </a:extLst>
            </p:cNvPr>
            <p:cNvSpPr txBox="1"/>
            <p:nvPr/>
          </p:nvSpPr>
          <p:spPr>
            <a:xfrm rot="19368388">
              <a:off x="8009653" y="4904206"/>
              <a:ext cx="1467732"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Alice</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E</a:t>
              </a:r>
              <a:endParaRPr lang="zh-CN" altLang="en-US" kern="0" baseline="-25000" dirty="0">
                <a:solidFill>
                  <a:schemeClr val="tx2"/>
                </a:solidFill>
                <a:latin typeface="Arial" panose="020B0604020202020204"/>
              </a:endParaRPr>
            </a:p>
          </p:txBody>
        </p:sp>
      </p:grpSp>
      <p:pic>
        <p:nvPicPr>
          <p:cNvPr id="13318" name="Picture 6">
            <a:extLst>
              <a:ext uri="{FF2B5EF4-FFF2-40B4-BE49-F238E27FC236}">
                <a16:creationId xmlns:a16="http://schemas.microsoft.com/office/drawing/2014/main" id="{A3DD083B-7A31-469E-A580-71BE4BCFFF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2681" y="3751609"/>
            <a:ext cx="836320" cy="83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8952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righ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righ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318"/>
                                        </p:tgtEl>
                                        <p:attrNameLst>
                                          <p:attrName>style.visibility</p:attrName>
                                        </p:attrNameLst>
                                      </p:cBhvr>
                                      <p:to>
                                        <p:strVal val="visible"/>
                                      </p:to>
                                    </p:set>
                                    <p:animEffect transition="in" filter="fade">
                                      <p:cBhvr>
                                        <p:cTn id="43" dur="500"/>
                                        <p:tgtEl>
                                          <p:spTgt spid="13318"/>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E127B-D3F4-4645-871C-CED9DD140E32}"/>
              </a:ext>
            </a:extLst>
          </p:cNvPr>
          <p:cNvSpPr>
            <a:spLocks noGrp="1"/>
          </p:cNvSpPr>
          <p:nvPr>
            <p:ph type="title"/>
          </p:nvPr>
        </p:nvSpPr>
        <p:spPr/>
        <p:txBody>
          <a:bodyPr/>
          <a:lstStyle/>
          <a:p>
            <a:r>
              <a:rPr lang="zh-CN" altLang="en-US" dirty="0"/>
              <a:t>公开密钥分发</a:t>
            </a:r>
          </a:p>
        </p:txBody>
      </p:sp>
      <p:grpSp>
        <p:nvGrpSpPr>
          <p:cNvPr id="3" name="组合 2">
            <a:extLst>
              <a:ext uri="{FF2B5EF4-FFF2-40B4-BE49-F238E27FC236}">
                <a16:creationId xmlns:a16="http://schemas.microsoft.com/office/drawing/2014/main" id="{EBDED85B-C429-4873-BC0B-633C235DF7B7}"/>
              </a:ext>
            </a:extLst>
          </p:cNvPr>
          <p:cNvGrpSpPr/>
          <p:nvPr/>
        </p:nvGrpSpPr>
        <p:grpSpPr>
          <a:xfrm>
            <a:off x="577851" y="989192"/>
            <a:ext cx="475940" cy="480131"/>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236F8CFB-B5A5-428C-B167-939844BCB310}"/>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11C7D9A3-A82B-4969-A864-5B6B743CA242}"/>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A946B177-95A4-455E-8F0E-B3D1BBE4282C}"/>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4EE02955-30EA-449C-8BFA-241B097ED178}"/>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56E01A8C-EC5C-4EC2-82F6-F359315046C4}"/>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A0A6DF49-23B1-4B91-9A55-E46A61FA84AD}"/>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89A37926-CB38-4768-8E92-691EEAE5A1CE}"/>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03080C16-CD81-430E-816B-1A096CF7B1A1}"/>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100205A1-A904-4644-8803-E381EAB4A90E}"/>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29699CD6-F32E-42EA-BA9E-B52616A49357}"/>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17372605-9098-4F04-B6EB-5865FCE21032}"/>
              </a:ext>
            </a:extLst>
          </p:cNvPr>
          <p:cNvSpPr/>
          <p:nvPr/>
        </p:nvSpPr>
        <p:spPr>
          <a:xfrm>
            <a:off x="1180689" y="1003009"/>
            <a:ext cx="10424328" cy="498861"/>
          </a:xfrm>
          <a:prstGeom prst="rect">
            <a:avLst/>
          </a:prstGeom>
        </p:spPr>
        <p:txBody>
          <a:bodyPr wrap="square" anchor="ctr" anchorCtr="0">
            <a:normAutofit/>
          </a:bodyPr>
          <a:lstStyle/>
          <a:p>
            <a:pPr lvl="0"/>
            <a:r>
              <a:rPr lang="zh-CN" altLang="en-US" sz="2400" b="1" spc="100" dirty="0">
                <a:solidFill>
                  <a:schemeClr val="accent4"/>
                </a:solidFill>
              </a:rPr>
              <a:t>方案三：带认证的公钥分发</a:t>
            </a:r>
          </a:p>
        </p:txBody>
      </p:sp>
      <p:pic>
        <p:nvPicPr>
          <p:cNvPr id="15" name="Picture 2" descr="Administrator free icon">
            <a:extLst>
              <a:ext uri="{FF2B5EF4-FFF2-40B4-BE49-F238E27FC236}">
                <a16:creationId xmlns:a16="http://schemas.microsoft.com/office/drawing/2014/main" id="{4238F587-03C3-44CE-A4C0-5FAC3A7CB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09" y="1583921"/>
            <a:ext cx="1346709" cy="13467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74681973-F159-469F-880B-F84F1FB86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318" y="1919407"/>
            <a:ext cx="3059150" cy="305915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4F2505FD-8F4C-4F3E-9853-11912742420C}"/>
              </a:ext>
            </a:extLst>
          </p:cNvPr>
          <p:cNvGrpSpPr/>
          <p:nvPr/>
        </p:nvGrpSpPr>
        <p:grpSpPr>
          <a:xfrm>
            <a:off x="3236877" y="1742630"/>
            <a:ext cx="3787181" cy="417537"/>
            <a:chOff x="3236877" y="1742630"/>
            <a:chExt cx="3787181" cy="417537"/>
          </a:xfrm>
        </p:grpSpPr>
        <p:cxnSp>
          <p:nvCxnSpPr>
            <p:cNvPr id="18" name="直接连接符 17">
              <a:extLst>
                <a:ext uri="{FF2B5EF4-FFF2-40B4-BE49-F238E27FC236}">
                  <a16:creationId xmlns:a16="http://schemas.microsoft.com/office/drawing/2014/main" id="{44277A76-8BD5-4703-885C-06F8EAE2CC9F}"/>
                </a:ext>
              </a:extLst>
            </p:cNvPr>
            <p:cNvCxnSpPr>
              <a:cxnSpLocks/>
            </p:cNvCxnSpPr>
            <p:nvPr/>
          </p:nvCxnSpPr>
          <p:spPr>
            <a:xfrm>
              <a:off x="3236877" y="2160167"/>
              <a:ext cx="3787181"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86AACD2-9472-4207-BD51-C40175337F7B}"/>
                </a:ext>
              </a:extLst>
            </p:cNvPr>
            <p:cNvSpPr txBox="1"/>
            <p:nvPr/>
          </p:nvSpPr>
          <p:spPr>
            <a:xfrm>
              <a:off x="4453567" y="1742630"/>
              <a:ext cx="1467732"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Alice</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A</a:t>
              </a:r>
              <a:endParaRPr lang="zh-CN" altLang="en-US" kern="0" baseline="-25000" dirty="0">
                <a:solidFill>
                  <a:schemeClr val="tx2"/>
                </a:solidFill>
                <a:latin typeface="Arial" panose="020B0604020202020204"/>
              </a:endParaRPr>
            </a:p>
          </p:txBody>
        </p:sp>
      </p:grpSp>
      <p:grpSp>
        <p:nvGrpSpPr>
          <p:cNvPr id="20" name="组合 19">
            <a:extLst>
              <a:ext uri="{FF2B5EF4-FFF2-40B4-BE49-F238E27FC236}">
                <a16:creationId xmlns:a16="http://schemas.microsoft.com/office/drawing/2014/main" id="{3072FA18-B1AA-4897-BFDE-07B0182B1D6F}"/>
              </a:ext>
            </a:extLst>
          </p:cNvPr>
          <p:cNvGrpSpPr/>
          <p:nvPr/>
        </p:nvGrpSpPr>
        <p:grpSpPr>
          <a:xfrm>
            <a:off x="2292650" y="3152485"/>
            <a:ext cx="1746660" cy="369332"/>
            <a:chOff x="2292650" y="3152485"/>
            <a:chExt cx="1746660" cy="369332"/>
          </a:xfrm>
        </p:grpSpPr>
        <p:sp>
          <p:nvSpPr>
            <p:cNvPr id="21" name="文本框 20">
              <a:extLst>
                <a:ext uri="{FF2B5EF4-FFF2-40B4-BE49-F238E27FC236}">
                  <a16:creationId xmlns:a16="http://schemas.microsoft.com/office/drawing/2014/main" id="{C8DFCA07-7E29-4104-AC29-765FA688BBDE}"/>
                </a:ext>
              </a:extLst>
            </p:cNvPr>
            <p:cNvSpPr txBox="1"/>
            <p:nvPr/>
          </p:nvSpPr>
          <p:spPr>
            <a:xfrm>
              <a:off x="2292650" y="3152485"/>
              <a:ext cx="771383"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Alice</a:t>
              </a:r>
              <a:endParaRPr lang="zh-CN" altLang="en-US" b="1" kern="0" baseline="-25000" dirty="0">
                <a:solidFill>
                  <a:schemeClr val="tx2"/>
                </a:solidFill>
                <a:latin typeface="Arial" panose="020B0604020202020204"/>
              </a:endParaRPr>
            </a:p>
          </p:txBody>
        </p:sp>
        <p:sp>
          <p:nvSpPr>
            <p:cNvPr id="22" name="文本框 21">
              <a:extLst>
                <a:ext uri="{FF2B5EF4-FFF2-40B4-BE49-F238E27FC236}">
                  <a16:creationId xmlns:a16="http://schemas.microsoft.com/office/drawing/2014/main" id="{F495B4CB-3DE7-418F-AECB-609260C644AF}"/>
                </a:ext>
              </a:extLst>
            </p:cNvPr>
            <p:cNvSpPr txBox="1"/>
            <p:nvPr/>
          </p:nvSpPr>
          <p:spPr>
            <a:xfrm>
              <a:off x="3202990" y="3152485"/>
              <a:ext cx="836320"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KU</a:t>
              </a:r>
              <a:r>
                <a:rPr lang="en-US" altLang="zh-CN" b="1" kern="0" baseline="-25000" dirty="0">
                  <a:solidFill>
                    <a:schemeClr val="tx2"/>
                  </a:solidFill>
                  <a:latin typeface="Arial" panose="020B0604020202020204"/>
                </a:rPr>
                <a:t>A</a:t>
              </a:r>
              <a:endParaRPr lang="zh-CN" altLang="en-US" b="1" kern="0" baseline="-25000" dirty="0">
                <a:solidFill>
                  <a:schemeClr val="tx2"/>
                </a:solidFill>
                <a:latin typeface="Arial" panose="020B0604020202020204"/>
              </a:endParaRPr>
            </a:p>
          </p:txBody>
        </p:sp>
      </p:grpSp>
      <p:pic>
        <p:nvPicPr>
          <p:cNvPr id="23" name="Picture 4">
            <a:extLst>
              <a:ext uri="{FF2B5EF4-FFF2-40B4-BE49-F238E27FC236}">
                <a16:creationId xmlns:a16="http://schemas.microsoft.com/office/drawing/2014/main" id="{C93FCF11-9537-46B6-8387-7A65689B7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431" y="2930630"/>
            <a:ext cx="1930501" cy="193050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975DD6F8-05F8-4337-99FD-8FF5B21B87A3}"/>
              </a:ext>
            </a:extLst>
          </p:cNvPr>
          <p:cNvGrpSpPr/>
          <p:nvPr/>
        </p:nvGrpSpPr>
        <p:grpSpPr>
          <a:xfrm>
            <a:off x="5187432" y="3308666"/>
            <a:ext cx="3787181" cy="407514"/>
            <a:chOff x="5187432" y="3308666"/>
            <a:chExt cx="3787181" cy="407514"/>
          </a:xfrm>
        </p:grpSpPr>
        <p:sp>
          <p:nvSpPr>
            <p:cNvPr id="25" name="文本框 24">
              <a:extLst>
                <a:ext uri="{FF2B5EF4-FFF2-40B4-BE49-F238E27FC236}">
                  <a16:creationId xmlns:a16="http://schemas.microsoft.com/office/drawing/2014/main" id="{1E77E388-F96C-4E86-950E-09040982CA0C}"/>
                </a:ext>
              </a:extLst>
            </p:cNvPr>
            <p:cNvSpPr txBox="1"/>
            <p:nvPr/>
          </p:nvSpPr>
          <p:spPr>
            <a:xfrm>
              <a:off x="6095327" y="3308666"/>
              <a:ext cx="2095244"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请求查</a:t>
              </a:r>
              <a:r>
                <a:rPr lang="en-US" altLang="zh-CN" kern="0" dirty="0">
                  <a:solidFill>
                    <a:schemeClr val="tx2"/>
                  </a:solidFill>
                  <a:latin typeface="Arial" panose="020B0604020202020204"/>
                </a:rPr>
                <a:t>Alice</a:t>
              </a:r>
              <a:r>
                <a:rPr lang="zh-CN" altLang="en-US" kern="0" dirty="0">
                  <a:solidFill>
                    <a:schemeClr val="tx2"/>
                  </a:solidFill>
                  <a:latin typeface="Arial" panose="020B0604020202020204"/>
                </a:rPr>
                <a:t>公钥</a:t>
              </a:r>
              <a:r>
                <a:rPr lang="en-US" altLang="zh-CN" kern="0" dirty="0">
                  <a:solidFill>
                    <a:schemeClr val="tx2"/>
                  </a:solidFill>
                  <a:latin typeface="Arial" panose="020B0604020202020204"/>
                </a:rPr>
                <a:t>,T</a:t>
              </a:r>
              <a:endParaRPr lang="zh-CN" altLang="en-US" kern="0" baseline="-25000" dirty="0">
                <a:solidFill>
                  <a:schemeClr val="tx2"/>
                </a:solidFill>
                <a:latin typeface="Arial" panose="020B0604020202020204"/>
              </a:endParaRPr>
            </a:p>
          </p:txBody>
        </p:sp>
        <p:cxnSp>
          <p:nvCxnSpPr>
            <p:cNvPr id="26" name="直接连接符 25">
              <a:extLst>
                <a:ext uri="{FF2B5EF4-FFF2-40B4-BE49-F238E27FC236}">
                  <a16:creationId xmlns:a16="http://schemas.microsoft.com/office/drawing/2014/main" id="{38A190D7-562B-422E-9FBA-7A6ECDE57F97}"/>
                </a:ext>
              </a:extLst>
            </p:cNvPr>
            <p:cNvCxnSpPr>
              <a:cxnSpLocks/>
            </p:cNvCxnSpPr>
            <p:nvPr/>
          </p:nvCxnSpPr>
          <p:spPr>
            <a:xfrm>
              <a:off x="5187432" y="3716180"/>
              <a:ext cx="3787181"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E4D55923-F481-4908-A26D-3C72B35C951C}"/>
              </a:ext>
            </a:extLst>
          </p:cNvPr>
          <p:cNvGrpSpPr/>
          <p:nvPr/>
        </p:nvGrpSpPr>
        <p:grpSpPr>
          <a:xfrm>
            <a:off x="5232038" y="4022836"/>
            <a:ext cx="3787181" cy="375571"/>
            <a:chOff x="5232038" y="4022836"/>
            <a:chExt cx="3787181" cy="375571"/>
          </a:xfrm>
        </p:grpSpPr>
        <p:cxnSp>
          <p:nvCxnSpPr>
            <p:cNvPr id="28" name="直接连接符 27">
              <a:extLst>
                <a:ext uri="{FF2B5EF4-FFF2-40B4-BE49-F238E27FC236}">
                  <a16:creationId xmlns:a16="http://schemas.microsoft.com/office/drawing/2014/main" id="{72361EEE-E765-43D5-96BD-59CA68BF60AB}"/>
                </a:ext>
              </a:extLst>
            </p:cNvPr>
            <p:cNvCxnSpPr>
              <a:cxnSpLocks/>
            </p:cNvCxnSpPr>
            <p:nvPr/>
          </p:nvCxnSpPr>
          <p:spPr>
            <a:xfrm>
              <a:off x="5232038" y="4022836"/>
              <a:ext cx="3787181" cy="0"/>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F6E8BB14-55CA-4590-BD15-82C705C25C90}"/>
                </a:ext>
              </a:extLst>
            </p:cNvPr>
            <p:cNvSpPr txBox="1"/>
            <p:nvPr/>
          </p:nvSpPr>
          <p:spPr>
            <a:xfrm>
              <a:off x="5629349" y="4029075"/>
              <a:ext cx="3163388"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KR</a:t>
              </a:r>
              <a:r>
                <a:rPr lang="en-US" altLang="zh-CN" kern="0" baseline="-25000" dirty="0">
                  <a:solidFill>
                    <a:schemeClr val="tx2"/>
                  </a:solidFill>
                  <a:latin typeface="Arial" panose="020B0604020202020204"/>
                </a:rPr>
                <a:t>C</a:t>
              </a:r>
              <a:r>
                <a:rPr lang="en-US" altLang="zh-CN" kern="0" dirty="0">
                  <a:solidFill>
                    <a:schemeClr val="tx2"/>
                  </a:solidFill>
                  <a:latin typeface="Arial" panose="020B0604020202020204"/>
                </a:rPr>
                <a:t>(</a:t>
              </a:r>
              <a:r>
                <a:rPr lang="zh-CN" altLang="en-US" kern="0" dirty="0">
                  <a:solidFill>
                    <a:schemeClr val="tx2"/>
                  </a:solidFill>
                  <a:latin typeface="Arial" panose="020B0604020202020204"/>
                </a:rPr>
                <a:t>原始请求</a:t>
              </a:r>
              <a:r>
                <a:rPr lang="en-US" altLang="zh-CN" kern="0" dirty="0">
                  <a:solidFill>
                    <a:schemeClr val="tx2"/>
                  </a:solidFill>
                  <a:latin typeface="Arial" panose="020B0604020202020204"/>
                </a:rPr>
                <a:t>,T,KU</a:t>
              </a:r>
              <a:r>
                <a:rPr lang="en-US" altLang="zh-CN" kern="0" baseline="-25000" dirty="0">
                  <a:solidFill>
                    <a:schemeClr val="tx2"/>
                  </a:solidFill>
                  <a:latin typeface="Arial" panose="020B0604020202020204"/>
                </a:rPr>
                <a:t>A</a:t>
              </a:r>
              <a:r>
                <a:rPr lang="en-US" altLang="zh-CN" kern="0" dirty="0">
                  <a:solidFill>
                    <a:schemeClr val="tx2"/>
                  </a:solidFill>
                  <a:latin typeface="Arial" panose="020B0604020202020204"/>
                </a:rPr>
                <a:t>)</a:t>
              </a:r>
              <a:endParaRPr lang="zh-CN" altLang="en-US" kern="0" dirty="0">
                <a:solidFill>
                  <a:schemeClr val="tx2"/>
                </a:solidFill>
                <a:latin typeface="Arial" panose="020B0604020202020204"/>
              </a:endParaRPr>
            </a:p>
          </p:txBody>
        </p:sp>
      </p:grpSp>
      <p:sp>
        <p:nvSpPr>
          <p:cNvPr id="31" name="文本框 30">
            <a:extLst>
              <a:ext uri="{FF2B5EF4-FFF2-40B4-BE49-F238E27FC236}">
                <a16:creationId xmlns:a16="http://schemas.microsoft.com/office/drawing/2014/main" id="{04C33237-C70C-428F-9393-C9EEB94B69C7}"/>
              </a:ext>
            </a:extLst>
          </p:cNvPr>
          <p:cNvSpPr txBox="1"/>
          <p:nvPr/>
        </p:nvSpPr>
        <p:spPr>
          <a:xfrm>
            <a:off x="619374" y="4973381"/>
            <a:ext cx="4280400" cy="1323439"/>
          </a:xfrm>
          <a:prstGeom prst="rect">
            <a:avLst/>
          </a:prstGeom>
          <a:noFill/>
        </p:spPr>
        <p:txBody>
          <a:bodyPr wrap="square">
            <a:spAutoFit/>
          </a:bodyPr>
          <a:lstStyle/>
          <a:p>
            <a:r>
              <a:rPr lang="zh-CN" altLang="en-US" sz="2000" b="1" dirty="0">
                <a:solidFill>
                  <a:schemeClr val="accent4">
                    <a:lumMod val="60000"/>
                    <a:lumOff val="40000"/>
                  </a:schemeClr>
                </a:solidFill>
              </a:rPr>
              <a:t>问题</a:t>
            </a:r>
            <a:r>
              <a:rPr lang="zh-CN" altLang="en-US" sz="2000" b="1" dirty="0"/>
              <a:t>：</a:t>
            </a:r>
            <a:endParaRPr lang="en-US" altLang="zh-CN" sz="2000" b="1" dirty="0"/>
          </a:p>
          <a:p>
            <a:pPr marL="342900" indent="-342900">
              <a:buFont typeface="Wingdings" panose="05000000000000000000" pitchFamily="2" charset="2"/>
              <a:buChar char="Ø"/>
            </a:pPr>
            <a:r>
              <a:rPr lang="zh-CN" altLang="en-US" sz="2000" dirty="0"/>
              <a:t>服务器必须随时在线，可能成为瓶颈</a:t>
            </a:r>
            <a:endParaRPr lang="en-US" altLang="zh-CN" sz="2000" dirty="0"/>
          </a:p>
          <a:p>
            <a:pPr marL="342900" indent="-342900">
              <a:buFont typeface="Wingdings" panose="05000000000000000000" pitchFamily="2" charset="2"/>
              <a:buChar char="Ø"/>
            </a:pPr>
            <a:r>
              <a:rPr lang="en-US" altLang="zh-CN" sz="2000" dirty="0"/>
              <a:t>A</a:t>
            </a:r>
            <a:r>
              <a:rPr lang="zh-CN" altLang="en-US" sz="2000" dirty="0"/>
              <a:t>、</a:t>
            </a:r>
            <a:r>
              <a:rPr lang="en-US" altLang="zh-CN" sz="2000" dirty="0"/>
              <a:t>B</a:t>
            </a:r>
            <a:r>
              <a:rPr lang="zh-CN" altLang="en-US" sz="2000" dirty="0"/>
              <a:t>必须同时拥有可信方的公钥</a:t>
            </a:r>
            <a:endParaRPr lang="en-US" altLang="zh-CN" sz="2000" dirty="0"/>
          </a:p>
        </p:txBody>
      </p:sp>
      <p:pic>
        <p:nvPicPr>
          <p:cNvPr id="36" name="Picture 2">
            <a:extLst>
              <a:ext uri="{FF2B5EF4-FFF2-40B4-BE49-F238E27FC236}">
                <a16:creationId xmlns:a16="http://schemas.microsoft.com/office/drawing/2014/main" id="{36513CB8-7E47-43C2-AEB4-648F0E46DA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023" y="904534"/>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ad sticker">
            <a:extLst>
              <a:ext uri="{FF2B5EF4-FFF2-40B4-BE49-F238E27FC236}">
                <a16:creationId xmlns:a16="http://schemas.microsoft.com/office/drawing/2014/main" id="{9B92FBAC-3FF1-4043-88BB-62AFDCDAB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551" y="4554629"/>
            <a:ext cx="2160942" cy="216094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2B3FDB55-C41E-40EB-B846-495033F1DF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670513">
            <a:off x="6430771" y="3163476"/>
            <a:ext cx="1353266" cy="1353266"/>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61D1EB43-F01A-48C0-AEDC-01172B1220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849221" y="3061837"/>
            <a:ext cx="1353266" cy="135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3011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340"/>
                                        </p:tgtEl>
                                        <p:attrNameLst>
                                          <p:attrName>style.visibility</p:attrName>
                                        </p:attrNameLst>
                                      </p:cBhvr>
                                      <p:to>
                                        <p:strVal val="visible"/>
                                      </p:to>
                                    </p:set>
                                    <p:animEffect transition="in" filter="fade">
                                      <p:cBhvr>
                                        <p:cTn id="21" dur="500"/>
                                        <p:tgtEl>
                                          <p:spTgt spid="14340"/>
                                        </p:tgtEl>
                                      </p:cBhvr>
                                    </p:animEffect>
                                  </p:childTnLst>
                                </p:cTn>
                              </p:par>
                              <p:par>
                                <p:cTn id="22" presetID="10" presetClass="entr" presetSubtype="0" fill="hold" nodeType="withEffect">
                                  <p:stCondLst>
                                    <p:cond delay="0"/>
                                  </p:stCondLst>
                                  <p:childTnLst>
                                    <p:set>
                                      <p:cBhvr>
                                        <p:cTn id="23" dur="1" fill="hold">
                                          <p:stCondLst>
                                            <p:cond delay="0"/>
                                          </p:stCondLst>
                                        </p:cTn>
                                        <p:tgtEl>
                                          <p:spTgt spid="14342"/>
                                        </p:tgtEl>
                                        <p:attrNameLst>
                                          <p:attrName>style.visibility</p:attrName>
                                        </p:attrNameLst>
                                      </p:cBhvr>
                                      <p:to>
                                        <p:strVal val="visible"/>
                                      </p:to>
                                    </p:set>
                                    <p:animEffect transition="in" filter="fade">
                                      <p:cBhvr>
                                        <p:cTn id="24" dur="500"/>
                                        <p:tgtEl>
                                          <p:spTgt spid="143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 presetClass="entr" presetSubtype="0" fill="hold" nodeType="withEffect">
                                  <p:stCondLst>
                                    <p:cond delay="0"/>
                                  </p:stCondLst>
                                  <p:childTnLst>
                                    <p:set>
                                      <p:cBhvr>
                                        <p:cTn id="31" dur="1" fill="hold">
                                          <p:stCondLst>
                                            <p:cond delay="0"/>
                                          </p:stCondLst>
                                        </p:cTn>
                                        <p:tgtEl>
                                          <p:spTgt spid="14344"/>
                                        </p:tgtEl>
                                        <p:attrNameLst>
                                          <p:attrName>style.visibility</p:attrName>
                                        </p:attrNameLst>
                                      </p:cBhvr>
                                      <p:to>
                                        <p:strVal val="visible"/>
                                      </p:to>
                                    </p:set>
                                  </p:childTnLst>
                                </p:cTn>
                              </p:par>
                              <p:par>
                                <p:cTn id="32" presetID="32" presetClass="emph" presetSubtype="0" repeatCount="indefinite" fill="hold" nodeType="withEffect">
                                  <p:stCondLst>
                                    <p:cond delay="0"/>
                                  </p:stCondLst>
                                  <p:childTnLst>
                                    <p:animRot by="120000">
                                      <p:cBhvr>
                                        <p:cTn id="33" dur="100" fill="hold">
                                          <p:stCondLst>
                                            <p:cond delay="0"/>
                                          </p:stCondLst>
                                        </p:cTn>
                                        <p:tgtEl>
                                          <p:spTgt spid="14344"/>
                                        </p:tgtEl>
                                        <p:attrNameLst>
                                          <p:attrName>r</p:attrName>
                                        </p:attrNameLst>
                                      </p:cBhvr>
                                    </p:animRot>
                                    <p:animRot by="-240000">
                                      <p:cBhvr>
                                        <p:cTn id="34" dur="200" fill="hold">
                                          <p:stCondLst>
                                            <p:cond delay="200"/>
                                          </p:stCondLst>
                                        </p:cTn>
                                        <p:tgtEl>
                                          <p:spTgt spid="14344"/>
                                        </p:tgtEl>
                                        <p:attrNameLst>
                                          <p:attrName>r</p:attrName>
                                        </p:attrNameLst>
                                      </p:cBhvr>
                                    </p:animRot>
                                    <p:animRot by="240000">
                                      <p:cBhvr>
                                        <p:cTn id="35" dur="200" fill="hold">
                                          <p:stCondLst>
                                            <p:cond delay="400"/>
                                          </p:stCondLst>
                                        </p:cTn>
                                        <p:tgtEl>
                                          <p:spTgt spid="14344"/>
                                        </p:tgtEl>
                                        <p:attrNameLst>
                                          <p:attrName>r</p:attrName>
                                        </p:attrNameLst>
                                      </p:cBhvr>
                                    </p:animRot>
                                    <p:animRot by="-240000">
                                      <p:cBhvr>
                                        <p:cTn id="36" dur="200" fill="hold">
                                          <p:stCondLst>
                                            <p:cond delay="600"/>
                                          </p:stCondLst>
                                        </p:cTn>
                                        <p:tgtEl>
                                          <p:spTgt spid="14344"/>
                                        </p:tgtEl>
                                        <p:attrNameLst>
                                          <p:attrName>r</p:attrName>
                                        </p:attrNameLst>
                                      </p:cBhvr>
                                    </p:animRot>
                                    <p:animRot by="120000">
                                      <p:cBhvr>
                                        <p:cTn id="37" dur="200" fill="hold">
                                          <p:stCondLst>
                                            <p:cond delay="800"/>
                                          </p:stCondLst>
                                        </p:cTn>
                                        <p:tgtEl>
                                          <p:spTgt spid="143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0D303-857C-4951-AE24-019946314338}"/>
              </a:ext>
            </a:extLst>
          </p:cNvPr>
          <p:cNvSpPr>
            <a:spLocks noGrp="1"/>
          </p:cNvSpPr>
          <p:nvPr>
            <p:ph type="title"/>
          </p:nvPr>
        </p:nvSpPr>
        <p:spPr/>
        <p:txBody>
          <a:bodyPr/>
          <a:lstStyle/>
          <a:p>
            <a:r>
              <a:rPr lang="zh-CN" altLang="en-US" dirty="0"/>
              <a:t>公开密钥分发</a:t>
            </a:r>
          </a:p>
        </p:txBody>
      </p:sp>
      <p:grpSp>
        <p:nvGrpSpPr>
          <p:cNvPr id="3" name="组合 2">
            <a:extLst>
              <a:ext uri="{FF2B5EF4-FFF2-40B4-BE49-F238E27FC236}">
                <a16:creationId xmlns:a16="http://schemas.microsoft.com/office/drawing/2014/main" id="{4841A3F1-E487-4563-B328-A479352AC52B}"/>
              </a:ext>
            </a:extLst>
          </p:cNvPr>
          <p:cNvGrpSpPr/>
          <p:nvPr/>
        </p:nvGrpSpPr>
        <p:grpSpPr>
          <a:xfrm>
            <a:off x="577851" y="989192"/>
            <a:ext cx="475940" cy="480131"/>
            <a:chOff x="22153033" y="3278709"/>
            <a:chExt cx="492531" cy="527226"/>
          </a:xfrm>
          <a:solidFill>
            <a:schemeClr val="accent4"/>
          </a:solidFill>
        </p:grpSpPr>
        <p:sp>
          <p:nvSpPr>
            <p:cNvPr id="4" name="任意多边形: 形状 3">
              <a:extLst>
                <a:ext uri="{FF2B5EF4-FFF2-40B4-BE49-F238E27FC236}">
                  <a16:creationId xmlns:a16="http://schemas.microsoft.com/office/drawing/2014/main" id="{92EB19A4-5B64-46BC-A6FF-28A064D6C51D}"/>
                </a:ext>
              </a:extLst>
            </p:cNvPr>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2DCF9F49-2908-447E-A121-6A72CB4AE16B}"/>
                </a:ext>
              </a:extLst>
            </p:cNvPr>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886CDEEE-C80F-4297-BE32-26B884573E6E}"/>
                </a:ext>
              </a:extLst>
            </p:cNvPr>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DA6C8875-09AE-4DA2-8860-D64E9E6A002A}"/>
                </a:ext>
              </a:extLst>
            </p:cNvPr>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AEF9A19B-45BF-4633-A694-ECF648853B54}"/>
                </a:ext>
              </a:extLst>
            </p:cNvPr>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7CBC82E6-048F-4962-8836-B65489A90679}"/>
                </a:ext>
              </a:extLst>
            </p:cNvPr>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A0A60B66-0518-431F-B357-C2E201F40857}"/>
                </a:ext>
              </a:extLst>
            </p:cNvPr>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7FE5252A-71F6-4192-B60D-9ADFD3C1B75C}"/>
                </a:ext>
              </a:extLst>
            </p:cNvPr>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035CC5D2-2CFF-4D20-92CA-61ABA3FAC3C9}"/>
                </a:ext>
              </a:extLst>
            </p:cNvPr>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4F08ECC4-1A44-40D3-9E43-970169607F09}"/>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4" name="ïṡḷiḑé">
            <a:extLst>
              <a:ext uri="{FF2B5EF4-FFF2-40B4-BE49-F238E27FC236}">
                <a16:creationId xmlns:a16="http://schemas.microsoft.com/office/drawing/2014/main" id="{57CC741F-1CCD-4144-938A-A44E7B34E597}"/>
              </a:ext>
            </a:extLst>
          </p:cNvPr>
          <p:cNvSpPr/>
          <p:nvPr/>
        </p:nvSpPr>
        <p:spPr>
          <a:xfrm>
            <a:off x="1180689" y="1003009"/>
            <a:ext cx="10424328" cy="498861"/>
          </a:xfrm>
          <a:prstGeom prst="rect">
            <a:avLst/>
          </a:prstGeom>
        </p:spPr>
        <p:txBody>
          <a:bodyPr wrap="square" anchor="ctr" anchorCtr="0">
            <a:normAutofit/>
          </a:bodyPr>
          <a:lstStyle/>
          <a:p>
            <a:pPr lvl="0"/>
            <a:r>
              <a:rPr lang="zh-CN" altLang="en-US" sz="2400" b="1" spc="100" dirty="0">
                <a:solidFill>
                  <a:schemeClr val="accent4"/>
                </a:solidFill>
              </a:rPr>
              <a:t>方案四：使用数字证书进行公钥分发（离线服务器方式）</a:t>
            </a:r>
          </a:p>
        </p:txBody>
      </p:sp>
      <p:pic>
        <p:nvPicPr>
          <p:cNvPr id="16" name="Picture 2">
            <a:extLst>
              <a:ext uri="{FF2B5EF4-FFF2-40B4-BE49-F238E27FC236}">
                <a16:creationId xmlns:a16="http://schemas.microsoft.com/office/drawing/2014/main" id="{7FB39914-39E1-412D-B9E7-2F92F4E7A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4836" y="1431288"/>
            <a:ext cx="2022328" cy="20223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70FD3ED-3F82-4774-AA89-D416C18D7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036" y="2280389"/>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B6991100-88E3-47FE-8D48-2E1D12BD6E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3377" y="2280390"/>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C504CF6E-5B15-4FEB-8814-C736104462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190" y="4783114"/>
            <a:ext cx="1784195" cy="1784195"/>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组合 37">
            <a:extLst>
              <a:ext uri="{FF2B5EF4-FFF2-40B4-BE49-F238E27FC236}">
                <a16:creationId xmlns:a16="http://schemas.microsoft.com/office/drawing/2014/main" id="{CD7C2E77-D5F3-4D00-819F-CB21CE4A031D}"/>
              </a:ext>
            </a:extLst>
          </p:cNvPr>
          <p:cNvGrpSpPr/>
          <p:nvPr/>
        </p:nvGrpSpPr>
        <p:grpSpPr>
          <a:xfrm>
            <a:off x="4388062" y="3595578"/>
            <a:ext cx="1784194" cy="1054481"/>
            <a:chOff x="4388062" y="3595578"/>
            <a:chExt cx="1784194" cy="1054481"/>
          </a:xfrm>
        </p:grpSpPr>
        <p:cxnSp>
          <p:nvCxnSpPr>
            <p:cNvPr id="24" name="直接连接符 23">
              <a:extLst>
                <a:ext uri="{FF2B5EF4-FFF2-40B4-BE49-F238E27FC236}">
                  <a16:creationId xmlns:a16="http://schemas.microsoft.com/office/drawing/2014/main" id="{1B898805-8CF1-43B5-832C-A2BCDEFB8276}"/>
                </a:ext>
              </a:extLst>
            </p:cNvPr>
            <p:cNvCxnSpPr>
              <a:cxnSpLocks/>
            </p:cNvCxnSpPr>
            <p:nvPr/>
          </p:nvCxnSpPr>
          <p:spPr>
            <a:xfrm>
              <a:off x="6033713" y="3595578"/>
              <a:ext cx="0" cy="1054481"/>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2B1DBE0-CC60-4818-9A1D-8E7BDB4BA91D}"/>
                </a:ext>
              </a:extLst>
            </p:cNvPr>
            <p:cNvSpPr txBox="1"/>
            <p:nvPr/>
          </p:nvSpPr>
          <p:spPr>
            <a:xfrm>
              <a:off x="4388062" y="3998681"/>
              <a:ext cx="1784194"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Emma</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E</a:t>
              </a:r>
              <a:endParaRPr lang="zh-CN" altLang="en-US" kern="0" baseline="-25000" dirty="0">
                <a:solidFill>
                  <a:schemeClr val="tx2"/>
                </a:solidFill>
                <a:latin typeface="Arial" panose="020B0604020202020204"/>
              </a:endParaRPr>
            </a:p>
          </p:txBody>
        </p:sp>
      </p:grpSp>
      <p:grpSp>
        <p:nvGrpSpPr>
          <p:cNvPr id="28" name="组合 27">
            <a:extLst>
              <a:ext uri="{FF2B5EF4-FFF2-40B4-BE49-F238E27FC236}">
                <a16:creationId xmlns:a16="http://schemas.microsoft.com/office/drawing/2014/main" id="{516B11BA-8C97-4081-98A9-4A76A1DA538F}"/>
              </a:ext>
            </a:extLst>
          </p:cNvPr>
          <p:cNvGrpSpPr/>
          <p:nvPr/>
        </p:nvGrpSpPr>
        <p:grpSpPr>
          <a:xfrm>
            <a:off x="3155497" y="2390517"/>
            <a:ext cx="1737944" cy="375434"/>
            <a:chOff x="3155497" y="2390517"/>
            <a:chExt cx="1737944" cy="375434"/>
          </a:xfrm>
        </p:grpSpPr>
        <p:cxnSp>
          <p:nvCxnSpPr>
            <p:cNvPr id="21" name="直接连接符 20">
              <a:extLst>
                <a:ext uri="{FF2B5EF4-FFF2-40B4-BE49-F238E27FC236}">
                  <a16:creationId xmlns:a16="http://schemas.microsoft.com/office/drawing/2014/main" id="{22BCBD5D-51D7-4168-B5D8-0FD1169234A2}"/>
                </a:ext>
              </a:extLst>
            </p:cNvPr>
            <p:cNvCxnSpPr>
              <a:cxnSpLocks/>
            </p:cNvCxnSpPr>
            <p:nvPr/>
          </p:nvCxnSpPr>
          <p:spPr>
            <a:xfrm rot="19791199" flipH="1">
              <a:off x="3155709" y="2765951"/>
              <a:ext cx="1737732"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97874ED-364F-43D8-A943-A3D93FD282A7}"/>
                </a:ext>
              </a:extLst>
            </p:cNvPr>
            <p:cNvSpPr txBox="1"/>
            <p:nvPr/>
          </p:nvSpPr>
          <p:spPr>
            <a:xfrm rot="19791199">
              <a:off x="3155497" y="2390517"/>
              <a:ext cx="1467732"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Alice</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A</a:t>
              </a:r>
              <a:endParaRPr lang="zh-CN" altLang="en-US" kern="0" baseline="-25000" dirty="0">
                <a:solidFill>
                  <a:schemeClr val="tx2"/>
                </a:solidFill>
                <a:latin typeface="Arial" panose="020B0604020202020204"/>
              </a:endParaRPr>
            </a:p>
          </p:txBody>
        </p:sp>
      </p:grpSp>
      <p:cxnSp>
        <p:nvCxnSpPr>
          <p:cNvPr id="29" name="直接连接符 28">
            <a:extLst>
              <a:ext uri="{FF2B5EF4-FFF2-40B4-BE49-F238E27FC236}">
                <a16:creationId xmlns:a16="http://schemas.microsoft.com/office/drawing/2014/main" id="{024C4483-F484-4FCA-BCE6-C971F830863C}"/>
              </a:ext>
            </a:extLst>
          </p:cNvPr>
          <p:cNvCxnSpPr>
            <a:cxnSpLocks/>
          </p:cNvCxnSpPr>
          <p:nvPr/>
        </p:nvCxnSpPr>
        <p:spPr>
          <a:xfrm rot="19791199">
            <a:off x="3260248" y="2945952"/>
            <a:ext cx="1737732"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5362" name="Picture 2">
            <a:extLst>
              <a:ext uri="{FF2B5EF4-FFF2-40B4-BE49-F238E27FC236}">
                <a16:creationId xmlns:a16="http://schemas.microsoft.com/office/drawing/2014/main" id="{0F5364BE-85AC-42E5-B131-3C03583668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1946" y="1963094"/>
            <a:ext cx="664721" cy="664721"/>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3DBBDB91-732A-4D11-9AAF-710B1BF01E48}"/>
              </a:ext>
            </a:extLst>
          </p:cNvPr>
          <p:cNvGrpSpPr/>
          <p:nvPr/>
        </p:nvGrpSpPr>
        <p:grpSpPr>
          <a:xfrm flipH="1">
            <a:off x="7107164" y="2329593"/>
            <a:ext cx="1737944" cy="375434"/>
            <a:chOff x="3155497" y="2390517"/>
            <a:chExt cx="1737944" cy="375434"/>
          </a:xfrm>
        </p:grpSpPr>
        <p:cxnSp>
          <p:nvCxnSpPr>
            <p:cNvPr id="33" name="直接连接符 32">
              <a:extLst>
                <a:ext uri="{FF2B5EF4-FFF2-40B4-BE49-F238E27FC236}">
                  <a16:creationId xmlns:a16="http://schemas.microsoft.com/office/drawing/2014/main" id="{9DE48B54-AD00-4169-965B-80D3681F7A7B}"/>
                </a:ext>
              </a:extLst>
            </p:cNvPr>
            <p:cNvCxnSpPr>
              <a:cxnSpLocks/>
            </p:cNvCxnSpPr>
            <p:nvPr/>
          </p:nvCxnSpPr>
          <p:spPr>
            <a:xfrm rot="19791199" flipH="1">
              <a:off x="3155709" y="2765951"/>
              <a:ext cx="1737732"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7316BB3-F0D1-4E90-B4C0-CDD73C13537F}"/>
                </a:ext>
              </a:extLst>
            </p:cNvPr>
            <p:cNvSpPr txBox="1"/>
            <p:nvPr/>
          </p:nvSpPr>
          <p:spPr>
            <a:xfrm rot="19791199">
              <a:off x="3155497" y="2390517"/>
              <a:ext cx="1467732"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Bob</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B</a:t>
              </a:r>
              <a:endParaRPr lang="zh-CN" altLang="en-US" kern="0" baseline="-25000" dirty="0">
                <a:solidFill>
                  <a:schemeClr val="tx2"/>
                </a:solidFill>
                <a:latin typeface="Arial" panose="020B0604020202020204"/>
              </a:endParaRPr>
            </a:p>
          </p:txBody>
        </p:sp>
      </p:grpSp>
      <p:grpSp>
        <p:nvGrpSpPr>
          <p:cNvPr id="44" name="组合 43">
            <a:extLst>
              <a:ext uri="{FF2B5EF4-FFF2-40B4-BE49-F238E27FC236}">
                <a16:creationId xmlns:a16="http://schemas.microsoft.com/office/drawing/2014/main" id="{D4DB3A75-57F6-4826-8707-A9FC9A6913C0}"/>
              </a:ext>
            </a:extLst>
          </p:cNvPr>
          <p:cNvGrpSpPr/>
          <p:nvPr/>
        </p:nvGrpSpPr>
        <p:grpSpPr>
          <a:xfrm>
            <a:off x="7061371" y="2879451"/>
            <a:ext cx="1927183" cy="1293066"/>
            <a:chOff x="7061371" y="2879451"/>
            <a:chExt cx="1927183" cy="1293066"/>
          </a:xfrm>
        </p:grpSpPr>
        <p:cxnSp>
          <p:nvCxnSpPr>
            <p:cNvPr id="35" name="直接连接符 34">
              <a:extLst>
                <a:ext uri="{FF2B5EF4-FFF2-40B4-BE49-F238E27FC236}">
                  <a16:creationId xmlns:a16="http://schemas.microsoft.com/office/drawing/2014/main" id="{0D440231-6F1E-49AF-8AF0-EF04BA2AC154}"/>
                </a:ext>
              </a:extLst>
            </p:cNvPr>
            <p:cNvCxnSpPr>
              <a:cxnSpLocks/>
            </p:cNvCxnSpPr>
            <p:nvPr/>
          </p:nvCxnSpPr>
          <p:spPr>
            <a:xfrm rot="1808801" flipH="1">
              <a:off x="7061371" y="2879451"/>
              <a:ext cx="1737732"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5366" name="Picture 6">
              <a:extLst>
                <a:ext uri="{FF2B5EF4-FFF2-40B4-BE49-F238E27FC236}">
                  <a16:creationId xmlns:a16="http://schemas.microsoft.com/office/drawing/2014/main" id="{745D3142-725C-4652-8E35-98235ED4A8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4612" y="3558575"/>
              <a:ext cx="613942" cy="613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组合 44">
            <a:extLst>
              <a:ext uri="{FF2B5EF4-FFF2-40B4-BE49-F238E27FC236}">
                <a16:creationId xmlns:a16="http://schemas.microsoft.com/office/drawing/2014/main" id="{E3231828-5189-41D5-AB19-5B329EE9D453}"/>
              </a:ext>
            </a:extLst>
          </p:cNvPr>
          <p:cNvGrpSpPr/>
          <p:nvPr/>
        </p:nvGrpSpPr>
        <p:grpSpPr>
          <a:xfrm>
            <a:off x="6225135" y="3595578"/>
            <a:ext cx="1543807" cy="3013355"/>
            <a:chOff x="6225135" y="3595578"/>
            <a:chExt cx="1543807" cy="3013355"/>
          </a:xfrm>
        </p:grpSpPr>
        <p:cxnSp>
          <p:nvCxnSpPr>
            <p:cNvPr id="41" name="直接连接符 40">
              <a:extLst>
                <a:ext uri="{FF2B5EF4-FFF2-40B4-BE49-F238E27FC236}">
                  <a16:creationId xmlns:a16="http://schemas.microsoft.com/office/drawing/2014/main" id="{68B95FC8-7CA5-4134-8D38-087A6DCD1F5A}"/>
                </a:ext>
              </a:extLst>
            </p:cNvPr>
            <p:cNvCxnSpPr>
              <a:cxnSpLocks/>
            </p:cNvCxnSpPr>
            <p:nvPr/>
          </p:nvCxnSpPr>
          <p:spPr>
            <a:xfrm flipV="1">
              <a:off x="6225135" y="3595578"/>
              <a:ext cx="0" cy="1054481"/>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5368" name="Picture 8">
              <a:extLst>
                <a:ext uri="{FF2B5EF4-FFF2-40B4-BE49-F238E27FC236}">
                  <a16:creationId xmlns:a16="http://schemas.microsoft.com/office/drawing/2014/main" id="{9042F111-CD12-4EE2-8425-6ECFB21E8B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7164" y="5947155"/>
              <a:ext cx="661778" cy="661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组合 45">
            <a:extLst>
              <a:ext uri="{FF2B5EF4-FFF2-40B4-BE49-F238E27FC236}">
                <a16:creationId xmlns:a16="http://schemas.microsoft.com/office/drawing/2014/main" id="{528915B3-7CCF-44D2-A815-C79BE65557E0}"/>
              </a:ext>
            </a:extLst>
          </p:cNvPr>
          <p:cNvGrpSpPr/>
          <p:nvPr/>
        </p:nvGrpSpPr>
        <p:grpSpPr>
          <a:xfrm>
            <a:off x="3041052" y="4122241"/>
            <a:ext cx="2220251" cy="1220039"/>
            <a:chOff x="3041052" y="4122241"/>
            <a:chExt cx="2220251" cy="1220039"/>
          </a:xfrm>
        </p:grpSpPr>
        <p:cxnSp>
          <p:nvCxnSpPr>
            <p:cNvPr id="43" name="直接连接符 42">
              <a:extLst>
                <a:ext uri="{FF2B5EF4-FFF2-40B4-BE49-F238E27FC236}">
                  <a16:creationId xmlns:a16="http://schemas.microsoft.com/office/drawing/2014/main" id="{5369B8B4-BEBC-4334-B66B-7595069B8F15}"/>
                </a:ext>
              </a:extLst>
            </p:cNvPr>
            <p:cNvCxnSpPr>
              <a:cxnSpLocks/>
            </p:cNvCxnSpPr>
            <p:nvPr/>
          </p:nvCxnSpPr>
          <p:spPr>
            <a:xfrm flipH="1" flipV="1">
              <a:off x="3041052" y="4122818"/>
              <a:ext cx="2220251" cy="1219462"/>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ECF23154-874D-439C-B751-D771F2B71CDC}"/>
                </a:ext>
              </a:extLst>
            </p:cNvPr>
            <p:cNvSpPr txBox="1"/>
            <p:nvPr/>
          </p:nvSpPr>
          <p:spPr>
            <a:xfrm rot="1707262">
              <a:off x="3113927" y="4122241"/>
              <a:ext cx="1467732"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Alice</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A</a:t>
              </a:r>
              <a:endParaRPr lang="zh-CN" altLang="en-US" kern="0" baseline="-25000" dirty="0">
                <a:solidFill>
                  <a:schemeClr val="tx2"/>
                </a:solidFill>
                <a:latin typeface="Arial" panose="020B0604020202020204"/>
              </a:endParaRPr>
            </a:p>
          </p:txBody>
        </p:sp>
        <p:pic>
          <p:nvPicPr>
            <p:cNvPr id="48" name="Picture 2">
              <a:extLst>
                <a:ext uri="{FF2B5EF4-FFF2-40B4-BE49-F238E27FC236}">
                  <a16:creationId xmlns:a16="http://schemas.microsoft.com/office/drawing/2014/main" id="{7B314863-42D7-4DAD-A013-4E66E88F8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53715">
              <a:off x="4477272" y="4400189"/>
              <a:ext cx="664721" cy="66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组合 51">
            <a:extLst>
              <a:ext uri="{FF2B5EF4-FFF2-40B4-BE49-F238E27FC236}">
                <a16:creationId xmlns:a16="http://schemas.microsoft.com/office/drawing/2014/main" id="{543E25E2-A78C-4FB9-B09D-717B94DE561B}"/>
              </a:ext>
            </a:extLst>
          </p:cNvPr>
          <p:cNvGrpSpPr/>
          <p:nvPr/>
        </p:nvGrpSpPr>
        <p:grpSpPr>
          <a:xfrm>
            <a:off x="2687565" y="4275869"/>
            <a:ext cx="2498219" cy="1627288"/>
            <a:chOff x="2687565" y="4275869"/>
            <a:chExt cx="2498219" cy="1627288"/>
          </a:xfrm>
        </p:grpSpPr>
        <p:cxnSp>
          <p:nvCxnSpPr>
            <p:cNvPr id="49" name="直接连接符 48">
              <a:extLst>
                <a:ext uri="{FF2B5EF4-FFF2-40B4-BE49-F238E27FC236}">
                  <a16:creationId xmlns:a16="http://schemas.microsoft.com/office/drawing/2014/main" id="{3FDE00BA-6319-4F90-8A15-173F4B4E6F57}"/>
                </a:ext>
              </a:extLst>
            </p:cNvPr>
            <p:cNvCxnSpPr>
              <a:cxnSpLocks/>
            </p:cNvCxnSpPr>
            <p:nvPr/>
          </p:nvCxnSpPr>
          <p:spPr>
            <a:xfrm flipH="1" flipV="1">
              <a:off x="2965533" y="4275869"/>
              <a:ext cx="2220251" cy="1219462"/>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378DC557-CFBE-4462-B92F-8F9373026A7E}"/>
                </a:ext>
              </a:extLst>
            </p:cNvPr>
            <p:cNvSpPr txBox="1"/>
            <p:nvPr/>
          </p:nvSpPr>
          <p:spPr>
            <a:xfrm rot="1688364">
              <a:off x="2687565" y="4670480"/>
              <a:ext cx="1784194" cy="369332"/>
            </a:xfrm>
            <a:prstGeom prst="rect">
              <a:avLst/>
            </a:prstGeom>
            <a:noFill/>
          </p:spPr>
          <p:txBody>
            <a:bodyPr wrap="square" rtlCol="0">
              <a:spAutoFit/>
            </a:bodyPr>
            <a:lstStyle/>
            <a:p>
              <a:pPr algn="ctr" eaLnBrk="1" fontAlgn="auto" hangingPunct="1">
                <a:spcBef>
                  <a:spcPts val="0"/>
                </a:spcBef>
                <a:spcAft>
                  <a:spcPts val="0"/>
                </a:spcAft>
              </a:pPr>
              <a:r>
                <a:rPr lang="en-US" altLang="zh-CN" kern="0" dirty="0">
                  <a:solidFill>
                    <a:schemeClr val="tx2"/>
                  </a:solidFill>
                  <a:latin typeface="Arial" panose="020B0604020202020204"/>
                </a:rPr>
                <a:t>Emma</a:t>
              </a:r>
              <a:r>
                <a:rPr lang="zh-CN" altLang="en-US" kern="0" dirty="0">
                  <a:solidFill>
                    <a:schemeClr val="tx2"/>
                  </a:solidFill>
                  <a:latin typeface="Arial" panose="020B0604020202020204"/>
                </a:rPr>
                <a:t>，</a:t>
              </a:r>
              <a:r>
                <a:rPr lang="en-US" altLang="zh-CN" kern="0" dirty="0">
                  <a:solidFill>
                    <a:schemeClr val="tx2"/>
                  </a:solidFill>
                  <a:latin typeface="Arial" panose="020B0604020202020204"/>
                </a:rPr>
                <a:t>KU</a:t>
              </a:r>
              <a:r>
                <a:rPr lang="en-US" altLang="zh-CN" kern="0" baseline="-25000" dirty="0">
                  <a:solidFill>
                    <a:schemeClr val="tx2"/>
                  </a:solidFill>
                  <a:latin typeface="Arial" panose="020B0604020202020204"/>
                </a:rPr>
                <a:t>E</a:t>
              </a:r>
              <a:endParaRPr lang="zh-CN" altLang="en-US" kern="0" baseline="-25000" dirty="0">
                <a:solidFill>
                  <a:schemeClr val="tx2"/>
                </a:solidFill>
                <a:latin typeface="Arial" panose="020B0604020202020204"/>
              </a:endParaRPr>
            </a:p>
          </p:txBody>
        </p:sp>
        <p:pic>
          <p:nvPicPr>
            <p:cNvPr id="51" name="Picture 8">
              <a:extLst>
                <a:ext uri="{FF2B5EF4-FFF2-40B4-BE49-F238E27FC236}">
                  <a16:creationId xmlns:a16="http://schemas.microsoft.com/office/drawing/2014/main" id="{4F7CFE3D-1184-484D-87EB-CF3F68CA29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799400">
              <a:off x="4057173" y="5241379"/>
              <a:ext cx="661778" cy="661778"/>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8">
            <a:extLst>
              <a:ext uri="{FF2B5EF4-FFF2-40B4-BE49-F238E27FC236}">
                <a16:creationId xmlns:a16="http://schemas.microsoft.com/office/drawing/2014/main" id="{F7831AE5-9817-4CCD-AC6E-4432F1D040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5335" y="1671148"/>
            <a:ext cx="1353266" cy="1353266"/>
          </a:xfrm>
          <a:prstGeom prst="rect">
            <a:avLst/>
          </a:prstGeom>
          <a:noFill/>
          <a:extLst>
            <a:ext uri="{909E8E84-426E-40DD-AFC4-6F175D3DCCD1}">
              <a14:hiddenFill xmlns:a14="http://schemas.microsoft.com/office/drawing/2010/main">
                <a:solidFill>
                  <a:srgbClr val="FFFFFF"/>
                </a:solidFill>
              </a14:hiddenFill>
            </a:ext>
          </a:extLst>
        </p:spPr>
      </p:pic>
      <p:sp>
        <p:nvSpPr>
          <p:cNvPr id="58" name="文本框 57">
            <a:extLst>
              <a:ext uri="{FF2B5EF4-FFF2-40B4-BE49-F238E27FC236}">
                <a16:creationId xmlns:a16="http://schemas.microsoft.com/office/drawing/2014/main" id="{919F560D-C432-43AD-BD83-D6C6E2DC9A87}"/>
              </a:ext>
            </a:extLst>
          </p:cNvPr>
          <p:cNvSpPr txBox="1"/>
          <p:nvPr/>
        </p:nvSpPr>
        <p:spPr>
          <a:xfrm>
            <a:off x="7911600" y="4726959"/>
            <a:ext cx="4280400" cy="1323439"/>
          </a:xfrm>
          <a:prstGeom prst="rect">
            <a:avLst/>
          </a:prstGeom>
          <a:noFill/>
        </p:spPr>
        <p:txBody>
          <a:bodyPr wrap="square">
            <a:spAutoFit/>
          </a:bodyPr>
          <a:lstStyle/>
          <a:p>
            <a:r>
              <a:rPr lang="zh-CN" altLang="en-US" sz="2000" b="1" dirty="0">
                <a:solidFill>
                  <a:schemeClr val="accent4">
                    <a:lumMod val="60000"/>
                    <a:lumOff val="40000"/>
                  </a:schemeClr>
                </a:solidFill>
              </a:rPr>
              <a:t>问题</a:t>
            </a:r>
            <a:r>
              <a:rPr lang="zh-CN" altLang="en-US" sz="2000" b="1" dirty="0"/>
              <a:t>：</a:t>
            </a:r>
            <a:endParaRPr lang="en-US" altLang="zh-CN" sz="2000" b="1" dirty="0"/>
          </a:p>
          <a:p>
            <a:pPr marL="342900" indent="-342900">
              <a:buFont typeface="Wingdings" panose="05000000000000000000" pitchFamily="2" charset="2"/>
              <a:buChar char="Ø"/>
            </a:pPr>
            <a:r>
              <a:rPr lang="zh-CN" altLang="en-US" sz="2000" dirty="0"/>
              <a:t>证书需要包含哪些信息</a:t>
            </a:r>
            <a:endParaRPr lang="en-US" altLang="zh-CN" sz="2000" dirty="0"/>
          </a:p>
          <a:p>
            <a:pPr marL="342900" indent="-342900">
              <a:buFont typeface="Wingdings" panose="05000000000000000000" pitchFamily="2" charset="2"/>
              <a:buChar char="Ø"/>
            </a:pPr>
            <a:r>
              <a:rPr lang="zh-CN" altLang="en-US" sz="2000" dirty="0"/>
              <a:t>证书有效期，如何签发、更新、查询、作废</a:t>
            </a:r>
            <a:endParaRPr lang="en-US" altLang="zh-CN" sz="2000" dirty="0"/>
          </a:p>
        </p:txBody>
      </p:sp>
    </p:spTree>
    <p:extLst>
      <p:ext uri="{BB962C8B-B14F-4D97-AF65-F5344CB8AC3E}">
        <p14:creationId xmlns:p14="http://schemas.microsoft.com/office/powerpoint/2010/main" val="22887224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2"/>
                                        </p:tgtEl>
                                        <p:attrNameLst>
                                          <p:attrName>style.visibility</p:attrName>
                                        </p:attrNameLst>
                                      </p:cBhvr>
                                      <p:to>
                                        <p:strVal val="visible"/>
                                      </p:to>
                                    </p:set>
                                    <p:animEffect transition="in" filter="fade">
                                      <p:cBhvr>
                                        <p:cTn id="17" dur="500"/>
                                        <p:tgtEl>
                                          <p:spTgt spid="153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right)">
                                      <p:cBhvr>
                                        <p:cTn id="22" dur="500"/>
                                        <p:tgtEl>
                                          <p:spTgt spid="29"/>
                                        </p:tgtEl>
                                      </p:cBhvr>
                                    </p:animEffect>
                                  </p:childTnLst>
                                </p:cTn>
                              </p:par>
                              <p:par>
                                <p:cTn id="23" presetID="42" presetClass="path" presetSubtype="0" accel="50000" decel="50000" fill="hold" nodeType="withEffect">
                                  <p:stCondLst>
                                    <p:cond delay="0"/>
                                  </p:stCondLst>
                                  <p:childTnLst>
                                    <p:animMotion origin="layout" path="M 3.33333E-6 -2.22222E-6 L -0.13386 0.21042 " pathEditMode="relative" rAng="0" ptsTypes="AA">
                                      <p:cBhvr>
                                        <p:cTn id="24" dur="2000" fill="hold"/>
                                        <p:tgtEl>
                                          <p:spTgt spid="15362"/>
                                        </p:tgtEl>
                                        <p:attrNameLst>
                                          <p:attrName>ppt_x</p:attrName>
                                          <p:attrName>ppt_y</p:attrName>
                                        </p:attrNameLst>
                                      </p:cBhvr>
                                      <p:rCtr x="-6693" y="1050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5364"/>
                                        </p:tgtEl>
                                        <p:attrNameLst>
                                          <p:attrName>style.visibility</p:attrName>
                                        </p:attrNameLst>
                                      </p:cBhvr>
                                      <p:to>
                                        <p:strVal val="visible"/>
                                      </p:to>
                                    </p:set>
                                    <p:animEffect transition="in" filter="fade">
                                      <p:cBhvr>
                                        <p:cTn id="32" dur="500"/>
                                        <p:tgtEl>
                                          <p:spTgt spid="15364"/>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22" presetClass="entr" presetSubtype="4"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00"/>
                                        <p:tgtEl>
                                          <p:spTgt spid="38"/>
                                        </p:tgtEl>
                                      </p:cBhvr>
                                    </p:animEffec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up)">
                                      <p:cBhvr>
                                        <p:cTn id="43" dur="500"/>
                                        <p:tgtEl>
                                          <p:spTgt spid="44"/>
                                        </p:tgtEl>
                                      </p:cBhvr>
                                    </p:animEffect>
                                  </p:childTnLst>
                                </p:cTn>
                              </p:par>
                              <p:par>
                                <p:cTn id="44" presetID="22" presetClass="entr" presetSubtype="1"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up)">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right)">
                                      <p:cBhvr>
                                        <p:cTn id="56" dur="500"/>
                                        <p:tgtEl>
                                          <p:spTgt spid="5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32" presetClass="emph" presetSubtype="0" repeatCount="indefinite" fill="hold" nodeType="withEffect">
                                  <p:stCondLst>
                                    <p:cond delay="0"/>
                                  </p:stCondLst>
                                  <p:childTnLst>
                                    <p:animRot by="120000">
                                      <p:cBhvr>
                                        <p:cTn id="62" dur="100" fill="hold">
                                          <p:stCondLst>
                                            <p:cond delay="0"/>
                                          </p:stCondLst>
                                        </p:cTn>
                                        <p:tgtEl>
                                          <p:spTgt spid="57"/>
                                        </p:tgtEl>
                                        <p:attrNameLst>
                                          <p:attrName>r</p:attrName>
                                        </p:attrNameLst>
                                      </p:cBhvr>
                                    </p:animRot>
                                    <p:animRot by="-240000">
                                      <p:cBhvr>
                                        <p:cTn id="63" dur="200" fill="hold">
                                          <p:stCondLst>
                                            <p:cond delay="200"/>
                                          </p:stCondLst>
                                        </p:cTn>
                                        <p:tgtEl>
                                          <p:spTgt spid="57"/>
                                        </p:tgtEl>
                                        <p:attrNameLst>
                                          <p:attrName>r</p:attrName>
                                        </p:attrNameLst>
                                      </p:cBhvr>
                                    </p:animRot>
                                    <p:animRot by="240000">
                                      <p:cBhvr>
                                        <p:cTn id="64" dur="200" fill="hold">
                                          <p:stCondLst>
                                            <p:cond delay="400"/>
                                          </p:stCondLst>
                                        </p:cTn>
                                        <p:tgtEl>
                                          <p:spTgt spid="57"/>
                                        </p:tgtEl>
                                        <p:attrNameLst>
                                          <p:attrName>r</p:attrName>
                                        </p:attrNameLst>
                                      </p:cBhvr>
                                    </p:animRot>
                                    <p:animRot by="-240000">
                                      <p:cBhvr>
                                        <p:cTn id="65" dur="200" fill="hold">
                                          <p:stCondLst>
                                            <p:cond delay="600"/>
                                          </p:stCondLst>
                                        </p:cTn>
                                        <p:tgtEl>
                                          <p:spTgt spid="57"/>
                                        </p:tgtEl>
                                        <p:attrNameLst>
                                          <p:attrName>r</p:attrName>
                                        </p:attrNameLst>
                                      </p:cBhvr>
                                    </p:animRot>
                                    <p:animRot by="120000">
                                      <p:cBhvr>
                                        <p:cTn id="66" dur="200" fill="hold">
                                          <p:stCondLst>
                                            <p:cond delay="800"/>
                                          </p:stCondLst>
                                        </p:cTn>
                                        <p:tgtEl>
                                          <p:spTgt spid="57"/>
                                        </p:tgtEl>
                                        <p:attrNameLst>
                                          <p:attrName>r</p:attrName>
                                        </p:attrNameLst>
                                      </p:cBhvr>
                                    </p:animRot>
                                  </p:childTnLst>
                                </p:cTn>
                              </p:par>
                              <p:par>
                                <p:cTn id="67" presetID="10"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E3A73-928C-4D13-8937-0D8772F619D8}"/>
              </a:ext>
            </a:extLst>
          </p:cNvPr>
          <p:cNvSpPr>
            <a:spLocks noGrp="1"/>
          </p:cNvSpPr>
          <p:nvPr>
            <p:ph type="title"/>
          </p:nvPr>
        </p:nvSpPr>
        <p:spPr/>
        <p:txBody>
          <a:bodyPr/>
          <a:lstStyle/>
          <a:p>
            <a:r>
              <a:rPr lang="zh-CN" altLang="en-US" dirty="0"/>
              <a:t>数字证书</a:t>
            </a:r>
          </a:p>
        </p:txBody>
      </p:sp>
      <p:sp>
        <p:nvSpPr>
          <p:cNvPr id="3" name="ïṡḷiḑé">
            <a:extLst>
              <a:ext uri="{FF2B5EF4-FFF2-40B4-BE49-F238E27FC236}">
                <a16:creationId xmlns:a16="http://schemas.microsoft.com/office/drawing/2014/main" id="{22508E26-7665-4D05-8983-40A9F066574D}"/>
              </a:ext>
            </a:extLst>
          </p:cNvPr>
          <p:cNvSpPr/>
          <p:nvPr/>
        </p:nvSpPr>
        <p:spPr>
          <a:xfrm>
            <a:off x="1180689" y="1003009"/>
            <a:ext cx="10424328" cy="498861"/>
          </a:xfrm>
          <a:prstGeom prst="rect">
            <a:avLst/>
          </a:prstGeom>
        </p:spPr>
        <p:txBody>
          <a:bodyPr wrap="square" anchor="ctr" anchorCtr="0">
            <a:normAutofit/>
          </a:bodyPr>
          <a:lstStyle/>
          <a:p>
            <a:pPr lvl="0"/>
            <a:r>
              <a:rPr lang="zh-CN" altLang="en-US" sz="2400" b="1" spc="100" dirty="0">
                <a:solidFill>
                  <a:schemeClr val="accent4"/>
                </a:solidFill>
              </a:rPr>
              <a:t>概念</a:t>
            </a:r>
          </a:p>
        </p:txBody>
      </p:sp>
      <p:sp>
        <p:nvSpPr>
          <p:cNvPr id="4" name="图形 63">
            <a:extLst>
              <a:ext uri="{FF2B5EF4-FFF2-40B4-BE49-F238E27FC236}">
                <a16:creationId xmlns:a16="http://schemas.microsoft.com/office/drawing/2014/main" id="{025EC86C-FD43-4B9A-90DB-334418FB79C0}"/>
              </a:ext>
            </a:extLst>
          </p:cNvPr>
          <p:cNvSpPr/>
          <p:nvPr/>
        </p:nvSpPr>
        <p:spPr>
          <a:xfrm>
            <a:off x="674439" y="932734"/>
            <a:ext cx="506250" cy="523125"/>
          </a:xfrm>
          <a:custGeom>
            <a:avLst/>
            <a:gdLst>
              <a:gd name="connsiteX0" fmla="*/ 261461 w 506250"/>
              <a:gd name="connsiteY0" fmla="*/ 198028 h 523125"/>
              <a:gd name="connsiteX1" fmla="*/ 243489 w 506250"/>
              <a:gd name="connsiteY1" fmla="*/ 215983 h 523125"/>
              <a:gd name="connsiteX2" fmla="*/ 81878 w 506250"/>
              <a:gd name="connsiteY2" fmla="*/ 215983 h 523125"/>
              <a:gd name="connsiteX3" fmla="*/ 63906 w 506250"/>
              <a:gd name="connsiteY3" fmla="*/ 198028 h 523125"/>
              <a:gd name="connsiteX4" fmla="*/ 81878 w 506250"/>
              <a:gd name="connsiteY4" fmla="*/ 180090 h 523125"/>
              <a:gd name="connsiteX5" fmla="*/ 243489 w 506250"/>
              <a:gd name="connsiteY5" fmla="*/ 180090 h 523125"/>
              <a:gd name="connsiteX6" fmla="*/ 261461 w 506250"/>
              <a:gd name="connsiteY6" fmla="*/ 198028 h 523125"/>
              <a:gd name="connsiteX7" fmla="*/ 355624 w 506250"/>
              <a:gd name="connsiteY7" fmla="*/ 187093 h 523125"/>
              <a:gd name="connsiteX8" fmla="*/ 445770 w 506250"/>
              <a:gd name="connsiteY8" fmla="*/ 267941 h 523125"/>
              <a:gd name="connsiteX9" fmla="*/ 254627 w 506250"/>
              <a:gd name="connsiteY9" fmla="*/ 481022 h 523125"/>
              <a:gd name="connsiteX10" fmla="*/ 164514 w 506250"/>
              <a:gd name="connsiteY10" fmla="*/ 400174 h 523125"/>
              <a:gd name="connsiteX11" fmla="*/ 355624 w 506250"/>
              <a:gd name="connsiteY11" fmla="*/ 187093 h 523125"/>
              <a:gd name="connsiteX12" fmla="*/ 330126 w 506250"/>
              <a:gd name="connsiteY12" fmla="*/ 273173 h 523125"/>
              <a:gd name="connsiteX13" fmla="*/ 329552 w 506250"/>
              <a:gd name="connsiteY13" fmla="*/ 272666 h 523125"/>
              <a:gd name="connsiteX14" fmla="*/ 321773 w 506250"/>
              <a:gd name="connsiteY14" fmla="*/ 269916 h 523125"/>
              <a:gd name="connsiteX15" fmla="*/ 314364 w 506250"/>
              <a:gd name="connsiteY15" fmla="*/ 273476 h 523125"/>
              <a:gd name="connsiteX16" fmla="*/ 211781 w 506250"/>
              <a:gd name="connsiteY16" fmla="*/ 387838 h 523125"/>
              <a:gd name="connsiteX17" fmla="*/ 212659 w 506250"/>
              <a:gd name="connsiteY17" fmla="*/ 404123 h 523125"/>
              <a:gd name="connsiteX18" fmla="*/ 220438 w 506250"/>
              <a:gd name="connsiteY18" fmla="*/ 406873 h 523125"/>
              <a:gd name="connsiteX19" fmla="*/ 227863 w 506250"/>
              <a:gd name="connsiteY19" fmla="*/ 403296 h 523125"/>
              <a:gd name="connsiteX20" fmla="*/ 330953 w 506250"/>
              <a:gd name="connsiteY20" fmla="*/ 288377 h 523125"/>
              <a:gd name="connsiteX21" fmla="*/ 330126 w 506250"/>
              <a:gd name="connsiteY21" fmla="*/ 273173 h 523125"/>
              <a:gd name="connsiteX22" fmla="*/ 351422 w 506250"/>
              <a:gd name="connsiteY22" fmla="*/ 232048 h 523125"/>
              <a:gd name="connsiteX23" fmla="*/ 346343 w 506250"/>
              <a:gd name="connsiteY23" fmla="*/ 237718 h 523125"/>
              <a:gd name="connsiteX24" fmla="*/ 343609 w 506250"/>
              <a:gd name="connsiteY24" fmla="*/ 245498 h 523125"/>
              <a:gd name="connsiteX25" fmla="*/ 347169 w 506250"/>
              <a:gd name="connsiteY25" fmla="*/ 252939 h 523125"/>
              <a:gd name="connsiteX26" fmla="*/ 347760 w 506250"/>
              <a:gd name="connsiteY26" fmla="*/ 253463 h 523125"/>
              <a:gd name="connsiteX27" fmla="*/ 355539 w 506250"/>
              <a:gd name="connsiteY27" fmla="*/ 256196 h 523125"/>
              <a:gd name="connsiteX28" fmla="*/ 362964 w 506250"/>
              <a:gd name="connsiteY28" fmla="*/ 252636 h 523125"/>
              <a:gd name="connsiteX29" fmla="*/ 375233 w 506250"/>
              <a:gd name="connsiteY29" fmla="*/ 238950 h 523125"/>
              <a:gd name="connsiteX30" fmla="*/ 366626 w 506250"/>
              <a:gd name="connsiteY30" fmla="*/ 231238 h 523125"/>
              <a:gd name="connsiteX31" fmla="*/ 351422 w 506250"/>
              <a:gd name="connsiteY31" fmla="*/ 232048 h 523125"/>
              <a:gd name="connsiteX32" fmla="*/ 364314 w 506250"/>
              <a:gd name="connsiteY32" fmla="*/ 177356 h 523125"/>
              <a:gd name="connsiteX33" fmla="*/ 454444 w 506250"/>
              <a:gd name="connsiteY33" fmla="*/ 258204 h 523125"/>
              <a:gd name="connsiteX34" fmla="*/ 476584 w 506250"/>
              <a:gd name="connsiteY34" fmla="*/ 233533 h 523125"/>
              <a:gd name="connsiteX35" fmla="*/ 386471 w 506250"/>
              <a:gd name="connsiteY35" fmla="*/ 152685 h 523125"/>
              <a:gd name="connsiteX36" fmla="*/ 364314 w 506250"/>
              <a:gd name="connsiteY36" fmla="*/ 177356 h 523125"/>
              <a:gd name="connsiteX37" fmla="*/ 516409 w 506250"/>
              <a:gd name="connsiteY37" fmla="*/ 189169 h 523125"/>
              <a:gd name="connsiteX38" fmla="*/ 484734 w 506250"/>
              <a:gd name="connsiteY38" fmla="*/ 224488 h 523125"/>
              <a:gd name="connsiteX39" fmla="*/ 394605 w 506250"/>
              <a:gd name="connsiteY39" fmla="*/ 143657 h 523125"/>
              <a:gd name="connsiteX40" fmla="*/ 426330 w 506250"/>
              <a:gd name="connsiteY40" fmla="*/ 108338 h 523125"/>
              <a:gd name="connsiteX41" fmla="*/ 442783 w 506250"/>
              <a:gd name="connsiteY41" fmla="*/ 100440 h 523125"/>
              <a:gd name="connsiteX42" fmla="*/ 460013 w 506250"/>
              <a:gd name="connsiteY42" fmla="*/ 106498 h 523125"/>
              <a:gd name="connsiteX43" fmla="*/ 514586 w 506250"/>
              <a:gd name="connsiteY43" fmla="*/ 155486 h 523125"/>
              <a:gd name="connsiteX44" fmla="*/ 516409 w 506250"/>
              <a:gd name="connsiteY44" fmla="*/ 189169 h 523125"/>
              <a:gd name="connsiteX45" fmla="*/ 498656 w 506250"/>
              <a:gd name="connsiteY45" fmla="*/ 173205 h 523125"/>
              <a:gd name="connsiteX46" fmla="*/ 444099 w 506250"/>
              <a:gd name="connsiteY46" fmla="*/ 124234 h 523125"/>
              <a:gd name="connsiteX47" fmla="*/ 428288 w 506250"/>
              <a:gd name="connsiteY47" fmla="*/ 141818 h 523125"/>
              <a:gd name="connsiteX48" fmla="*/ 482861 w 506250"/>
              <a:gd name="connsiteY48" fmla="*/ 190806 h 523125"/>
              <a:gd name="connsiteX49" fmla="*/ 498656 w 506250"/>
              <a:gd name="connsiteY49" fmla="*/ 173205 h 523125"/>
              <a:gd name="connsiteX50" fmla="*/ 153748 w 506250"/>
              <a:gd name="connsiteY50" fmla="*/ 412223 h 523125"/>
              <a:gd name="connsiteX51" fmla="*/ 243844 w 506250"/>
              <a:gd name="connsiteY51" fmla="*/ 493071 h 523125"/>
              <a:gd name="connsiteX52" fmla="*/ 137363 w 506250"/>
              <a:gd name="connsiteY52" fmla="*/ 536693 h 523125"/>
              <a:gd name="connsiteX53" fmla="*/ 125280 w 506250"/>
              <a:gd name="connsiteY53" fmla="*/ 534600 h 523125"/>
              <a:gd name="connsiteX54" fmla="*/ 121888 w 506250"/>
              <a:gd name="connsiteY54" fmla="*/ 522804 h 523125"/>
              <a:gd name="connsiteX55" fmla="*/ 153748 w 506250"/>
              <a:gd name="connsiteY55" fmla="*/ 412223 h 523125"/>
              <a:gd name="connsiteX56" fmla="*/ 161983 w 506250"/>
              <a:gd name="connsiteY56" fmla="*/ 440944 h 523125"/>
              <a:gd name="connsiteX57" fmla="*/ 149799 w 506250"/>
              <a:gd name="connsiteY57" fmla="*/ 483249 h 523125"/>
              <a:gd name="connsiteX58" fmla="*/ 173610 w 506250"/>
              <a:gd name="connsiteY58" fmla="*/ 504630 h 523125"/>
              <a:gd name="connsiteX59" fmla="*/ 214313 w 506250"/>
              <a:gd name="connsiteY59" fmla="*/ 487991 h 523125"/>
              <a:gd name="connsiteX60" fmla="*/ 161983 w 506250"/>
              <a:gd name="connsiteY60" fmla="*/ 440944 h 523125"/>
              <a:gd name="connsiteX61" fmla="*/ 131102 w 506250"/>
              <a:gd name="connsiteY61" fmla="*/ 409809 h 523125"/>
              <a:gd name="connsiteX62" fmla="*/ 120589 w 506250"/>
              <a:gd name="connsiteY62" fmla="*/ 446293 h 523125"/>
              <a:gd name="connsiteX63" fmla="*/ 40719 w 506250"/>
              <a:gd name="connsiteY63" fmla="*/ 446293 h 523125"/>
              <a:gd name="connsiteX64" fmla="*/ 0 w 506250"/>
              <a:gd name="connsiteY64" fmla="*/ 405591 h 523125"/>
              <a:gd name="connsiteX65" fmla="*/ 0 w 506250"/>
              <a:gd name="connsiteY65" fmla="*/ 109569 h 523125"/>
              <a:gd name="connsiteX66" fmla="*/ 40719 w 506250"/>
              <a:gd name="connsiteY66" fmla="*/ 68850 h 523125"/>
              <a:gd name="connsiteX67" fmla="*/ 90332 w 506250"/>
              <a:gd name="connsiteY67" fmla="*/ 68850 h 523125"/>
              <a:gd name="connsiteX68" fmla="*/ 90332 w 506250"/>
              <a:gd name="connsiteY68" fmla="*/ 65914 h 523125"/>
              <a:gd name="connsiteX69" fmla="*/ 105351 w 506250"/>
              <a:gd name="connsiteY69" fmla="*/ 50895 h 523125"/>
              <a:gd name="connsiteX70" fmla="*/ 117838 w 506250"/>
              <a:gd name="connsiteY70" fmla="*/ 50895 h 523125"/>
              <a:gd name="connsiteX71" fmla="*/ 117450 w 506250"/>
              <a:gd name="connsiteY71" fmla="*/ 44904 h 523125"/>
              <a:gd name="connsiteX72" fmla="*/ 162354 w 506250"/>
              <a:gd name="connsiteY72" fmla="*/ 0 h 523125"/>
              <a:gd name="connsiteX73" fmla="*/ 207259 w 506250"/>
              <a:gd name="connsiteY73" fmla="*/ 44904 h 523125"/>
              <a:gd name="connsiteX74" fmla="*/ 206871 w 506250"/>
              <a:gd name="connsiteY74" fmla="*/ 50878 h 523125"/>
              <a:gd name="connsiteX75" fmla="*/ 219510 w 506250"/>
              <a:gd name="connsiteY75" fmla="*/ 50878 h 523125"/>
              <a:gd name="connsiteX76" fmla="*/ 234529 w 506250"/>
              <a:gd name="connsiteY76" fmla="*/ 65897 h 523125"/>
              <a:gd name="connsiteX77" fmla="*/ 234529 w 506250"/>
              <a:gd name="connsiteY77" fmla="*/ 68833 h 523125"/>
              <a:gd name="connsiteX78" fmla="*/ 282943 w 506250"/>
              <a:gd name="connsiteY78" fmla="*/ 68833 h 523125"/>
              <a:gd name="connsiteX79" fmla="*/ 323663 w 506250"/>
              <a:gd name="connsiteY79" fmla="*/ 109553 h 523125"/>
              <a:gd name="connsiteX80" fmla="*/ 323663 w 506250"/>
              <a:gd name="connsiteY80" fmla="*/ 187684 h 523125"/>
              <a:gd name="connsiteX81" fmla="*/ 287753 w 506250"/>
              <a:gd name="connsiteY81" fmla="*/ 227711 h 523125"/>
              <a:gd name="connsiteX82" fmla="*/ 287753 w 506250"/>
              <a:gd name="connsiteY82" fmla="*/ 126664 h 523125"/>
              <a:gd name="connsiteX83" fmla="*/ 266423 w 506250"/>
              <a:gd name="connsiteY83" fmla="*/ 105317 h 523125"/>
              <a:gd name="connsiteX84" fmla="*/ 234512 w 506250"/>
              <a:gd name="connsiteY84" fmla="*/ 105317 h 523125"/>
              <a:gd name="connsiteX85" fmla="*/ 234512 w 506250"/>
              <a:gd name="connsiteY85" fmla="*/ 125584 h 523125"/>
              <a:gd name="connsiteX86" fmla="*/ 219493 w 506250"/>
              <a:gd name="connsiteY86" fmla="*/ 140603 h 523125"/>
              <a:gd name="connsiteX87" fmla="*/ 105368 w 506250"/>
              <a:gd name="connsiteY87" fmla="*/ 140603 h 523125"/>
              <a:gd name="connsiteX88" fmla="*/ 90349 w 506250"/>
              <a:gd name="connsiteY88" fmla="*/ 125584 h 523125"/>
              <a:gd name="connsiteX89" fmla="*/ 90349 w 506250"/>
              <a:gd name="connsiteY89" fmla="*/ 105317 h 523125"/>
              <a:gd name="connsiteX90" fmla="*/ 57848 w 506250"/>
              <a:gd name="connsiteY90" fmla="*/ 105317 h 523125"/>
              <a:gd name="connsiteX91" fmla="*/ 36501 w 506250"/>
              <a:gd name="connsiteY91" fmla="*/ 126664 h 523125"/>
              <a:gd name="connsiteX92" fmla="*/ 36501 w 506250"/>
              <a:gd name="connsiteY92" fmla="*/ 388463 h 523125"/>
              <a:gd name="connsiteX93" fmla="*/ 57848 w 506250"/>
              <a:gd name="connsiteY93" fmla="*/ 409809 h 523125"/>
              <a:gd name="connsiteX94" fmla="*/ 131102 w 506250"/>
              <a:gd name="connsiteY94" fmla="*/ 409809 h 523125"/>
              <a:gd name="connsiteX95" fmla="*/ 144399 w 506250"/>
              <a:gd name="connsiteY95" fmla="*/ 44904 h 523125"/>
              <a:gd name="connsiteX96" fmla="*/ 145429 w 506250"/>
              <a:gd name="connsiteY96" fmla="*/ 50895 h 523125"/>
              <a:gd name="connsiteX97" fmla="*/ 179263 w 506250"/>
              <a:gd name="connsiteY97" fmla="*/ 50895 h 523125"/>
              <a:gd name="connsiteX98" fmla="*/ 180309 w 506250"/>
              <a:gd name="connsiteY98" fmla="*/ 44904 h 523125"/>
              <a:gd name="connsiteX99" fmla="*/ 162354 w 506250"/>
              <a:gd name="connsiteY99" fmla="*/ 26933 h 523125"/>
              <a:gd name="connsiteX100" fmla="*/ 144399 w 506250"/>
              <a:gd name="connsiteY100" fmla="*/ 44904 h 523125"/>
              <a:gd name="connsiteX101" fmla="*/ 244738 w 506250"/>
              <a:gd name="connsiteY101" fmla="*/ 275754 h 523125"/>
              <a:gd name="connsiteX102" fmla="*/ 261461 w 506250"/>
              <a:gd name="connsiteY102" fmla="*/ 257108 h 523125"/>
              <a:gd name="connsiteX103" fmla="*/ 243506 w 506250"/>
              <a:gd name="connsiteY103" fmla="*/ 239321 h 523125"/>
              <a:gd name="connsiteX104" fmla="*/ 81878 w 506250"/>
              <a:gd name="connsiteY104" fmla="*/ 239321 h 523125"/>
              <a:gd name="connsiteX105" fmla="*/ 63906 w 506250"/>
              <a:gd name="connsiteY105" fmla="*/ 257580 h 523125"/>
              <a:gd name="connsiteX106" fmla="*/ 81878 w 506250"/>
              <a:gd name="connsiteY106" fmla="*/ 275822 h 523125"/>
              <a:gd name="connsiteX107" fmla="*/ 243489 w 506250"/>
              <a:gd name="connsiteY107" fmla="*/ 275822 h 523125"/>
              <a:gd name="connsiteX108" fmla="*/ 244738 w 506250"/>
              <a:gd name="connsiteY108" fmla="*/ 275754 h 523125"/>
              <a:gd name="connsiteX109" fmla="*/ 63906 w 506250"/>
              <a:gd name="connsiteY109" fmla="*/ 317098 h 523125"/>
              <a:gd name="connsiteX110" fmla="*/ 81878 w 506250"/>
              <a:gd name="connsiteY110" fmla="*/ 335019 h 523125"/>
              <a:gd name="connsiteX111" fmla="*/ 191599 w 506250"/>
              <a:gd name="connsiteY111" fmla="*/ 335019 h 523125"/>
              <a:gd name="connsiteX112" fmla="*/ 223779 w 506250"/>
              <a:gd name="connsiteY112" fmla="*/ 299143 h 523125"/>
              <a:gd name="connsiteX113" fmla="*/ 81878 w 506250"/>
              <a:gd name="connsiteY113" fmla="*/ 299143 h 523125"/>
              <a:gd name="connsiteX114" fmla="*/ 63906 w 506250"/>
              <a:gd name="connsiteY114" fmla="*/ 317098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506250" h="523125">
                <a:moveTo>
                  <a:pt x="261461" y="198028"/>
                </a:moveTo>
                <a:cubicBezTo>
                  <a:pt x="261461" y="207951"/>
                  <a:pt x="253429" y="215983"/>
                  <a:pt x="243489" y="215983"/>
                </a:cubicBezTo>
                <a:lnTo>
                  <a:pt x="81878" y="215983"/>
                </a:lnTo>
                <a:cubicBezTo>
                  <a:pt x="71955" y="215983"/>
                  <a:pt x="63906" y="207951"/>
                  <a:pt x="63906" y="198028"/>
                </a:cubicBezTo>
                <a:cubicBezTo>
                  <a:pt x="63906" y="188123"/>
                  <a:pt x="71955" y="180090"/>
                  <a:pt x="81878" y="180090"/>
                </a:cubicBezTo>
                <a:lnTo>
                  <a:pt x="243489" y="180090"/>
                </a:lnTo>
                <a:cubicBezTo>
                  <a:pt x="253446" y="180090"/>
                  <a:pt x="261461" y="188123"/>
                  <a:pt x="261461" y="198028"/>
                </a:cubicBezTo>
                <a:close/>
                <a:moveTo>
                  <a:pt x="355624" y="187093"/>
                </a:moveTo>
                <a:lnTo>
                  <a:pt x="445770" y="267941"/>
                </a:lnTo>
                <a:lnTo>
                  <a:pt x="254627" y="481022"/>
                </a:lnTo>
                <a:lnTo>
                  <a:pt x="164514" y="400174"/>
                </a:lnTo>
                <a:lnTo>
                  <a:pt x="355624" y="187093"/>
                </a:lnTo>
                <a:close/>
                <a:moveTo>
                  <a:pt x="330126" y="273173"/>
                </a:moveTo>
                <a:lnTo>
                  <a:pt x="329552" y="272666"/>
                </a:lnTo>
                <a:cubicBezTo>
                  <a:pt x="327426" y="270743"/>
                  <a:pt x="324624" y="269764"/>
                  <a:pt x="321773" y="269916"/>
                </a:cubicBezTo>
                <a:cubicBezTo>
                  <a:pt x="318938" y="270068"/>
                  <a:pt x="316254" y="271350"/>
                  <a:pt x="314364" y="273476"/>
                </a:cubicBezTo>
                <a:lnTo>
                  <a:pt x="211781" y="387838"/>
                </a:lnTo>
                <a:cubicBezTo>
                  <a:pt x="207512" y="392563"/>
                  <a:pt x="207917" y="399870"/>
                  <a:pt x="212659" y="404123"/>
                </a:cubicBezTo>
                <a:cubicBezTo>
                  <a:pt x="214785" y="406046"/>
                  <a:pt x="217569" y="407042"/>
                  <a:pt x="220438" y="406873"/>
                </a:cubicBezTo>
                <a:cubicBezTo>
                  <a:pt x="223273" y="406704"/>
                  <a:pt x="225956" y="405439"/>
                  <a:pt x="227863" y="403296"/>
                </a:cubicBezTo>
                <a:lnTo>
                  <a:pt x="330953" y="288377"/>
                </a:lnTo>
                <a:cubicBezTo>
                  <a:pt x="334918" y="283973"/>
                  <a:pt x="334547" y="277138"/>
                  <a:pt x="330126" y="273173"/>
                </a:cubicBezTo>
                <a:close/>
                <a:moveTo>
                  <a:pt x="351422" y="232048"/>
                </a:moveTo>
                <a:lnTo>
                  <a:pt x="346343" y="237718"/>
                </a:lnTo>
                <a:cubicBezTo>
                  <a:pt x="344453" y="239844"/>
                  <a:pt x="343457" y="242646"/>
                  <a:pt x="343609" y="245498"/>
                </a:cubicBezTo>
                <a:cubicBezTo>
                  <a:pt x="343761" y="248349"/>
                  <a:pt x="345043" y="251033"/>
                  <a:pt x="347169" y="252939"/>
                </a:cubicBezTo>
                <a:lnTo>
                  <a:pt x="347760" y="253463"/>
                </a:lnTo>
                <a:cubicBezTo>
                  <a:pt x="349886" y="255369"/>
                  <a:pt x="352688" y="256348"/>
                  <a:pt x="355539" y="256196"/>
                </a:cubicBezTo>
                <a:cubicBezTo>
                  <a:pt x="358391" y="256044"/>
                  <a:pt x="361058" y="254762"/>
                  <a:pt x="362964" y="252636"/>
                </a:cubicBezTo>
                <a:lnTo>
                  <a:pt x="375233" y="238950"/>
                </a:lnTo>
                <a:lnTo>
                  <a:pt x="366626" y="231238"/>
                </a:lnTo>
                <a:cubicBezTo>
                  <a:pt x="362205" y="227256"/>
                  <a:pt x="355388" y="227627"/>
                  <a:pt x="351422" y="232048"/>
                </a:cubicBezTo>
                <a:close/>
                <a:moveTo>
                  <a:pt x="364314" y="177356"/>
                </a:moveTo>
                <a:lnTo>
                  <a:pt x="454444" y="258204"/>
                </a:lnTo>
                <a:lnTo>
                  <a:pt x="476584" y="233533"/>
                </a:lnTo>
                <a:lnTo>
                  <a:pt x="386471" y="152685"/>
                </a:lnTo>
                <a:lnTo>
                  <a:pt x="364314" y="177356"/>
                </a:lnTo>
                <a:close/>
                <a:moveTo>
                  <a:pt x="516409" y="189169"/>
                </a:moveTo>
                <a:lnTo>
                  <a:pt x="484734" y="224488"/>
                </a:lnTo>
                <a:lnTo>
                  <a:pt x="394605" y="143657"/>
                </a:lnTo>
                <a:lnTo>
                  <a:pt x="426330" y="108338"/>
                </a:lnTo>
                <a:cubicBezTo>
                  <a:pt x="430498" y="103613"/>
                  <a:pt x="436455" y="100778"/>
                  <a:pt x="442783" y="100440"/>
                </a:cubicBezTo>
                <a:cubicBezTo>
                  <a:pt x="449111" y="100086"/>
                  <a:pt x="455304" y="102279"/>
                  <a:pt x="460013" y="106498"/>
                </a:cubicBezTo>
                <a:lnTo>
                  <a:pt x="514586" y="155486"/>
                </a:lnTo>
                <a:cubicBezTo>
                  <a:pt x="524374" y="164278"/>
                  <a:pt x="525201" y="179364"/>
                  <a:pt x="516409" y="189169"/>
                </a:cubicBezTo>
                <a:close/>
                <a:moveTo>
                  <a:pt x="498656" y="173205"/>
                </a:moveTo>
                <a:lnTo>
                  <a:pt x="444099" y="124234"/>
                </a:lnTo>
                <a:lnTo>
                  <a:pt x="428288" y="141818"/>
                </a:lnTo>
                <a:lnTo>
                  <a:pt x="482861" y="190806"/>
                </a:lnTo>
                <a:lnTo>
                  <a:pt x="498656" y="173205"/>
                </a:lnTo>
                <a:close/>
                <a:moveTo>
                  <a:pt x="153748" y="412223"/>
                </a:moveTo>
                <a:lnTo>
                  <a:pt x="243844" y="493071"/>
                </a:lnTo>
                <a:lnTo>
                  <a:pt x="137363" y="536693"/>
                </a:lnTo>
                <a:cubicBezTo>
                  <a:pt x="133262" y="538363"/>
                  <a:pt x="128571" y="537553"/>
                  <a:pt x="125280" y="534600"/>
                </a:cubicBezTo>
                <a:cubicBezTo>
                  <a:pt x="121973" y="531613"/>
                  <a:pt x="120673" y="527057"/>
                  <a:pt x="121888" y="522804"/>
                </a:cubicBezTo>
                <a:lnTo>
                  <a:pt x="153748" y="412223"/>
                </a:lnTo>
                <a:close/>
                <a:moveTo>
                  <a:pt x="161983" y="440944"/>
                </a:moveTo>
                <a:lnTo>
                  <a:pt x="149799" y="483249"/>
                </a:lnTo>
                <a:lnTo>
                  <a:pt x="173610" y="504630"/>
                </a:lnTo>
                <a:lnTo>
                  <a:pt x="214313" y="487991"/>
                </a:lnTo>
                <a:lnTo>
                  <a:pt x="161983" y="440944"/>
                </a:lnTo>
                <a:close/>
                <a:moveTo>
                  <a:pt x="131102" y="409809"/>
                </a:moveTo>
                <a:lnTo>
                  <a:pt x="120589" y="446293"/>
                </a:lnTo>
                <a:lnTo>
                  <a:pt x="40719" y="446293"/>
                </a:lnTo>
                <a:cubicBezTo>
                  <a:pt x="18242" y="446293"/>
                  <a:pt x="0" y="428068"/>
                  <a:pt x="0" y="405591"/>
                </a:cubicBezTo>
                <a:lnTo>
                  <a:pt x="0" y="109569"/>
                </a:lnTo>
                <a:cubicBezTo>
                  <a:pt x="0" y="87092"/>
                  <a:pt x="18225" y="68850"/>
                  <a:pt x="40719" y="68850"/>
                </a:cubicBezTo>
                <a:lnTo>
                  <a:pt x="90332" y="68850"/>
                </a:lnTo>
                <a:lnTo>
                  <a:pt x="90332" y="65914"/>
                </a:lnTo>
                <a:cubicBezTo>
                  <a:pt x="90332" y="57611"/>
                  <a:pt x="97065" y="50895"/>
                  <a:pt x="105351" y="50895"/>
                </a:cubicBezTo>
                <a:lnTo>
                  <a:pt x="117838" y="50895"/>
                </a:lnTo>
                <a:cubicBezTo>
                  <a:pt x="117585" y="49089"/>
                  <a:pt x="117450" y="46929"/>
                  <a:pt x="117450" y="44904"/>
                </a:cubicBezTo>
                <a:cubicBezTo>
                  <a:pt x="117450" y="20149"/>
                  <a:pt x="137582" y="0"/>
                  <a:pt x="162354" y="0"/>
                </a:cubicBezTo>
                <a:cubicBezTo>
                  <a:pt x="187144" y="0"/>
                  <a:pt x="207259" y="20149"/>
                  <a:pt x="207259" y="44904"/>
                </a:cubicBezTo>
                <a:cubicBezTo>
                  <a:pt x="207259" y="46929"/>
                  <a:pt x="207090" y="49089"/>
                  <a:pt x="206871" y="50878"/>
                </a:cubicBezTo>
                <a:lnTo>
                  <a:pt x="219510" y="50878"/>
                </a:lnTo>
                <a:cubicBezTo>
                  <a:pt x="227813" y="50878"/>
                  <a:pt x="234529" y="57611"/>
                  <a:pt x="234529" y="65897"/>
                </a:cubicBezTo>
                <a:lnTo>
                  <a:pt x="234529" y="68833"/>
                </a:lnTo>
                <a:lnTo>
                  <a:pt x="282943" y="68833"/>
                </a:lnTo>
                <a:cubicBezTo>
                  <a:pt x="305421" y="68833"/>
                  <a:pt x="323663" y="87075"/>
                  <a:pt x="323663" y="109553"/>
                </a:cubicBezTo>
                <a:lnTo>
                  <a:pt x="323663" y="187684"/>
                </a:lnTo>
                <a:lnTo>
                  <a:pt x="287753" y="227711"/>
                </a:lnTo>
                <a:lnTo>
                  <a:pt x="287753" y="126664"/>
                </a:lnTo>
                <a:cubicBezTo>
                  <a:pt x="287753" y="114868"/>
                  <a:pt x="278201" y="105317"/>
                  <a:pt x="266423" y="105317"/>
                </a:cubicBezTo>
                <a:lnTo>
                  <a:pt x="234512" y="105317"/>
                </a:lnTo>
                <a:lnTo>
                  <a:pt x="234512" y="125584"/>
                </a:lnTo>
                <a:cubicBezTo>
                  <a:pt x="234512" y="133869"/>
                  <a:pt x="227779" y="140603"/>
                  <a:pt x="219493" y="140603"/>
                </a:cubicBezTo>
                <a:lnTo>
                  <a:pt x="105368" y="140603"/>
                </a:lnTo>
                <a:cubicBezTo>
                  <a:pt x="97065" y="140603"/>
                  <a:pt x="90349" y="133869"/>
                  <a:pt x="90349" y="125584"/>
                </a:cubicBezTo>
                <a:lnTo>
                  <a:pt x="90349" y="105317"/>
                </a:lnTo>
                <a:lnTo>
                  <a:pt x="57848" y="105317"/>
                </a:lnTo>
                <a:cubicBezTo>
                  <a:pt x="46052" y="105317"/>
                  <a:pt x="36501" y="114885"/>
                  <a:pt x="36501" y="126664"/>
                </a:cubicBezTo>
                <a:lnTo>
                  <a:pt x="36501" y="388463"/>
                </a:lnTo>
                <a:cubicBezTo>
                  <a:pt x="36501" y="400275"/>
                  <a:pt x="46069" y="409809"/>
                  <a:pt x="57848" y="409809"/>
                </a:cubicBezTo>
                <a:lnTo>
                  <a:pt x="131102" y="409809"/>
                </a:lnTo>
                <a:close/>
                <a:moveTo>
                  <a:pt x="144399" y="44904"/>
                </a:moveTo>
                <a:cubicBezTo>
                  <a:pt x="144399" y="46997"/>
                  <a:pt x="144788" y="49089"/>
                  <a:pt x="145429" y="50895"/>
                </a:cubicBezTo>
                <a:lnTo>
                  <a:pt x="179263" y="50895"/>
                </a:lnTo>
                <a:cubicBezTo>
                  <a:pt x="179938" y="49089"/>
                  <a:pt x="180309" y="47014"/>
                  <a:pt x="180309" y="44904"/>
                </a:cubicBezTo>
                <a:cubicBezTo>
                  <a:pt x="180309" y="34999"/>
                  <a:pt x="172260" y="26933"/>
                  <a:pt x="162354" y="26933"/>
                </a:cubicBezTo>
                <a:cubicBezTo>
                  <a:pt x="152449" y="26933"/>
                  <a:pt x="144399" y="34999"/>
                  <a:pt x="144399" y="44904"/>
                </a:cubicBezTo>
                <a:close/>
                <a:moveTo>
                  <a:pt x="244738" y="275754"/>
                </a:moveTo>
                <a:lnTo>
                  <a:pt x="261461" y="257108"/>
                </a:lnTo>
                <a:cubicBezTo>
                  <a:pt x="261225" y="247388"/>
                  <a:pt x="253294" y="239321"/>
                  <a:pt x="243506" y="239321"/>
                </a:cubicBezTo>
                <a:lnTo>
                  <a:pt x="81878" y="239321"/>
                </a:lnTo>
                <a:cubicBezTo>
                  <a:pt x="71955" y="239321"/>
                  <a:pt x="63906" y="247641"/>
                  <a:pt x="63906" y="257580"/>
                </a:cubicBezTo>
                <a:cubicBezTo>
                  <a:pt x="63906" y="267486"/>
                  <a:pt x="71955" y="275822"/>
                  <a:pt x="81878" y="275822"/>
                </a:cubicBezTo>
                <a:lnTo>
                  <a:pt x="243489" y="275822"/>
                </a:lnTo>
                <a:cubicBezTo>
                  <a:pt x="243911" y="275805"/>
                  <a:pt x="244333" y="275771"/>
                  <a:pt x="244738" y="275754"/>
                </a:cubicBezTo>
                <a:close/>
                <a:moveTo>
                  <a:pt x="63906" y="317098"/>
                </a:moveTo>
                <a:cubicBezTo>
                  <a:pt x="63906" y="327021"/>
                  <a:pt x="71955" y="335019"/>
                  <a:pt x="81878" y="335019"/>
                </a:cubicBezTo>
                <a:lnTo>
                  <a:pt x="191599" y="335019"/>
                </a:lnTo>
                <a:lnTo>
                  <a:pt x="223779" y="299143"/>
                </a:lnTo>
                <a:lnTo>
                  <a:pt x="81878" y="299143"/>
                </a:lnTo>
                <a:cubicBezTo>
                  <a:pt x="71955" y="299143"/>
                  <a:pt x="63906" y="307176"/>
                  <a:pt x="63906" y="317098"/>
                </a:cubicBezTo>
                <a:close/>
              </a:path>
            </a:pathLst>
          </a:custGeom>
          <a:solidFill>
            <a:schemeClr val="accent4"/>
          </a:solid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文本框 4">
            <a:extLst>
              <a:ext uri="{FF2B5EF4-FFF2-40B4-BE49-F238E27FC236}">
                <a16:creationId xmlns:a16="http://schemas.microsoft.com/office/drawing/2014/main" id="{3B3B4675-A2B3-4A04-B3BE-21550687404F}"/>
              </a:ext>
            </a:extLst>
          </p:cNvPr>
          <p:cNvSpPr txBox="1"/>
          <p:nvPr/>
        </p:nvSpPr>
        <p:spPr>
          <a:xfrm>
            <a:off x="800938" y="1572145"/>
            <a:ext cx="6854374" cy="4685513"/>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zh-CN" altLang="en-US" dirty="0"/>
              <a:t>数字证书（</a:t>
            </a:r>
            <a:r>
              <a:rPr lang="en-US" altLang="zh-CN" dirty="0" err="1"/>
              <a:t>Digitl</a:t>
            </a:r>
            <a:r>
              <a:rPr lang="en-US" altLang="zh-CN" dirty="0"/>
              <a:t> Certificate </a:t>
            </a:r>
            <a:r>
              <a:rPr lang="zh-CN" altLang="en-US" dirty="0"/>
              <a:t>或 </a:t>
            </a:r>
            <a:r>
              <a:rPr lang="en-US" altLang="zh-CN" dirty="0" err="1"/>
              <a:t>Digita</a:t>
            </a:r>
            <a:r>
              <a:rPr lang="en-US" altLang="zh-CN" dirty="0"/>
              <a:t> </a:t>
            </a:r>
            <a:r>
              <a:rPr lang="en-US" altLang="zh-CN" dirty="0" err="1"/>
              <a:t>lD</a:t>
            </a:r>
            <a:r>
              <a:rPr lang="en-US" altLang="zh-CN" dirty="0"/>
              <a:t>)</a:t>
            </a:r>
            <a:r>
              <a:rPr lang="zh-CN" altLang="en-US" dirty="0"/>
              <a:t>是一个将经过</a:t>
            </a:r>
            <a:r>
              <a:rPr lang="zh-CN" altLang="en-US" dirty="0">
                <a:solidFill>
                  <a:schemeClr val="accent4">
                    <a:lumMod val="60000"/>
                    <a:lumOff val="40000"/>
                  </a:schemeClr>
                </a:solidFill>
              </a:rPr>
              <a:t>可信、权威、公正</a:t>
            </a:r>
            <a:r>
              <a:rPr lang="zh-CN" altLang="en-US" dirty="0"/>
              <a:t>的</a:t>
            </a:r>
            <a:r>
              <a:rPr lang="zh-CN" altLang="en-US" dirty="0">
                <a:solidFill>
                  <a:schemeClr val="accent4">
                    <a:lumMod val="60000"/>
                    <a:lumOff val="40000"/>
                  </a:schemeClr>
                </a:solidFill>
              </a:rPr>
              <a:t>第三方</a:t>
            </a:r>
            <a:r>
              <a:rPr lang="zh-CN" altLang="en-US" dirty="0"/>
              <a:t>认证机构 </a:t>
            </a:r>
            <a:r>
              <a:rPr lang="en-US" altLang="zh-CN" dirty="0"/>
              <a:t>( Certificate Authority</a:t>
            </a:r>
            <a:r>
              <a:rPr lang="zh-CN" altLang="en-US" dirty="0"/>
              <a:t>，</a:t>
            </a:r>
            <a:r>
              <a:rPr lang="en-US" altLang="zh-CN" dirty="0"/>
              <a:t>CA</a:t>
            </a:r>
            <a:r>
              <a:rPr lang="zh-CN" altLang="en-US" dirty="0"/>
              <a:t>）签发的包含公开密钥及其拥有者信息的电子文件</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zh-CN" altLang="en-US" dirty="0"/>
              <a:t>一份数字证书有两个作用：</a:t>
            </a:r>
            <a:endParaRPr lang="en-US" altLang="zh-CN" dirty="0"/>
          </a:p>
          <a:p>
            <a:pPr marL="742950" lvl="1" indent="-285750" algn="just">
              <a:lnSpc>
                <a:spcPct val="130000"/>
              </a:lnSpc>
              <a:spcBef>
                <a:spcPts val="300"/>
              </a:spcBef>
              <a:spcAft>
                <a:spcPts val="300"/>
              </a:spcAft>
              <a:buFont typeface="Arial" panose="020B0604020202020204" pitchFamily="34" charset="0"/>
              <a:buChar char="•"/>
            </a:pPr>
            <a:r>
              <a:rPr lang="zh-CN" altLang="en-US" dirty="0"/>
              <a:t>其一，它提供了一个用于加密的</a:t>
            </a:r>
            <a:r>
              <a:rPr lang="zh-CN" altLang="en-US" dirty="0">
                <a:solidFill>
                  <a:schemeClr val="accent4">
                    <a:lumMod val="60000"/>
                    <a:lumOff val="40000"/>
                  </a:schemeClr>
                </a:solidFill>
              </a:rPr>
              <a:t>密钥</a:t>
            </a:r>
            <a:r>
              <a:rPr lang="zh-CN" altLang="en-US" dirty="0"/>
              <a:t>，使得证书的使用者可以对传送给证书持有人的数据进行加密</a:t>
            </a:r>
            <a:endParaRPr lang="en-US" altLang="zh-CN" dirty="0"/>
          </a:p>
          <a:p>
            <a:pPr marL="742950" lvl="1" indent="-285750" algn="just">
              <a:lnSpc>
                <a:spcPct val="130000"/>
              </a:lnSpc>
              <a:spcBef>
                <a:spcPts val="300"/>
              </a:spcBef>
              <a:spcAft>
                <a:spcPts val="300"/>
              </a:spcAft>
              <a:buFont typeface="Arial" panose="020B0604020202020204" pitchFamily="34" charset="0"/>
              <a:buChar char="•"/>
            </a:pPr>
            <a:r>
              <a:rPr lang="zh-CN" altLang="en-US" dirty="0"/>
              <a:t>其二，它提供了一种</a:t>
            </a:r>
            <a:r>
              <a:rPr lang="zh-CN" altLang="en-US" dirty="0">
                <a:solidFill>
                  <a:schemeClr val="accent4">
                    <a:lumMod val="60000"/>
                    <a:lumOff val="40000"/>
                  </a:schemeClr>
                </a:solidFill>
              </a:rPr>
              <a:t>证据</a:t>
            </a:r>
            <a:r>
              <a:rPr lang="zh-CN" altLang="en-US" dirty="0"/>
              <a:t>，表明证书的持有人就是所声称的那个人</a:t>
            </a:r>
            <a:r>
              <a:rPr lang="en-US" altLang="zh-CN" dirty="0"/>
              <a:t>(</a:t>
            </a:r>
            <a:r>
              <a:rPr lang="zh-CN" altLang="en-US" dirty="0"/>
              <a:t>即数字证书可用于</a:t>
            </a:r>
            <a:r>
              <a:rPr lang="zh-CN" altLang="en-US" dirty="0">
                <a:solidFill>
                  <a:schemeClr val="accent4">
                    <a:lumMod val="60000"/>
                    <a:lumOff val="40000"/>
                  </a:schemeClr>
                </a:solidFill>
              </a:rPr>
              <a:t>标明互联网用户的身份</a:t>
            </a:r>
            <a:r>
              <a:rPr lang="zh-CN" altLang="en-US" dirty="0"/>
              <a:t>，类似于现实生活中的居民身份证）</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zh-CN" altLang="en-US" dirty="0"/>
              <a:t>一般使用已成为工业标准的</a:t>
            </a:r>
            <a:r>
              <a:rPr lang="en-US" altLang="zh-CN" dirty="0">
                <a:solidFill>
                  <a:schemeClr val="accent4">
                    <a:lumMod val="60000"/>
                    <a:lumOff val="40000"/>
                  </a:schemeClr>
                </a:solidFill>
              </a:rPr>
              <a:t>ISO/IEC/ITU X.509</a:t>
            </a:r>
            <a:r>
              <a:rPr lang="zh-CN" altLang="en-US" dirty="0"/>
              <a:t>第三版的格式，</a:t>
            </a:r>
            <a:r>
              <a:rPr lang="en-US" altLang="zh-CN" dirty="0"/>
              <a:t>CA </a:t>
            </a:r>
            <a:r>
              <a:rPr lang="zh-CN" altLang="en-US" dirty="0"/>
              <a:t>使用它自己的私钥签发证书，保证证书免于被篡改并确认证书持有人的身份</a:t>
            </a:r>
          </a:p>
        </p:txBody>
      </p:sp>
      <p:sp>
        <p:nvSpPr>
          <p:cNvPr id="7" name="文本框 6">
            <a:extLst>
              <a:ext uri="{FF2B5EF4-FFF2-40B4-BE49-F238E27FC236}">
                <a16:creationId xmlns:a16="http://schemas.microsoft.com/office/drawing/2014/main" id="{86E09988-DE1D-418F-8A6F-A824218EB0A6}"/>
              </a:ext>
            </a:extLst>
          </p:cNvPr>
          <p:cNvSpPr txBox="1"/>
          <p:nvPr/>
        </p:nvSpPr>
        <p:spPr>
          <a:xfrm>
            <a:off x="4489760" y="6327933"/>
            <a:ext cx="4631937" cy="369332"/>
          </a:xfrm>
          <a:prstGeom prst="rect">
            <a:avLst/>
          </a:prstGeom>
          <a:noFill/>
        </p:spPr>
        <p:txBody>
          <a:bodyPr wrap="square">
            <a:spAutoFit/>
          </a:bodyPr>
          <a:lstStyle/>
          <a:p>
            <a:r>
              <a:rPr lang="zh-CN" altLang="en-US" b="1" dirty="0"/>
              <a:t>戳</a:t>
            </a:r>
            <a:r>
              <a:rPr lang="zh-CN" altLang="en-US" dirty="0"/>
              <a:t>：</a:t>
            </a:r>
            <a:r>
              <a:rPr lang="zh-CN" altLang="en-US" dirty="0">
                <a:hlinkClick r:id="rId3"/>
              </a:rPr>
              <a:t>https://www.itu.int/rec/T-REC-X.509</a:t>
            </a:r>
            <a:endParaRPr lang="zh-CN" altLang="en-US" dirty="0"/>
          </a:p>
        </p:txBody>
      </p:sp>
      <p:pic>
        <p:nvPicPr>
          <p:cNvPr id="8" name="图片 7">
            <a:extLst>
              <a:ext uri="{FF2B5EF4-FFF2-40B4-BE49-F238E27FC236}">
                <a16:creationId xmlns:a16="http://schemas.microsoft.com/office/drawing/2014/main" id="{ECF66A7E-27D3-4CC3-8916-0F6F8D41BA41}"/>
              </a:ext>
            </a:extLst>
          </p:cNvPr>
          <p:cNvPicPr>
            <a:picLocks noChangeAspect="1"/>
          </p:cNvPicPr>
          <p:nvPr/>
        </p:nvPicPr>
        <p:blipFill>
          <a:blip r:embed="rId4"/>
          <a:stretch>
            <a:fillRect/>
          </a:stretch>
        </p:blipFill>
        <p:spPr>
          <a:xfrm>
            <a:off x="8200683" y="1341967"/>
            <a:ext cx="3190379" cy="4513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6537372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C2CD3-7CBB-47E8-ABCD-B569DD5663CA}"/>
              </a:ext>
            </a:extLst>
          </p:cNvPr>
          <p:cNvSpPr>
            <a:spLocks noGrp="1"/>
          </p:cNvSpPr>
          <p:nvPr>
            <p:ph type="title"/>
          </p:nvPr>
        </p:nvSpPr>
        <p:spPr/>
        <p:txBody>
          <a:bodyPr/>
          <a:lstStyle/>
          <a:p>
            <a:r>
              <a:rPr lang="en-US" altLang="zh-CN" dirty="0"/>
              <a:t>X.509</a:t>
            </a:r>
            <a:endParaRPr lang="zh-CN" altLang="en-US" dirty="0"/>
          </a:p>
        </p:txBody>
      </p:sp>
      <p:graphicFrame>
        <p:nvGraphicFramePr>
          <p:cNvPr id="3" name="表格 3">
            <a:extLst>
              <a:ext uri="{FF2B5EF4-FFF2-40B4-BE49-F238E27FC236}">
                <a16:creationId xmlns:a16="http://schemas.microsoft.com/office/drawing/2014/main" id="{570E16B1-4166-4984-9156-3D12D0B5739B}"/>
              </a:ext>
            </a:extLst>
          </p:cNvPr>
          <p:cNvGraphicFramePr>
            <a:graphicFrameLocks noGrp="1"/>
          </p:cNvGraphicFramePr>
          <p:nvPr>
            <p:extLst>
              <p:ext uri="{D42A27DB-BD31-4B8C-83A1-F6EECF244321}">
                <p14:modId xmlns:p14="http://schemas.microsoft.com/office/powerpoint/2010/main" val="3591391325"/>
              </p:ext>
            </p:extLst>
          </p:nvPr>
        </p:nvGraphicFramePr>
        <p:xfrm>
          <a:off x="2095500" y="906998"/>
          <a:ext cx="2851150" cy="5747802"/>
        </p:xfrm>
        <a:graphic>
          <a:graphicData uri="http://schemas.openxmlformats.org/drawingml/2006/table">
            <a:tbl>
              <a:tblPr firstRow="1" bandRow="1">
                <a:tableStyleId>{5C22544A-7EE6-4342-B048-85BDC9FD1C3A}</a:tableStyleId>
              </a:tblPr>
              <a:tblGrid>
                <a:gridCol w="2851150">
                  <a:extLst>
                    <a:ext uri="{9D8B030D-6E8A-4147-A177-3AD203B41FA5}">
                      <a16:colId xmlns:a16="http://schemas.microsoft.com/office/drawing/2014/main" val="150569207"/>
                    </a:ext>
                  </a:extLst>
                </a:gridCol>
              </a:tblGrid>
              <a:tr h="338106">
                <a:tc>
                  <a:txBody>
                    <a:bodyPr/>
                    <a:lstStyle/>
                    <a:p>
                      <a:pPr algn="ctr"/>
                      <a:r>
                        <a:rPr lang="en-US" altLang="zh-CN" sz="1600" b="1" dirty="0">
                          <a:solidFill>
                            <a:schemeClr val="tx1"/>
                          </a:solidFill>
                        </a:rPr>
                        <a:t>Version</a:t>
                      </a:r>
                      <a:endParaRPr lang="zh-CN" alt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4CE"/>
                    </a:solidFill>
                  </a:tcPr>
                </a:tc>
                <a:extLst>
                  <a:ext uri="{0D108BD9-81ED-4DB2-BD59-A6C34878D82A}">
                    <a16:rowId xmlns:a16="http://schemas.microsoft.com/office/drawing/2014/main" val="199920277"/>
                  </a:ext>
                </a:extLst>
              </a:tr>
              <a:tr h="338106">
                <a:tc>
                  <a:txBody>
                    <a:bodyPr/>
                    <a:lstStyle/>
                    <a:p>
                      <a:pPr algn="ctr"/>
                      <a:r>
                        <a:rPr lang="en-US" altLang="zh-CN" sz="1600" b="1" dirty="0"/>
                        <a:t>Certificate Serial Number</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BE8"/>
                    </a:solidFill>
                  </a:tcPr>
                </a:tc>
                <a:extLst>
                  <a:ext uri="{0D108BD9-81ED-4DB2-BD59-A6C34878D82A}">
                    <a16:rowId xmlns:a16="http://schemas.microsoft.com/office/drawing/2014/main" val="2468009919"/>
                  </a:ext>
                </a:extLst>
              </a:tr>
              <a:tr h="338106">
                <a:tc>
                  <a:txBody>
                    <a:bodyPr/>
                    <a:lstStyle/>
                    <a:p>
                      <a:pPr algn="ctr"/>
                      <a:r>
                        <a:rPr lang="en-US" altLang="zh-CN" sz="1600" b="1" dirty="0"/>
                        <a:t>Algorithm</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CBD4CE"/>
                    </a:solidFill>
                  </a:tcPr>
                </a:tc>
                <a:extLst>
                  <a:ext uri="{0D108BD9-81ED-4DB2-BD59-A6C34878D82A}">
                    <a16:rowId xmlns:a16="http://schemas.microsoft.com/office/drawing/2014/main" val="2555275460"/>
                  </a:ext>
                </a:extLst>
              </a:tr>
              <a:tr h="338106">
                <a:tc>
                  <a:txBody>
                    <a:bodyPr/>
                    <a:lstStyle/>
                    <a:p>
                      <a:pPr algn="ctr"/>
                      <a:r>
                        <a:rPr lang="en-US" altLang="zh-CN" sz="1600" b="1" dirty="0"/>
                        <a:t>parameters</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8367895"/>
                  </a:ext>
                </a:extLst>
              </a:tr>
              <a:tr h="338106">
                <a:tc>
                  <a:txBody>
                    <a:bodyPr/>
                    <a:lstStyle/>
                    <a:p>
                      <a:pPr algn="ctr"/>
                      <a:r>
                        <a:rPr lang="en-US" altLang="zh-CN" sz="1600" b="1" dirty="0"/>
                        <a:t>Issuer Name</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1924409"/>
                  </a:ext>
                </a:extLst>
              </a:tr>
              <a:tr h="338106">
                <a:tc>
                  <a:txBody>
                    <a:bodyPr/>
                    <a:lstStyle/>
                    <a:p>
                      <a:pPr algn="ctr"/>
                      <a:r>
                        <a:rPr lang="en-US" altLang="zh-CN" sz="1600" b="1" dirty="0"/>
                        <a:t>Not before</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6533017"/>
                  </a:ext>
                </a:extLst>
              </a:tr>
              <a:tr h="338106">
                <a:tc>
                  <a:txBody>
                    <a:bodyPr/>
                    <a:lstStyle/>
                    <a:p>
                      <a:pPr algn="ctr"/>
                      <a:r>
                        <a:rPr lang="en-US" altLang="zh-CN" sz="1600" b="1" dirty="0"/>
                        <a:t>Not After</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0140328"/>
                  </a:ext>
                </a:extLst>
              </a:tr>
              <a:tr h="338106">
                <a:tc>
                  <a:txBody>
                    <a:bodyPr/>
                    <a:lstStyle/>
                    <a:p>
                      <a:pPr algn="ctr"/>
                      <a:r>
                        <a:rPr lang="en-US" altLang="zh-CN" sz="1600" b="1" dirty="0"/>
                        <a:t>Subject Name</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3499432"/>
                  </a:ext>
                </a:extLst>
              </a:tr>
              <a:tr h="338106">
                <a:tc>
                  <a:txBody>
                    <a:bodyPr/>
                    <a:lstStyle/>
                    <a:p>
                      <a:pPr algn="ctr"/>
                      <a:r>
                        <a:rPr lang="en-US" altLang="zh-CN" sz="1600" b="1" dirty="0"/>
                        <a:t>Algorithm</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2247506"/>
                  </a:ext>
                </a:extLst>
              </a:tr>
              <a:tr h="338106">
                <a:tc>
                  <a:txBody>
                    <a:bodyPr/>
                    <a:lstStyle/>
                    <a:p>
                      <a:pPr algn="ctr"/>
                      <a:r>
                        <a:rPr lang="en-US" altLang="zh-CN" sz="1600" b="1" dirty="0"/>
                        <a:t>Parameters</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7EBE8"/>
                    </a:solidFill>
                  </a:tcPr>
                </a:tc>
                <a:extLst>
                  <a:ext uri="{0D108BD9-81ED-4DB2-BD59-A6C34878D82A}">
                    <a16:rowId xmlns:a16="http://schemas.microsoft.com/office/drawing/2014/main" val="2577790522"/>
                  </a:ext>
                </a:extLst>
              </a:tr>
              <a:tr h="338106">
                <a:tc>
                  <a:txBody>
                    <a:bodyPr/>
                    <a:lstStyle/>
                    <a:p>
                      <a:pPr algn="ctr"/>
                      <a:r>
                        <a:rPr lang="en-US" altLang="zh-CN" sz="1600" b="1" dirty="0"/>
                        <a:t>Key</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690308"/>
                  </a:ext>
                </a:extLst>
              </a:tr>
              <a:tr h="338106">
                <a:tc>
                  <a:txBody>
                    <a:bodyPr/>
                    <a:lstStyle/>
                    <a:p>
                      <a:pPr algn="ctr"/>
                      <a:r>
                        <a:rPr lang="en-US" altLang="zh-CN" sz="1600" b="1" dirty="0"/>
                        <a:t>Issuer Unique Identifier</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116241"/>
                  </a:ext>
                </a:extLst>
              </a:tr>
              <a:tr h="338106">
                <a:tc>
                  <a:txBody>
                    <a:bodyPr/>
                    <a:lstStyle/>
                    <a:p>
                      <a:pPr algn="ctr"/>
                      <a:r>
                        <a:rPr lang="en-US" altLang="zh-CN" sz="1600" b="1" dirty="0"/>
                        <a:t>Subject Unique Identifier</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2395884"/>
                  </a:ext>
                </a:extLst>
              </a:tr>
              <a:tr h="338106">
                <a:tc>
                  <a:txBody>
                    <a:bodyPr/>
                    <a:lstStyle/>
                    <a:p>
                      <a:pPr algn="ctr"/>
                      <a:r>
                        <a:rPr lang="en-US" altLang="zh-CN" sz="1600" b="1" dirty="0"/>
                        <a:t>Extensions</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717368"/>
                  </a:ext>
                </a:extLst>
              </a:tr>
              <a:tr h="338106">
                <a:tc>
                  <a:txBody>
                    <a:bodyPr/>
                    <a:lstStyle/>
                    <a:p>
                      <a:pPr algn="ctr"/>
                      <a:r>
                        <a:rPr lang="en-US" altLang="zh-CN" sz="1600" b="1" dirty="0"/>
                        <a:t>Algorithm</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8847973"/>
                  </a:ext>
                </a:extLst>
              </a:tr>
              <a:tr h="338106">
                <a:tc>
                  <a:txBody>
                    <a:bodyPr/>
                    <a:lstStyle/>
                    <a:p>
                      <a:pPr algn="ctr"/>
                      <a:r>
                        <a:rPr lang="en-US" altLang="zh-CN" sz="1600" b="1" dirty="0"/>
                        <a:t>Parameters</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7EBE8"/>
                    </a:solidFill>
                  </a:tcPr>
                </a:tc>
                <a:extLst>
                  <a:ext uri="{0D108BD9-81ED-4DB2-BD59-A6C34878D82A}">
                    <a16:rowId xmlns:a16="http://schemas.microsoft.com/office/drawing/2014/main" val="2244427863"/>
                  </a:ext>
                </a:extLst>
              </a:tr>
              <a:tr h="338106">
                <a:tc>
                  <a:txBody>
                    <a:bodyPr/>
                    <a:lstStyle/>
                    <a:p>
                      <a:pPr algn="ctr"/>
                      <a:r>
                        <a:rPr lang="en-US" altLang="zh-CN" sz="1600" b="1" dirty="0"/>
                        <a:t>encrypted</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936755"/>
                  </a:ext>
                </a:extLst>
              </a:tr>
            </a:tbl>
          </a:graphicData>
        </a:graphic>
      </p:graphicFrame>
      <p:sp>
        <p:nvSpPr>
          <p:cNvPr id="4" name="左大括号 3">
            <a:extLst>
              <a:ext uri="{FF2B5EF4-FFF2-40B4-BE49-F238E27FC236}">
                <a16:creationId xmlns:a16="http://schemas.microsoft.com/office/drawing/2014/main" id="{520E52C3-B598-4EFF-8518-25C4C395A3A4}"/>
              </a:ext>
            </a:extLst>
          </p:cNvPr>
          <p:cNvSpPr/>
          <p:nvPr/>
        </p:nvSpPr>
        <p:spPr>
          <a:xfrm>
            <a:off x="1803400" y="1619250"/>
            <a:ext cx="190500" cy="635000"/>
          </a:xfrm>
          <a:prstGeom prst="leftBrace">
            <a:avLst>
              <a:gd name="adj1" fmla="val 4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F8B4F06-2EDA-4281-95A3-6723A09F1A96}"/>
              </a:ext>
            </a:extLst>
          </p:cNvPr>
          <p:cNvSpPr txBox="1"/>
          <p:nvPr/>
        </p:nvSpPr>
        <p:spPr>
          <a:xfrm>
            <a:off x="346231" y="1475085"/>
            <a:ext cx="1320644" cy="923330"/>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Signature</a:t>
            </a:r>
          </a:p>
          <a:p>
            <a:pPr algn="ctr" eaLnBrk="1" fontAlgn="auto" hangingPunct="1">
              <a:spcBef>
                <a:spcPts val="0"/>
              </a:spcBef>
              <a:spcAft>
                <a:spcPts val="0"/>
              </a:spcAft>
            </a:pPr>
            <a:r>
              <a:rPr lang="en-US" altLang="zh-CN" b="1" kern="0" dirty="0">
                <a:solidFill>
                  <a:schemeClr val="tx2"/>
                </a:solidFill>
                <a:latin typeface="Arial" panose="020B0604020202020204"/>
              </a:rPr>
              <a:t>algorithm</a:t>
            </a:r>
          </a:p>
          <a:p>
            <a:pPr algn="ctr" eaLnBrk="1" fontAlgn="auto" hangingPunct="1">
              <a:spcBef>
                <a:spcPts val="0"/>
              </a:spcBef>
              <a:spcAft>
                <a:spcPts val="0"/>
              </a:spcAft>
            </a:pPr>
            <a:r>
              <a:rPr lang="en-US" altLang="zh-CN" b="1" kern="0" dirty="0">
                <a:solidFill>
                  <a:schemeClr val="tx2"/>
                </a:solidFill>
                <a:latin typeface="Arial" panose="020B0604020202020204"/>
              </a:rPr>
              <a:t>identifier</a:t>
            </a:r>
            <a:endParaRPr lang="zh-CN" altLang="en-US" b="1" kern="0" dirty="0">
              <a:solidFill>
                <a:schemeClr val="tx2"/>
              </a:solidFill>
              <a:latin typeface="Arial" panose="020B0604020202020204"/>
            </a:endParaRPr>
          </a:p>
        </p:txBody>
      </p:sp>
      <p:sp>
        <p:nvSpPr>
          <p:cNvPr id="6" name="左大括号 5">
            <a:extLst>
              <a:ext uri="{FF2B5EF4-FFF2-40B4-BE49-F238E27FC236}">
                <a16:creationId xmlns:a16="http://schemas.microsoft.com/office/drawing/2014/main" id="{064554DC-160E-4F35-A6F6-ABAEA78FD4F9}"/>
              </a:ext>
            </a:extLst>
          </p:cNvPr>
          <p:cNvSpPr/>
          <p:nvPr/>
        </p:nvSpPr>
        <p:spPr>
          <a:xfrm>
            <a:off x="1803400" y="2625725"/>
            <a:ext cx="190500" cy="635000"/>
          </a:xfrm>
          <a:prstGeom prst="leftBrace">
            <a:avLst>
              <a:gd name="adj1" fmla="val 4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88FC79D-9558-438E-A918-D909C1EFFC48}"/>
              </a:ext>
            </a:extLst>
          </p:cNvPr>
          <p:cNvSpPr txBox="1"/>
          <p:nvPr/>
        </p:nvSpPr>
        <p:spPr>
          <a:xfrm>
            <a:off x="346231" y="2614394"/>
            <a:ext cx="1320644" cy="646331"/>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Period of</a:t>
            </a:r>
          </a:p>
          <a:p>
            <a:pPr algn="ctr" eaLnBrk="1" fontAlgn="auto" hangingPunct="1">
              <a:spcBef>
                <a:spcPts val="0"/>
              </a:spcBef>
              <a:spcAft>
                <a:spcPts val="0"/>
              </a:spcAft>
            </a:pPr>
            <a:r>
              <a:rPr lang="en-US" altLang="zh-CN" b="1" kern="0" dirty="0">
                <a:solidFill>
                  <a:schemeClr val="tx2"/>
                </a:solidFill>
                <a:latin typeface="Arial" panose="020B0604020202020204"/>
              </a:rPr>
              <a:t>validity</a:t>
            </a:r>
            <a:endParaRPr lang="zh-CN" altLang="en-US" b="1" kern="0" dirty="0">
              <a:solidFill>
                <a:schemeClr val="tx2"/>
              </a:solidFill>
              <a:latin typeface="Arial" panose="020B0604020202020204"/>
            </a:endParaRPr>
          </a:p>
        </p:txBody>
      </p:sp>
      <p:sp>
        <p:nvSpPr>
          <p:cNvPr id="8" name="左大括号 7">
            <a:extLst>
              <a:ext uri="{FF2B5EF4-FFF2-40B4-BE49-F238E27FC236}">
                <a16:creationId xmlns:a16="http://schemas.microsoft.com/office/drawing/2014/main" id="{D82E09FF-6076-4FAD-B446-C537A15E45A0}"/>
              </a:ext>
            </a:extLst>
          </p:cNvPr>
          <p:cNvSpPr/>
          <p:nvPr/>
        </p:nvSpPr>
        <p:spPr>
          <a:xfrm>
            <a:off x="1812925" y="3670540"/>
            <a:ext cx="152400" cy="925294"/>
          </a:xfrm>
          <a:prstGeom prst="leftBrace">
            <a:avLst>
              <a:gd name="adj1" fmla="val 11499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0007EEB-DE56-4CFB-85C2-96362C39D24F}"/>
              </a:ext>
            </a:extLst>
          </p:cNvPr>
          <p:cNvSpPr txBox="1"/>
          <p:nvPr/>
        </p:nvSpPr>
        <p:spPr>
          <a:xfrm>
            <a:off x="346231" y="3672504"/>
            <a:ext cx="1320644" cy="923330"/>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Subject’s</a:t>
            </a:r>
          </a:p>
          <a:p>
            <a:pPr algn="ctr" eaLnBrk="1" fontAlgn="auto" hangingPunct="1">
              <a:spcBef>
                <a:spcPts val="0"/>
              </a:spcBef>
              <a:spcAft>
                <a:spcPts val="0"/>
              </a:spcAft>
            </a:pPr>
            <a:r>
              <a:rPr lang="en-US" altLang="zh-CN" b="1" kern="0" dirty="0">
                <a:solidFill>
                  <a:schemeClr val="tx2"/>
                </a:solidFill>
                <a:latin typeface="Arial" panose="020B0604020202020204"/>
              </a:rPr>
              <a:t>public key </a:t>
            </a:r>
          </a:p>
          <a:p>
            <a:pPr algn="ctr" eaLnBrk="1" fontAlgn="auto" hangingPunct="1">
              <a:spcBef>
                <a:spcPts val="0"/>
              </a:spcBef>
              <a:spcAft>
                <a:spcPts val="0"/>
              </a:spcAft>
            </a:pPr>
            <a:r>
              <a:rPr lang="en-US" altLang="zh-CN" b="1" kern="0" dirty="0">
                <a:solidFill>
                  <a:schemeClr val="tx2"/>
                </a:solidFill>
                <a:latin typeface="Arial" panose="020B0604020202020204"/>
              </a:rPr>
              <a:t>info</a:t>
            </a:r>
            <a:endParaRPr lang="zh-CN" altLang="en-US" b="1" kern="0" dirty="0">
              <a:solidFill>
                <a:schemeClr val="tx2"/>
              </a:solidFill>
              <a:latin typeface="Arial" panose="020B0604020202020204"/>
            </a:endParaRPr>
          </a:p>
        </p:txBody>
      </p:sp>
      <p:sp>
        <p:nvSpPr>
          <p:cNvPr id="10" name="左大括号 9">
            <a:extLst>
              <a:ext uri="{FF2B5EF4-FFF2-40B4-BE49-F238E27FC236}">
                <a16:creationId xmlns:a16="http://schemas.microsoft.com/office/drawing/2014/main" id="{B9731CD9-2124-4E71-A539-E4FD41410598}"/>
              </a:ext>
            </a:extLst>
          </p:cNvPr>
          <p:cNvSpPr/>
          <p:nvPr/>
        </p:nvSpPr>
        <p:spPr>
          <a:xfrm>
            <a:off x="1812925" y="5683639"/>
            <a:ext cx="152400" cy="925294"/>
          </a:xfrm>
          <a:prstGeom prst="leftBrace">
            <a:avLst>
              <a:gd name="adj1" fmla="val 11499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997798D-5C3B-41C3-AEDD-57A347F4167F}"/>
              </a:ext>
            </a:extLst>
          </p:cNvPr>
          <p:cNvSpPr txBox="1"/>
          <p:nvPr/>
        </p:nvSpPr>
        <p:spPr>
          <a:xfrm>
            <a:off x="360597" y="5935860"/>
            <a:ext cx="1320644"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Signature</a:t>
            </a:r>
          </a:p>
        </p:txBody>
      </p:sp>
      <p:cxnSp>
        <p:nvCxnSpPr>
          <p:cNvPr id="12" name="直接连接符 11">
            <a:extLst>
              <a:ext uri="{FF2B5EF4-FFF2-40B4-BE49-F238E27FC236}">
                <a16:creationId xmlns:a16="http://schemas.microsoft.com/office/drawing/2014/main" id="{440CFFD6-28B3-44E2-AF1F-9D7C989C9066}"/>
              </a:ext>
            </a:extLst>
          </p:cNvPr>
          <p:cNvCxnSpPr>
            <a:cxnSpLocks/>
          </p:cNvCxnSpPr>
          <p:nvPr/>
        </p:nvCxnSpPr>
        <p:spPr>
          <a:xfrm>
            <a:off x="5366963" y="951019"/>
            <a:ext cx="0" cy="3647990"/>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922413E-AF89-4BC8-87CD-D1264C5FAAD6}"/>
              </a:ext>
            </a:extLst>
          </p:cNvPr>
          <p:cNvSpPr txBox="1"/>
          <p:nvPr/>
        </p:nvSpPr>
        <p:spPr>
          <a:xfrm rot="16200000">
            <a:off x="4891307" y="2487541"/>
            <a:ext cx="1320644"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Version 1</a:t>
            </a:r>
            <a:endParaRPr lang="zh-CN" altLang="en-US" b="1" kern="0" dirty="0">
              <a:solidFill>
                <a:schemeClr val="tx2"/>
              </a:solidFill>
              <a:latin typeface="Arial" panose="020B0604020202020204"/>
            </a:endParaRPr>
          </a:p>
        </p:txBody>
      </p:sp>
      <p:cxnSp>
        <p:nvCxnSpPr>
          <p:cNvPr id="15" name="直接连接符 14">
            <a:extLst>
              <a:ext uri="{FF2B5EF4-FFF2-40B4-BE49-F238E27FC236}">
                <a16:creationId xmlns:a16="http://schemas.microsoft.com/office/drawing/2014/main" id="{7D2945F7-AECE-42C5-9AE4-4E18A8D808E3}"/>
              </a:ext>
            </a:extLst>
          </p:cNvPr>
          <p:cNvCxnSpPr>
            <a:cxnSpLocks/>
          </p:cNvCxnSpPr>
          <p:nvPr/>
        </p:nvCxnSpPr>
        <p:spPr>
          <a:xfrm>
            <a:off x="5932113" y="951020"/>
            <a:ext cx="0" cy="4319480"/>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51FCCE0-C512-4D08-8443-DECD97F474CA}"/>
              </a:ext>
            </a:extLst>
          </p:cNvPr>
          <p:cNvSpPr txBox="1"/>
          <p:nvPr/>
        </p:nvSpPr>
        <p:spPr>
          <a:xfrm rot="16200000">
            <a:off x="5456457" y="2487542"/>
            <a:ext cx="1320644"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Version 2</a:t>
            </a:r>
            <a:endParaRPr lang="zh-CN" altLang="en-US" b="1" kern="0" dirty="0">
              <a:solidFill>
                <a:schemeClr val="tx2"/>
              </a:solidFill>
              <a:latin typeface="Arial" panose="020B0604020202020204"/>
            </a:endParaRPr>
          </a:p>
        </p:txBody>
      </p:sp>
      <p:cxnSp>
        <p:nvCxnSpPr>
          <p:cNvPr id="18" name="直接连接符 17">
            <a:extLst>
              <a:ext uri="{FF2B5EF4-FFF2-40B4-BE49-F238E27FC236}">
                <a16:creationId xmlns:a16="http://schemas.microsoft.com/office/drawing/2014/main" id="{CEB3152C-0A82-45BD-A3E6-01E298E6D5D2}"/>
              </a:ext>
            </a:extLst>
          </p:cNvPr>
          <p:cNvCxnSpPr>
            <a:cxnSpLocks/>
          </p:cNvCxnSpPr>
          <p:nvPr/>
        </p:nvCxnSpPr>
        <p:spPr>
          <a:xfrm flipH="1">
            <a:off x="6497263" y="951019"/>
            <a:ext cx="1" cy="4656031"/>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422989B-1E97-4293-A686-D5A46140CE69}"/>
              </a:ext>
            </a:extLst>
          </p:cNvPr>
          <p:cNvSpPr txBox="1"/>
          <p:nvPr/>
        </p:nvSpPr>
        <p:spPr>
          <a:xfrm rot="16200000">
            <a:off x="6021607" y="2487541"/>
            <a:ext cx="1320644"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Version 3</a:t>
            </a:r>
            <a:endParaRPr lang="zh-CN" altLang="en-US" b="1" kern="0" dirty="0">
              <a:solidFill>
                <a:schemeClr val="tx2"/>
              </a:solidFill>
              <a:latin typeface="Arial" panose="020B0604020202020204"/>
            </a:endParaRPr>
          </a:p>
        </p:txBody>
      </p:sp>
      <p:cxnSp>
        <p:nvCxnSpPr>
          <p:cNvPr id="24" name="直接连接符 23">
            <a:extLst>
              <a:ext uri="{FF2B5EF4-FFF2-40B4-BE49-F238E27FC236}">
                <a16:creationId xmlns:a16="http://schemas.microsoft.com/office/drawing/2014/main" id="{7894DEFE-83E7-459C-B0E7-E580485E63AF}"/>
              </a:ext>
            </a:extLst>
          </p:cNvPr>
          <p:cNvCxnSpPr>
            <a:cxnSpLocks/>
          </p:cNvCxnSpPr>
          <p:nvPr/>
        </p:nvCxnSpPr>
        <p:spPr>
          <a:xfrm>
            <a:off x="5352623" y="5632450"/>
            <a:ext cx="0" cy="1022350"/>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12C07AF-49A2-46A5-966C-2F2CBF4C7326}"/>
              </a:ext>
            </a:extLst>
          </p:cNvPr>
          <p:cNvSpPr txBox="1"/>
          <p:nvPr/>
        </p:nvSpPr>
        <p:spPr>
          <a:xfrm rot="16200000">
            <a:off x="4744690" y="5958959"/>
            <a:ext cx="1585198"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All Version</a:t>
            </a:r>
            <a:endParaRPr lang="zh-CN" altLang="en-US" b="1" kern="0" dirty="0">
              <a:solidFill>
                <a:schemeClr val="tx2"/>
              </a:solidFill>
              <a:latin typeface="Arial" panose="020B0604020202020204"/>
            </a:endParaRPr>
          </a:p>
        </p:txBody>
      </p:sp>
      <p:sp>
        <p:nvSpPr>
          <p:cNvPr id="29" name="文本框 28">
            <a:extLst>
              <a:ext uri="{FF2B5EF4-FFF2-40B4-BE49-F238E27FC236}">
                <a16:creationId xmlns:a16="http://schemas.microsoft.com/office/drawing/2014/main" id="{02F2D0DC-2F5E-4EEB-8487-0AEC19D55326}"/>
              </a:ext>
            </a:extLst>
          </p:cNvPr>
          <p:cNvSpPr txBox="1"/>
          <p:nvPr/>
        </p:nvSpPr>
        <p:spPr>
          <a:xfrm>
            <a:off x="7272571" y="906998"/>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证书版本号</a:t>
            </a:r>
          </a:p>
        </p:txBody>
      </p:sp>
      <p:sp>
        <p:nvSpPr>
          <p:cNvPr id="31" name="文本框 30">
            <a:extLst>
              <a:ext uri="{FF2B5EF4-FFF2-40B4-BE49-F238E27FC236}">
                <a16:creationId xmlns:a16="http://schemas.microsoft.com/office/drawing/2014/main" id="{597A6DE0-6CA7-477A-A66D-DADA4556AF5D}"/>
              </a:ext>
            </a:extLst>
          </p:cNvPr>
          <p:cNvSpPr txBox="1"/>
          <p:nvPr/>
        </p:nvSpPr>
        <p:spPr>
          <a:xfrm>
            <a:off x="7272571" y="1240286"/>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签发该证书的</a:t>
            </a:r>
            <a:r>
              <a:rPr lang="en-US" altLang="zh-CN" kern="0" dirty="0">
                <a:solidFill>
                  <a:schemeClr val="accent4"/>
                </a:solidFill>
                <a:latin typeface="Arial" panose="020B0604020202020204"/>
              </a:rPr>
              <a:t>CA</a:t>
            </a:r>
            <a:r>
              <a:rPr lang="zh-CN" altLang="en-US" kern="0" dirty="0">
                <a:solidFill>
                  <a:schemeClr val="accent4"/>
                </a:solidFill>
                <a:latin typeface="Arial" panose="020B0604020202020204"/>
              </a:rPr>
              <a:t>分配的唯一序号</a:t>
            </a:r>
          </a:p>
        </p:txBody>
      </p:sp>
      <p:sp>
        <p:nvSpPr>
          <p:cNvPr id="32" name="文本框 31">
            <a:extLst>
              <a:ext uri="{FF2B5EF4-FFF2-40B4-BE49-F238E27FC236}">
                <a16:creationId xmlns:a16="http://schemas.microsoft.com/office/drawing/2014/main" id="{C4C3BEFA-8B55-4C3B-A12B-2F5D27AD0367}"/>
              </a:ext>
            </a:extLst>
          </p:cNvPr>
          <p:cNvSpPr txBox="1"/>
          <p:nvPr/>
        </p:nvSpPr>
        <p:spPr>
          <a:xfrm>
            <a:off x="7272571" y="1725974"/>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签发证书的签名算法、参数</a:t>
            </a:r>
          </a:p>
        </p:txBody>
      </p:sp>
      <p:sp>
        <p:nvSpPr>
          <p:cNvPr id="34" name="文本框 33">
            <a:extLst>
              <a:ext uri="{FF2B5EF4-FFF2-40B4-BE49-F238E27FC236}">
                <a16:creationId xmlns:a16="http://schemas.microsoft.com/office/drawing/2014/main" id="{59B0C33F-72AB-4F2C-B7EC-F2C59BA8910C}"/>
              </a:ext>
            </a:extLst>
          </p:cNvPr>
          <p:cNvSpPr txBox="1"/>
          <p:nvPr/>
        </p:nvSpPr>
        <p:spPr>
          <a:xfrm>
            <a:off x="7272571" y="2240150"/>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签发该证书的</a:t>
            </a:r>
            <a:r>
              <a:rPr lang="en-US" altLang="zh-CN" kern="0" dirty="0">
                <a:solidFill>
                  <a:schemeClr val="accent4"/>
                </a:solidFill>
                <a:latin typeface="Arial" panose="020B0604020202020204"/>
              </a:rPr>
              <a:t>CA</a:t>
            </a:r>
            <a:r>
              <a:rPr lang="zh-CN" altLang="en-US" kern="0" dirty="0">
                <a:solidFill>
                  <a:schemeClr val="accent4"/>
                </a:solidFill>
                <a:latin typeface="Arial" panose="020B0604020202020204"/>
              </a:rPr>
              <a:t>的区别名（</a:t>
            </a:r>
            <a:r>
              <a:rPr lang="en-US" altLang="zh-CN" kern="0" dirty="0">
                <a:solidFill>
                  <a:schemeClr val="accent4"/>
                </a:solidFill>
                <a:latin typeface="Arial" panose="020B0604020202020204"/>
              </a:rPr>
              <a:t>DN</a:t>
            </a:r>
            <a:r>
              <a:rPr lang="zh-CN" altLang="en-US" kern="0" dirty="0">
                <a:solidFill>
                  <a:schemeClr val="accent4"/>
                </a:solidFill>
                <a:latin typeface="Arial" panose="020B0604020202020204"/>
              </a:rPr>
              <a:t>）</a:t>
            </a:r>
          </a:p>
        </p:txBody>
      </p:sp>
      <p:sp>
        <p:nvSpPr>
          <p:cNvPr id="35" name="文本框 34">
            <a:extLst>
              <a:ext uri="{FF2B5EF4-FFF2-40B4-BE49-F238E27FC236}">
                <a16:creationId xmlns:a16="http://schemas.microsoft.com/office/drawing/2014/main" id="{DF4DD13E-C495-44DF-863A-EA69BCAE8A92}"/>
              </a:ext>
            </a:extLst>
          </p:cNvPr>
          <p:cNvSpPr txBox="1"/>
          <p:nvPr/>
        </p:nvSpPr>
        <p:spPr>
          <a:xfrm>
            <a:off x="7272571" y="2573438"/>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证书在何时开始生效</a:t>
            </a:r>
          </a:p>
        </p:txBody>
      </p:sp>
      <p:sp>
        <p:nvSpPr>
          <p:cNvPr id="36" name="文本框 35">
            <a:extLst>
              <a:ext uri="{FF2B5EF4-FFF2-40B4-BE49-F238E27FC236}">
                <a16:creationId xmlns:a16="http://schemas.microsoft.com/office/drawing/2014/main" id="{029E1EF5-6753-447A-A391-7F4DEEA7F485}"/>
              </a:ext>
            </a:extLst>
          </p:cNvPr>
          <p:cNvSpPr txBox="1"/>
          <p:nvPr/>
        </p:nvSpPr>
        <p:spPr>
          <a:xfrm>
            <a:off x="7272571" y="2906726"/>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证书何时过期（失效）</a:t>
            </a:r>
          </a:p>
        </p:txBody>
      </p:sp>
      <p:sp>
        <p:nvSpPr>
          <p:cNvPr id="37" name="文本框 36">
            <a:extLst>
              <a:ext uri="{FF2B5EF4-FFF2-40B4-BE49-F238E27FC236}">
                <a16:creationId xmlns:a16="http://schemas.microsoft.com/office/drawing/2014/main" id="{4B14F39F-5F99-465A-9FF1-D058D4D2402F}"/>
              </a:ext>
            </a:extLst>
          </p:cNvPr>
          <p:cNvSpPr txBox="1"/>
          <p:nvPr/>
        </p:nvSpPr>
        <p:spPr>
          <a:xfrm>
            <a:off x="7272571" y="3240014"/>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证书主体的区别名</a:t>
            </a:r>
          </a:p>
        </p:txBody>
      </p:sp>
      <p:sp>
        <p:nvSpPr>
          <p:cNvPr id="38" name="文本框 37">
            <a:extLst>
              <a:ext uri="{FF2B5EF4-FFF2-40B4-BE49-F238E27FC236}">
                <a16:creationId xmlns:a16="http://schemas.microsoft.com/office/drawing/2014/main" id="{A5290DB6-3B12-4425-94AF-87BC19ABC95B}"/>
              </a:ext>
            </a:extLst>
          </p:cNvPr>
          <p:cNvSpPr txBox="1"/>
          <p:nvPr/>
        </p:nvSpPr>
        <p:spPr>
          <a:xfrm>
            <a:off x="7272571" y="3732052"/>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可以使用该密钥的算法、参数</a:t>
            </a:r>
          </a:p>
        </p:txBody>
      </p:sp>
      <p:sp>
        <p:nvSpPr>
          <p:cNvPr id="40" name="文本框 39">
            <a:extLst>
              <a:ext uri="{FF2B5EF4-FFF2-40B4-BE49-F238E27FC236}">
                <a16:creationId xmlns:a16="http://schemas.microsoft.com/office/drawing/2014/main" id="{C73A86CD-3C4D-44C9-BAC5-13CF277C23F2}"/>
              </a:ext>
            </a:extLst>
          </p:cNvPr>
          <p:cNvSpPr txBox="1"/>
          <p:nvPr/>
        </p:nvSpPr>
        <p:spPr>
          <a:xfrm>
            <a:off x="7272571" y="4239878"/>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与证书主体相对应的公钥</a:t>
            </a:r>
          </a:p>
        </p:txBody>
      </p:sp>
      <p:sp>
        <p:nvSpPr>
          <p:cNvPr id="41" name="文本框 40">
            <a:extLst>
              <a:ext uri="{FF2B5EF4-FFF2-40B4-BE49-F238E27FC236}">
                <a16:creationId xmlns:a16="http://schemas.microsoft.com/office/drawing/2014/main" id="{6A175808-56FB-4F67-91CA-85DA85C0F5AF}"/>
              </a:ext>
            </a:extLst>
          </p:cNvPr>
          <p:cNvSpPr txBox="1"/>
          <p:nvPr/>
        </p:nvSpPr>
        <p:spPr>
          <a:xfrm>
            <a:off x="7272571" y="4573166"/>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签发该证书的</a:t>
            </a:r>
            <a:r>
              <a:rPr lang="en-US" altLang="zh-CN" kern="0" dirty="0">
                <a:solidFill>
                  <a:schemeClr val="accent4"/>
                </a:solidFill>
                <a:latin typeface="Arial" panose="020B0604020202020204"/>
              </a:rPr>
              <a:t>CA</a:t>
            </a:r>
            <a:r>
              <a:rPr lang="zh-CN" altLang="en-US" kern="0" dirty="0">
                <a:solidFill>
                  <a:schemeClr val="accent4"/>
                </a:solidFill>
                <a:latin typeface="Arial" panose="020B0604020202020204"/>
              </a:rPr>
              <a:t>的唯一标识符</a:t>
            </a:r>
          </a:p>
        </p:txBody>
      </p:sp>
      <p:sp>
        <p:nvSpPr>
          <p:cNvPr id="42" name="文本框 41">
            <a:extLst>
              <a:ext uri="{FF2B5EF4-FFF2-40B4-BE49-F238E27FC236}">
                <a16:creationId xmlns:a16="http://schemas.microsoft.com/office/drawing/2014/main" id="{4B7EBA0F-2100-4F6C-9DEA-31ACCFE14112}"/>
              </a:ext>
            </a:extLst>
          </p:cNvPr>
          <p:cNvSpPr txBox="1"/>
          <p:nvPr/>
        </p:nvSpPr>
        <p:spPr>
          <a:xfrm>
            <a:off x="7272571" y="4906454"/>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证书主体的唯一标志符</a:t>
            </a:r>
          </a:p>
        </p:txBody>
      </p:sp>
      <p:sp>
        <p:nvSpPr>
          <p:cNvPr id="43" name="文本框 42">
            <a:extLst>
              <a:ext uri="{FF2B5EF4-FFF2-40B4-BE49-F238E27FC236}">
                <a16:creationId xmlns:a16="http://schemas.microsoft.com/office/drawing/2014/main" id="{51279075-B3BC-4213-B58D-E6F33756EB89}"/>
              </a:ext>
            </a:extLst>
          </p:cNvPr>
          <p:cNvSpPr txBox="1"/>
          <p:nvPr/>
        </p:nvSpPr>
        <p:spPr>
          <a:xfrm>
            <a:off x="7272571" y="5239742"/>
            <a:ext cx="4081393" cy="369332"/>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扩展域</a:t>
            </a:r>
          </a:p>
        </p:txBody>
      </p:sp>
      <p:sp>
        <p:nvSpPr>
          <p:cNvPr id="44" name="文本框 43">
            <a:extLst>
              <a:ext uri="{FF2B5EF4-FFF2-40B4-BE49-F238E27FC236}">
                <a16:creationId xmlns:a16="http://schemas.microsoft.com/office/drawing/2014/main" id="{762FCF13-83FC-4ADD-B9EB-38B6407B46E8}"/>
              </a:ext>
            </a:extLst>
          </p:cNvPr>
          <p:cNvSpPr txBox="1"/>
          <p:nvPr/>
        </p:nvSpPr>
        <p:spPr>
          <a:xfrm>
            <a:off x="7272571" y="5858780"/>
            <a:ext cx="4081393" cy="646331"/>
          </a:xfrm>
          <a:prstGeom prst="rect">
            <a:avLst/>
          </a:prstGeom>
          <a:noFill/>
        </p:spPr>
        <p:txBody>
          <a:bodyPr wrap="square" rtlCol="0">
            <a:spAutoFit/>
          </a:bodyPr>
          <a:lstStyle/>
          <a:p>
            <a:pPr marL="285750" indent="-285750" eaLnBrk="1" fontAlgn="auto" hangingPunct="1">
              <a:spcBef>
                <a:spcPts val="0"/>
              </a:spcBef>
              <a:spcAft>
                <a:spcPts val="0"/>
              </a:spcAft>
              <a:buFont typeface="Wingdings" panose="05000000000000000000" pitchFamily="2" charset="2"/>
              <a:buChar char="Ø"/>
            </a:pPr>
            <a:r>
              <a:rPr lang="zh-CN" altLang="en-US" kern="0" dirty="0">
                <a:solidFill>
                  <a:schemeClr val="accent4"/>
                </a:solidFill>
                <a:latin typeface="Arial" panose="020B0604020202020204"/>
              </a:rPr>
              <a:t>签发证书的</a:t>
            </a:r>
            <a:r>
              <a:rPr lang="en-US" altLang="zh-CN" kern="0" dirty="0">
                <a:solidFill>
                  <a:schemeClr val="accent4"/>
                </a:solidFill>
                <a:latin typeface="Arial" panose="020B0604020202020204"/>
              </a:rPr>
              <a:t>CA</a:t>
            </a:r>
            <a:r>
              <a:rPr lang="zh-CN" altLang="en-US" kern="0" dirty="0">
                <a:solidFill>
                  <a:schemeClr val="accent4"/>
                </a:solidFill>
                <a:latin typeface="Arial" panose="020B0604020202020204"/>
              </a:rPr>
              <a:t>的数字签名、算法、参数</a:t>
            </a:r>
          </a:p>
        </p:txBody>
      </p:sp>
    </p:spTree>
    <p:extLst>
      <p:ext uri="{BB962C8B-B14F-4D97-AF65-F5344CB8AC3E}">
        <p14:creationId xmlns:p14="http://schemas.microsoft.com/office/powerpoint/2010/main" val="7500570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4" grpId="0"/>
      <p:bldP spid="35" grpId="0"/>
      <p:bldP spid="36" grpId="0"/>
      <p:bldP spid="37" grpId="0"/>
      <p:bldP spid="38" grpId="0"/>
      <p:bldP spid="40" grpId="0"/>
      <p:bldP spid="41" grpId="0"/>
      <p:bldP spid="42" grpId="0"/>
      <p:bldP spid="43" grpId="0"/>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E545F-F664-4880-850B-C6E10E316024}"/>
              </a:ext>
            </a:extLst>
          </p:cNvPr>
          <p:cNvSpPr>
            <a:spLocks noGrp="1"/>
          </p:cNvSpPr>
          <p:nvPr>
            <p:ph type="title"/>
          </p:nvPr>
        </p:nvSpPr>
        <p:spPr/>
        <p:txBody>
          <a:bodyPr/>
          <a:lstStyle/>
          <a:p>
            <a:r>
              <a:rPr lang="zh-CN" altLang="en-US" dirty="0"/>
              <a:t>数字证书链</a:t>
            </a:r>
          </a:p>
        </p:txBody>
      </p:sp>
      <p:pic>
        <p:nvPicPr>
          <p:cNvPr id="5" name="Picture 2">
            <a:extLst>
              <a:ext uri="{FF2B5EF4-FFF2-40B4-BE49-F238E27FC236}">
                <a16:creationId xmlns:a16="http://schemas.microsoft.com/office/drawing/2014/main" id="{E6CC0094-E89D-4EC6-B25D-2FD50595E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390" y="4514628"/>
            <a:ext cx="1555750" cy="155575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957278D1-59F4-4A88-AEC7-084B8734C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582" y="4457478"/>
            <a:ext cx="1612900" cy="16129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a:extLst>
              <a:ext uri="{FF2B5EF4-FFF2-40B4-BE49-F238E27FC236}">
                <a16:creationId xmlns:a16="http://schemas.microsoft.com/office/drawing/2014/main" id="{71346ED4-3C40-4014-B062-1EAB43D018C1}"/>
              </a:ext>
            </a:extLst>
          </p:cNvPr>
          <p:cNvCxnSpPr>
            <a:cxnSpLocks/>
          </p:cNvCxnSpPr>
          <p:nvPr/>
        </p:nvCxnSpPr>
        <p:spPr>
          <a:xfrm flipV="1">
            <a:off x="3629761" y="4221137"/>
            <a:ext cx="0" cy="1144391"/>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1683739-758A-4EBD-8170-5B445E48A245}"/>
              </a:ext>
            </a:extLst>
          </p:cNvPr>
          <p:cNvCxnSpPr>
            <a:cxnSpLocks/>
          </p:cNvCxnSpPr>
          <p:nvPr/>
        </p:nvCxnSpPr>
        <p:spPr>
          <a:xfrm flipV="1">
            <a:off x="7635775" y="4152063"/>
            <a:ext cx="1" cy="688667"/>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ACE0FA23-2A35-4AE5-8925-73CFCD3FB9EA}"/>
              </a:ext>
            </a:extLst>
          </p:cNvPr>
          <p:cNvGrpSpPr/>
          <p:nvPr/>
        </p:nvGrpSpPr>
        <p:grpSpPr>
          <a:xfrm>
            <a:off x="3205942" y="5365528"/>
            <a:ext cx="1145062" cy="1085266"/>
            <a:chOff x="3205942" y="5365528"/>
            <a:chExt cx="1145062" cy="1085266"/>
          </a:xfrm>
        </p:grpSpPr>
        <p:pic>
          <p:nvPicPr>
            <p:cNvPr id="16390" name="Picture 6">
              <a:extLst>
                <a:ext uri="{FF2B5EF4-FFF2-40B4-BE49-F238E27FC236}">
                  <a16:creationId xmlns:a16="http://schemas.microsoft.com/office/drawing/2014/main" id="{A244745A-375C-4141-B58D-BE5E385A3E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9140" y="5365528"/>
              <a:ext cx="908050" cy="90805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70970F5-891E-45A3-B4C7-B3BDB3FE5667}"/>
                </a:ext>
              </a:extLst>
            </p:cNvPr>
            <p:cNvSpPr txBox="1"/>
            <p:nvPr/>
          </p:nvSpPr>
          <p:spPr>
            <a:xfrm>
              <a:off x="3205942" y="6081462"/>
              <a:ext cx="1145062"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银行卡</a:t>
              </a:r>
            </a:p>
          </p:txBody>
        </p:sp>
      </p:grpSp>
      <p:grpSp>
        <p:nvGrpSpPr>
          <p:cNvPr id="34" name="组合 33">
            <a:extLst>
              <a:ext uri="{FF2B5EF4-FFF2-40B4-BE49-F238E27FC236}">
                <a16:creationId xmlns:a16="http://schemas.microsoft.com/office/drawing/2014/main" id="{5BC83172-6DB5-474D-AAA6-7C0F702C4C00}"/>
              </a:ext>
            </a:extLst>
          </p:cNvPr>
          <p:cNvGrpSpPr/>
          <p:nvPr/>
        </p:nvGrpSpPr>
        <p:grpSpPr>
          <a:xfrm>
            <a:off x="2765833" y="1809221"/>
            <a:ext cx="1746250" cy="2233570"/>
            <a:chOff x="2765833" y="1809221"/>
            <a:chExt cx="1746250" cy="2233570"/>
          </a:xfrm>
        </p:grpSpPr>
        <p:pic>
          <p:nvPicPr>
            <p:cNvPr id="16386" name="Picture 2">
              <a:extLst>
                <a:ext uri="{FF2B5EF4-FFF2-40B4-BE49-F238E27FC236}">
                  <a16:creationId xmlns:a16="http://schemas.microsoft.com/office/drawing/2014/main" id="{D3ECB1AE-0AFD-4EC8-A968-9742568E53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5833" y="1809221"/>
              <a:ext cx="1746250" cy="17462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75B26BBA-F154-4203-9505-B4BA24895868}"/>
                </a:ext>
              </a:extLst>
            </p:cNvPr>
            <p:cNvSpPr txBox="1"/>
            <p:nvPr/>
          </p:nvSpPr>
          <p:spPr>
            <a:xfrm>
              <a:off x="2908519" y="3673459"/>
              <a:ext cx="1442484"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中国银行</a:t>
              </a:r>
            </a:p>
          </p:txBody>
        </p:sp>
      </p:grpSp>
      <p:grpSp>
        <p:nvGrpSpPr>
          <p:cNvPr id="36" name="组合 35">
            <a:extLst>
              <a:ext uri="{FF2B5EF4-FFF2-40B4-BE49-F238E27FC236}">
                <a16:creationId xmlns:a16="http://schemas.microsoft.com/office/drawing/2014/main" id="{B11EF2F5-5C87-4504-AD4C-C8312AE14827}"/>
              </a:ext>
            </a:extLst>
          </p:cNvPr>
          <p:cNvGrpSpPr/>
          <p:nvPr/>
        </p:nvGrpSpPr>
        <p:grpSpPr>
          <a:xfrm>
            <a:off x="6846111" y="1812086"/>
            <a:ext cx="1726030" cy="2200830"/>
            <a:chOff x="6846111" y="1812086"/>
            <a:chExt cx="1726030" cy="2200830"/>
          </a:xfrm>
        </p:grpSpPr>
        <p:pic>
          <p:nvPicPr>
            <p:cNvPr id="16388" name="Picture 4">
              <a:extLst>
                <a:ext uri="{FF2B5EF4-FFF2-40B4-BE49-F238E27FC236}">
                  <a16:creationId xmlns:a16="http://schemas.microsoft.com/office/drawing/2014/main" id="{27ED1F80-0092-4E01-A8F9-81394AA1FC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6112" y="1812086"/>
              <a:ext cx="1726029" cy="1726029"/>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FDE03D0D-0E4C-4540-806F-B20705583E1E}"/>
                </a:ext>
              </a:extLst>
            </p:cNvPr>
            <p:cNvSpPr txBox="1"/>
            <p:nvPr/>
          </p:nvSpPr>
          <p:spPr>
            <a:xfrm>
              <a:off x="6846111" y="3643584"/>
              <a:ext cx="1726030"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中国工商银行</a:t>
              </a:r>
            </a:p>
          </p:txBody>
        </p:sp>
      </p:grpSp>
      <p:grpSp>
        <p:nvGrpSpPr>
          <p:cNvPr id="29" name="组合 28">
            <a:extLst>
              <a:ext uri="{FF2B5EF4-FFF2-40B4-BE49-F238E27FC236}">
                <a16:creationId xmlns:a16="http://schemas.microsoft.com/office/drawing/2014/main" id="{18576BDA-D0E4-4EFC-AC30-840987EF92F0}"/>
              </a:ext>
            </a:extLst>
          </p:cNvPr>
          <p:cNvGrpSpPr/>
          <p:nvPr/>
        </p:nvGrpSpPr>
        <p:grpSpPr>
          <a:xfrm>
            <a:off x="4157398" y="4951050"/>
            <a:ext cx="2897452" cy="414478"/>
            <a:chOff x="4157398" y="4951050"/>
            <a:chExt cx="2897452" cy="414478"/>
          </a:xfrm>
        </p:grpSpPr>
        <p:cxnSp>
          <p:nvCxnSpPr>
            <p:cNvPr id="11" name="直接连接符 10">
              <a:extLst>
                <a:ext uri="{FF2B5EF4-FFF2-40B4-BE49-F238E27FC236}">
                  <a16:creationId xmlns:a16="http://schemas.microsoft.com/office/drawing/2014/main" id="{6F03E980-0C38-4858-B5D6-A33DB0DC9A8A}"/>
                </a:ext>
              </a:extLst>
            </p:cNvPr>
            <p:cNvCxnSpPr>
              <a:cxnSpLocks/>
            </p:cNvCxnSpPr>
            <p:nvPr/>
          </p:nvCxnSpPr>
          <p:spPr>
            <a:xfrm flipH="1">
              <a:off x="4157398" y="5365528"/>
              <a:ext cx="2897452"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491834E-6BED-4212-8E55-322FEFD47534}"/>
                </a:ext>
              </a:extLst>
            </p:cNvPr>
            <p:cNvSpPr txBox="1"/>
            <p:nvPr/>
          </p:nvSpPr>
          <p:spPr>
            <a:xfrm>
              <a:off x="4915500" y="4951050"/>
              <a:ext cx="1442484"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购物</a:t>
              </a:r>
            </a:p>
          </p:txBody>
        </p:sp>
      </p:grpSp>
      <p:grpSp>
        <p:nvGrpSpPr>
          <p:cNvPr id="33" name="组合 32">
            <a:extLst>
              <a:ext uri="{FF2B5EF4-FFF2-40B4-BE49-F238E27FC236}">
                <a16:creationId xmlns:a16="http://schemas.microsoft.com/office/drawing/2014/main" id="{B7D1B94F-0205-456D-BBB0-1100679DBD99}"/>
              </a:ext>
            </a:extLst>
          </p:cNvPr>
          <p:cNvGrpSpPr/>
          <p:nvPr/>
        </p:nvGrpSpPr>
        <p:grpSpPr>
          <a:xfrm>
            <a:off x="6914534" y="5016278"/>
            <a:ext cx="1442484" cy="1434516"/>
            <a:chOff x="6914534" y="5016278"/>
            <a:chExt cx="1442484" cy="1434516"/>
          </a:xfrm>
        </p:grpSpPr>
        <p:pic>
          <p:nvPicPr>
            <p:cNvPr id="16394" name="Picture 10">
              <a:extLst>
                <a:ext uri="{FF2B5EF4-FFF2-40B4-BE49-F238E27FC236}">
                  <a16:creationId xmlns:a16="http://schemas.microsoft.com/office/drawing/2014/main" id="{25ABAD9C-9AAA-46DA-A169-90D7A1C7FC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2238" y="5016278"/>
              <a:ext cx="1054100" cy="105410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AF31AA38-83C7-4350-A8E6-95D0CB1FF286}"/>
                </a:ext>
              </a:extLst>
            </p:cNvPr>
            <p:cNvSpPr txBox="1"/>
            <p:nvPr/>
          </p:nvSpPr>
          <p:spPr>
            <a:xfrm>
              <a:off x="6914534" y="6081462"/>
              <a:ext cx="1442484"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收银</a:t>
              </a:r>
            </a:p>
          </p:txBody>
        </p:sp>
      </p:grpSp>
      <p:grpSp>
        <p:nvGrpSpPr>
          <p:cNvPr id="37" name="组合 36">
            <a:extLst>
              <a:ext uri="{FF2B5EF4-FFF2-40B4-BE49-F238E27FC236}">
                <a16:creationId xmlns:a16="http://schemas.microsoft.com/office/drawing/2014/main" id="{E37C19E1-A217-4B99-8BE3-EA2899FCA35B}"/>
              </a:ext>
            </a:extLst>
          </p:cNvPr>
          <p:cNvGrpSpPr/>
          <p:nvPr/>
        </p:nvGrpSpPr>
        <p:grpSpPr>
          <a:xfrm>
            <a:off x="4512083" y="-142335"/>
            <a:ext cx="2368171" cy="2496294"/>
            <a:chOff x="4512083" y="-142335"/>
            <a:chExt cx="2368171" cy="2496294"/>
          </a:xfrm>
        </p:grpSpPr>
        <p:pic>
          <p:nvPicPr>
            <p:cNvPr id="16396" name="Picture 12">
              <a:extLst>
                <a:ext uri="{FF2B5EF4-FFF2-40B4-BE49-F238E27FC236}">
                  <a16:creationId xmlns:a16="http://schemas.microsoft.com/office/drawing/2014/main" id="{F80375FF-6F84-4AD3-90C3-2184CB6892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2083" y="-142335"/>
              <a:ext cx="2368171" cy="2368171"/>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F71CAE99-42C9-42EC-A930-5FEAA58F986F}"/>
                </a:ext>
              </a:extLst>
            </p:cNvPr>
            <p:cNvSpPr txBox="1"/>
            <p:nvPr/>
          </p:nvSpPr>
          <p:spPr>
            <a:xfrm>
              <a:off x="4968576" y="1984627"/>
              <a:ext cx="1442484"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银联</a:t>
              </a:r>
            </a:p>
          </p:txBody>
        </p:sp>
      </p:grpSp>
      <p:cxnSp>
        <p:nvCxnSpPr>
          <p:cNvPr id="28" name="直接连接符 27">
            <a:extLst>
              <a:ext uri="{FF2B5EF4-FFF2-40B4-BE49-F238E27FC236}">
                <a16:creationId xmlns:a16="http://schemas.microsoft.com/office/drawing/2014/main" id="{9FF8C506-CAA6-4E38-A4A8-88C9D73BA47A}"/>
              </a:ext>
            </a:extLst>
          </p:cNvPr>
          <p:cNvCxnSpPr>
            <a:cxnSpLocks/>
            <a:stCxn id="16386" idx="0"/>
            <a:endCxn id="16396" idx="1"/>
          </p:cNvCxnSpPr>
          <p:nvPr/>
        </p:nvCxnSpPr>
        <p:spPr>
          <a:xfrm flipV="1">
            <a:off x="3638958" y="1041751"/>
            <a:ext cx="873125" cy="76747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740E7BE-7ADE-49B4-8EEB-51DDDC6FEE7C}"/>
              </a:ext>
            </a:extLst>
          </p:cNvPr>
          <p:cNvCxnSpPr>
            <a:cxnSpLocks/>
            <a:stCxn id="16388" idx="0"/>
            <a:endCxn id="16396" idx="3"/>
          </p:cNvCxnSpPr>
          <p:nvPr/>
        </p:nvCxnSpPr>
        <p:spPr>
          <a:xfrm flipH="1" flipV="1">
            <a:off x="6880254" y="1041751"/>
            <a:ext cx="828873" cy="770335"/>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38" name="Picture 6">
            <a:extLst>
              <a:ext uri="{FF2B5EF4-FFF2-40B4-BE49-F238E27FC236}">
                <a16:creationId xmlns:a16="http://schemas.microsoft.com/office/drawing/2014/main" id="{442E25DD-8432-4634-BFB3-97CE6B0489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4294" y="3336613"/>
            <a:ext cx="613942" cy="61394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a:extLst>
              <a:ext uri="{FF2B5EF4-FFF2-40B4-BE49-F238E27FC236}">
                <a16:creationId xmlns:a16="http://schemas.microsoft.com/office/drawing/2014/main" id="{AF0E9032-F709-418F-A0F4-C1C18E5B61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3251" y="3368735"/>
            <a:ext cx="613942" cy="61394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a:extLst>
              <a:ext uri="{FF2B5EF4-FFF2-40B4-BE49-F238E27FC236}">
                <a16:creationId xmlns:a16="http://schemas.microsoft.com/office/drawing/2014/main" id="{C9AD90F9-5195-4DE8-9DA4-4CF809A36B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6694" y="3489013"/>
            <a:ext cx="613942" cy="6139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a:extLst>
              <a:ext uri="{FF2B5EF4-FFF2-40B4-BE49-F238E27FC236}">
                <a16:creationId xmlns:a16="http://schemas.microsoft.com/office/drawing/2014/main" id="{39DF61F9-3925-4020-854A-6AB2F6E844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5651" y="3521135"/>
            <a:ext cx="613942" cy="6139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671D9A71-A088-4BE9-93DF-5BE313E282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9645" y="5591895"/>
            <a:ext cx="556617" cy="5566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a:extLst>
              <a:ext uri="{FF2B5EF4-FFF2-40B4-BE49-F238E27FC236}">
                <a16:creationId xmlns:a16="http://schemas.microsoft.com/office/drawing/2014/main" id="{9C0695C9-B1E1-4785-BD2B-8459C289DD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01945" y="5588498"/>
            <a:ext cx="556617" cy="556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6282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92"/>
                                        </p:tgtEl>
                                        <p:attrNameLst>
                                          <p:attrName>style.visibility</p:attrName>
                                        </p:attrNameLst>
                                      </p:cBhvr>
                                      <p:to>
                                        <p:strVal val="visible"/>
                                      </p:to>
                                    </p:set>
                                    <p:animEffect transition="in" filter="fade">
                                      <p:cBhvr>
                                        <p:cTn id="15" dur="500"/>
                                        <p:tgtEl>
                                          <p:spTgt spid="1639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up)">
                                      <p:cBhvr>
                                        <p:cTn id="59" dur="500"/>
                                        <p:tgtEl>
                                          <p:spTgt spid="28"/>
                                        </p:tgtEl>
                                      </p:cBhvr>
                                    </p:animEffect>
                                  </p:childTnLst>
                                </p:cTn>
                              </p:par>
                              <p:par>
                                <p:cTn id="60" presetID="22" presetClass="entr" presetSubtype="1"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up)">
                                      <p:cBhvr>
                                        <p:cTn id="62" dur="500"/>
                                        <p:tgtEl>
                                          <p:spTgt spid="35"/>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childTnLst>
                          </p:cTn>
                        </p:par>
                        <p:par>
                          <p:cTn id="76" fill="hold">
                            <p:stCondLst>
                              <p:cond delay="0"/>
                            </p:stCondLst>
                            <p:childTnLst>
                              <p:par>
                                <p:cTn id="77" presetID="42" presetClass="path" presetSubtype="0" accel="50000" decel="50000" fill="hold" nodeType="afterEffect">
                                  <p:stCondLst>
                                    <p:cond delay="0"/>
                                  </p:stCondLst>
                                  <p:childTnLst>
                                    <p:animMotion origin="layout" path="M 3.95833E-6 -2.22222E-6 L 0.16015 0.32315 " pathEditMode="relative" rAng="0" ptsTypes="AA">
                                      <p:cBhvr>
                                        <p:cTn id="78" dur="2000" fill="hold"/>
                                        <p:tgtEl>
                                          <p:spTgt spid="41"/>
                                        </p:tgtEl>
                                        <p:attrNameLst>
                                          <p:attrName>ppt_x</p:attrName>
                                          <p:attrName>ppt_y</p:attrName>
                                        </p:attrNameLst>
                                      </p:cBhvr>
                                      <p:rCtr x="8008" y="16157"/>
                                    </p:animMotion>
                                  </p:childTnLst>
                                </p:cTn>
                              </p:par>
                              <p:par>
                                <p:cTn id="79" presetID="42" presetClass="path" presetSubtype="0" accel="50000" decel="50000" fill="hold" nodeType="withEffect">
                                  <p:stCondLst>
                                    <p:cond delay="0"/>
                                  </p:stCondLst>
                                  <p:childTnLst>
                                    <p:animMotion origin="layout" path="M -1.66667E-6 -1.85185E-6 L -0.17239 0.31134 " pathEditMode="relative" rAng="0" ptsTypes="AA">
                                      <p:cBhvr>
                                        <p:cTn id="80" dur="2000" fill="hold"/>
                                        <p:tgtEl>
                                          <p:spTgt spid="42"/>
                                        </p:tgtEl>
                                        <p:attrNameLst>
                                          <p:attrName>ppt_x</p:attrName>
                                          <p:attrName>ppt_y</p:attrName>
                                        </p:attrNameLst>
                                      </p:cBhvr>
                                      <p:rCtr x="-8620" y="1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EC0D8-CBA7-4806-A94E-0064240389A9}"/>
              </a:ext>
            </a:extLst>
          </p:cNvPr>
          <p:cNvSpPr>
            <a:spLocks noGrp="1"/>
          </p:cNvSpPr>
          <p:nvPr>
            <p:ph type="title"/>
          </p:nvPr>
        </p:nvSpPr>
        <p:spPr/>
        <p:txBody>
          <a:bodyPr/>
          <a:lstStyle/>
          <a:p>
            <a:r>
              <a:rPr lang="zh-CN" altLang="en-US" dirty="0"/>
              <a:t>数字证书链</a:t>
            </a:r>
          </a:p>
        </p:txBody>
      </p:sp>
      <p:sp>
        <p:nvSpPr>
          <p:cNvPr id="3" name="矩形 2">
            <a:extLst>
              <a:ext uri="{FF2B5EF4-FFF2-40B4-BE49-F238E27FC236}">
                <a16:creationId xmlns:a16="http://schemas.microsoft.com/office/drawing/2014/main" id="{C6DD8411-CE1F-4C89-8430-C0D3153A73EC}"/>
              </a:ext>
            </a:extLst>
          </p:cNvPr>
          <p:cNvSpPr/>
          <p:nvPr/>
        </p:nvSpPr>
        <p:spPr>
          <a:xfrm>
            <a:off x="7448550" y="1790700"/>
            <a:ext cx="1981200" cy="558800"/>
          </a:xfrm>
          <a:prstGeom prst="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zh-CN" altLang="en-US" kern="0" dirty="0">
                <a:solidFill>
                  <a:schemeClr val="accent4"/>
                </a:solidFill>
                <a:latin typeface="Arial" panose="020B0604020202020204"/>
              </a:rPr>
              <a:t>根</a:t>
            </a:r>
            <a:r>
              <a:rPr lang="en-US" altLang="zh-CN" kern="0" dirty="0">
                <a:solidFill>
                  <a:schemeClr val="accent4"/>
                </a:solidFill>
                <a:latin typeface="Arial" panose="020B0604020202020204"/>
              </a:rPr>
              <a:t>CA</a:t>
            </a:r>
            <a:r>
              <a:rPr lang="zh-CN" altLang="en-US" kern="0" dirty="0">
                <a:solidFill>
                  <a:schemeClr val="accent4"/>
                </a:solidFill>
                <a:latin typeface="Arial" panose="020B0604020202020204"/>
              </a:rPr>
              <a:t>（</a:t>
            </a:r>
            <a:r>
              <a:rPr lang="en-US" altLang="zh-CN" kern="0" dirty="0">
                <a:solidFill>
                  <a:schemeClr val="accent4"/>
                </a:solidFill>
                <a:latin typeface="Arial" panose="020B0604020202020204"/>
              </a:rPr>
              <a:t>RCA</a:t>
            </a:r>
            <a:r>
              <a:rPr lang="zh-CN" altLang="en-US" kern="0" dirty="0">
                <a:solidFill>
                  <a:schemeClr val="accent4"/>
                </a:solidFill>
                <a:latin typeface="Arial" panose="020B0604020202020204"/>
              </a:rPr>
              <a:t>）</a:t>
            </a:r>
            <a:endParaRPr lang="zh-CN" altLang="en-US" kern="0" dirty="0">
              <a:solidFill>
                <a:schemeClr val="accent4"/>
              </a:solidFill>
              <a:latin typeface="Arial" panose="020B0604020202020204"/>
              <a:ea typeface="+mn-ea"/>
            </a:endParaRPr>
          </a:p>
        </p:txBody>
      </p:sp>
      <p:sp>
        <p:nvSpPr>
          <p:cNvPr id="4" name="矩形 3">
            <a:extLst>
              <a:ext uri="{FF2B5EF4-FFF2-40B4-BE49-F238E27FC236}">
                <a16:creationId xmlns:a16="http://schemas.microsoft.com/office/drawing/2014/main" id="{4E7C1CD7-2C7A-41E7-8D99-3F69026093BF}"/>
              </a:ext>
            </a:extLst>
          </p:cNvPr>
          <p:cNvSpPr/>
          <p:nvPr/>
        </p:nvSpPr>
        <p:spPr>
          <a:xfrm>
            <a:off x="7448550" y="2825750"/>
            <a:ext cx="1981200" cy="558800"/>
          </a:xfrm>
          <a:prstGeom prst="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zh-CN" altLang="en-US" kern="0" dirty="0">
                <a:solidFill>
                  <a:schemeClr val="accent4"/>
                </a:solidFill>
                <a:latin typeface="Arial" panose="020B0604020202020204"/>
              </a:rPr>
              <a:t>中间级</a:t>
            </a:r>
            <a:r>
              <a:rPr lang="en-US" altLang="zh-CN" kern="0" dirty="0">
                <a:solidFill>
                  <a:schemeClr val="accent4"/>
                </a:solidFill>
                <a:latin typeface="Arial" panose="020B0604020202020204"/>
              </a:rPr>
              <a:t>CA</a:t>
            </a:r>
            <a:endParaRPr lang="zh-CN" altLang="en-US" kern="0" dirty="0">
              <a:solidFill>
                <a:schemeClr val="accent4"/>
              </a:solidFill>
              <a:latin typeface="Arial" panose="020B0604020202020204"/>
              <a:ea typeface="+mn-ea"/>
            </a:endParaRPr>
          </a:p>
        </p:txBody>
      </p:sp>
      <p:sp>
        <p:nvSpPr>
          <p:cNvPr id="5" name="矩形 4">
            <a:extLst>
              <a:ext uri="{FF2B5EF4-FFF2-40B4-BE49-F238E27FC236}">
                <a16:creationId xmlns:a16="http://schemas.microsoft.com/office/drawing/2014/main" id="{714E7E58-79A8-4F76-9D77-E6BB54A95FD2}"/>
              </a:ext>
            </a:extLst>
          </p:cNvPr>
          <p:cNvSpPr/>
          <p:nvPr/>
        </p:nvSpPr>
        <p:spPr>
          <a:xfrm>
            <a:off x="7448550" y="3860800"/>
            <a:ext cx="1981200" cy="558800"/>
          </a:xfrm>
          <a:prstGeom prst="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zh-CN" altLang="en-US" kern="0" dirty="0">
                <a:solidFill>
                  <a:schemeClr val="accent4"/>
                </a:solidFill>
                <a:latin typeface="Arial" panose="020B0604020202020204"/>
                <a:ea typeface="+mn-ea"/>
              </a:rPr>
              <a:t>运营</a:t>
            </a:r>
            <a:r>
              <a:rPr lang="en-US" altLang="zh-CN" kern="0" dirty="0">
                <a:solidFill>
                  <a:schemeClr val="accent4"/>
                </a:solidFill>
                <a:latin typeface="Arial" panose="020B0604020202020204"/>
                <a:ea typeface="+mn-ea"/>
              </a:rPr>
              <a:t>CA</a:t>
            </a:r>
            <a:endParaRPr lang="zh-CN" altLang="en-US" kern="0" dirty="0">
              <a:solidFill>
                <a:schemeClr val="accent4"/>
              </a:solidFill>
              <a:latin typeface="Arial" panose="020B0604020202020204"/>
              <a:ea typeface="+mn-ea"/>
            </a:endParaRPr>
          </a:p>
        </p:txBody>
      </p:sp>
      <p:sp>
        <p:nvSpPr>
          <p:cNvPr id="6" name="矩形 5">
            <a:extLst>
              <a:ext uri="{FF2B5EF4-FFF2-40B4-BE49-F238E27FC236}">
                <a16:creationId xmlns:a16="http://schemas.microsoft.com/office/drawing/2014/main" id="{C2913AEF-D9B2-4B39-B4AF-0145D05F69A0}"/>
              </a:ext>
            </a:extLst>
          </p:cNvPr>
          <p:cNvSpPr/>
          <p:nvPr/>
        </p:nvSpPr>
        <p:spPr>
          <a:xfrm>
            <a:off x="5277436" y="5416550"/>
            <a:ext cx="1981200" cy="558800"/>
          </a:xfrm>
          <a:prstGeom prst="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zh-CN" altLang="en-US" kern="0" dirty="0">
                <a:solidFill>
                  <a:schemeClr val="accent4"/>
                </a:solidFill>
                <a:latin typeface="Arial" panose="020B0604020202020204"/>
                <a:ea typeface="+mn-ea"/>
              </a:rPr>
              <a:t>用户证书</a:t>
            </a:r>
            <a:r>
              <a:rPr lang="en-US" altLang="zh-CN" kern="0" dirty="0">
                <a:solidFill>
                  <a:schemeClr val="accent4"/>
                </a:solidFill>
                <a:latin typeface="Arial" panose="020B0604020202020204"/>
                <a:ea typeface="+mn-ea"/>
              </a:rPr>
              <a:t>1</a:t>
            </a:r>
            <a:endParaRPr lang="zh-CN" altLang="en-US" kern="0" dirty="0">
              <a:solidFill>
                <a:schemeClr val="accent4"/>
              </a:solidFill>
              <a:latin typeface="Arial" panose="020B0604020202020204"/>
              <a:ea typeface="+mn-ea"/>
            </a:endParaRPr>
          </a:p>
        </p:txBody>
      </p:sp>
      <p:sp>
        <p:nvSpPr>
          <p:cNvPr id="7" name="矩形 6">
            <a:extLst>
              <a:ext uri="{FF2B5EF4-FFF2-40B4-BE49-F238E27FC236}">
                <a16:creationId xmlns:a16="http://schemas.microsoft.com/office/drawing/2014/main" id="{EA68AB73-64B6-4085-8238-C74AE32C07D0}"/>
              </a:ext>
            </a:extLst>
          </p:cNvPr>
          <p:cNvSpPr/>
          <p:nvPr/>
        </p:nvSpPr>
        <p:spPr>
          <a:xfrm>
            <a:off x="7515811" y="5416550"/>
            <a:ext cx="1981200" cy="558800"/>
          </a:xfrm>
          <a:prstGeom prst="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zh-CN" altLang="en-US" kern="0" dirty="0">
                <a:solidFill>
                  <a:schemeClr val="accent4"/>
                </a:solidFill>
                <a:latin typeface="Arial" panose="020B0604020202020204"/>
                <a:ea typeface="+mn-ea"/>
              </a:rPr>
              <a:t>用户证书</a:t>
            </a:r>
            <a:r>
              <a:rPr lang="en-US" altLang="zh-CN" kern="0" dirty="0">
                <a:solidFill>
                  <a:schemeClr val="accent4"/>
                </a:solidFill>
                <a:latin typeface="Arial" panose="020B0604020202020204"/>
                <a:ea typeface="+mn-ea"/>
              </a:rPr>
              <a:t>2</a:t>
            </a:r>
            <a:endParaRPr lang="zh-CN" altLang="en-US" kern="0" dirty="0">
              <a:solidFill>
                <a:schemeClr val="accent4"/>
              </a:solidFill>
              <a:latin typeface="Arial" panose="020B0604020202020204"/>
              <a:ea typeface="+mn-ea"/>
            </a:endParaRPr>
          </a:p>
        </p:txBody>
      </p:sp>
      <p:sp>
        <p:nvSpPr>
          <p:cNvPr id="8" name="矩形 7">
            <a:extLst>
              <a:ext uri="{FF2B5EF4-FFF2-40B4-BE49-F238E27FC236}">
                <a16:creationId xmlns:a16="http://schemas.microsoft.com/office/drawing/2014/main" id="{5862661A-A4A0-4C0F-A918-F36714EA60CF}"/>
              </a:ext>
            </a:extLst>
          </p:cNvPr>
          <p:cNvSpPr/>
          <p:nvPr/>
        </p:nvSpPr>
        <p:spPr>
          <a:xfrm>
            <a:off x="10166350" y="5416550"/>
            <a:ext cx="1981200" cy="558800"/>
          </a:xfrm>
          <a:prstGeom prst="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zh-CN" altLang="en-US" kern="0" dirty="0">
                <a:solidFill>
                  <a:schemeClr val="accent4"/>
                </a:solidFill>
                <a:latin typeface="Arial" panose="020B0604020202020204"/>
                <a:ea typeface="+mn-ea"/>
              </a:rPr>
              <a:t>用户证书</a:t>
            </a:r>
            <a:r>
              <a:rPr lang="en-US" altLang="zh-CN" kern="0" dirty="0">
                <a:solidFill>
                  <a:schemeClr val="accent4"/>
                </a:solidFill>
                <a:latin typeface="Arial" panose="020B0604020202020204"/>
                <a:ea typeface="+mn-ea"/>
              </a:rPr>
              <a:t>n</a:t>
            </a:r>
            <a:endParaRPr lang="zh-CN" altLang="en-US" kern="0" dirty="0">
              <a:solidFill>
                <a:schemeClr val="accent4"/>
              </a:solidFill>
              <a:latin typeface="Arial" panose="020B0604020202020204"/>
              <a:ea typeface="+mn-ea"/>
            </a:endParaRPr>
          </a:p>
        </p:txBody>
      </p:sp>
      <p:sp>
        <p:nvSpPr>
          <p:cNvPr id="9" name="文本框 8">
            <a:extLst>
              <a:ext uri="{FF2B5EF4-FFF2-40B4-BE49-F238E27FC236}">
                <a16:creationId xmlns:a16="http://schemas.microsoft.com/office/drawing/2014/main" id="{E9591DC3-8950-4048-A37B-76A5EF8C9670}"/>
              </a:ext>
            </a:extLst>
          </p:cNvPr>
          <p:cNvSpPr txBox="1"/>
          <p:nvPr/>
        </p:nvSpPr>
        <p:spPr>
          <a:xfrm>
            <a:off x="9762167" y="1885434"/>
            <a:ext cx="1467732" cy="369332"/>
          </a:xfrm>
          <a:prstGeom prst="rect">
            <a:avLst/>
          </a:prstGeom>
          <a:noFill/>
        </p:spPr>
        <p:txBody>
          <a:bodyPr wrap="square" rtlCol="0">
            <a:spAutoFit/>
          </a:bodyPr>
          <a:lstStyle/>
          <a:p>
            <a:pPr eaLnBrk="1" fontAlgn="auto" hangingPunct="1">
              <a:spcBef>
                <a:spcPts val="0"/>
              </a:spcBef>
              <a:spcAft>
                <a:spcPts val="0"/>
              </a:spcAft>
            </a:pPr>
            <a:r>
              <a:rPr lang="zh-CN" altLang="en-US" kern="0" dirty="0">
                <a:solidFill>
                  <a:schemeClr val="tx2"/>
                </a:solidFill>
                <a:latin typeface="Arial" panose="020B0604020202020204"/>
              </a:rPr>
              <a:t>（根</a:t>
            </a:r>
            <a:r>
              <a:rPr lang="en-US" altLang="zh-CN" kern="0" dirty="0">
                <a:solidFill>
                  <a:schemeClr val="tx2"/>
                </a:solidFill>
                <a:latin typeface="Arial" panose="020B0604020202020204"/>
              </a:rPr>
              <a:t>CA</a:t>
            </a:r>
            <a:r>
              <a:rPr lang="zh-CN" altLang="en-US" kern="0" dirty="0">
                <a:solidFill>
                  <a:schemeClr val="tx2"/>
                </a:solidFill>
                <a:latin typeface="Arial" panose="020B0604020202020204"/>
              </a:rPr>
              <a:t>证书）</a:t>
            </a:r>
            <a:endParaRPr lang="zh-CN" altLang="en-US" kern="0" baseline="-25000" dirty="0">
              <a:solidFill>
                <a:schemeClr val="tx2"/>
              </a:solidFill>
              <a:latin typeface="Arial" panose="020B0604020202020204"/>
            </a:endParaRPr>
          </a:p>
        </p:txBody>
      </p:sp>
      <p:sp>
        <p:nvSpPr>
          <p:cNvPr id="10" name="文本框 9">
            <a:extLst>
              <a:ext uri="{FF2B5EF4-FFF2-40B4-BE49-F238E27FC236}">
                <a16:creationId xmlns:a16="http://schemas.microsoft.com/office/drawing/2014/main" id="{BAFA9D34-301E-4C25-919B-720687932923}"/>
              </a:ext>
            </a:extLst>
          </p:cNvPr>
          <p:cNvSpPr txBox="1"/>
          <p:nvPr/>
        </p:nvSpPr>
        <p:spPr>
          <a:xfrm>
            <a:off x="9762167" y="2920484"/>
            <a:ext cx="2239333" cy="369332"/>
          </a:xfrm>
          <a:prstGeom prst="rect">
            <a:avLst/>
          </a:prstGeom>
          <a:noFill/>
        </p:spPr>
        <p:txBody>
          <a:bodyPr wrap="square" rtlCol="0">
            <a:spAutoFit/>
          </a:bodyPr>
          <a:lstStyle/>
          <a:p>
            <a:pPr eaLnBrk="1" fontAlgn="auto" hangingPunct="1">
              <a:spcBef>
                <a:spcPts val="0"/>
              </a:spcBef>
              <a:spcAft>
                <a:spcPts val="0"/>
              </a:spcAft>
            </a:pPr>
            <a:r>
              <a:rPr lang="zh-CN" altLang="en-US" kern="0" dirty="0">
                <a:solidFill>
                  <a:schemeClr val="tx2"/>
                </a:solidFill>
                <a:latin typeface="Arial" panose="020B0604020202020204"/>
              </a:rPr>
              <a:t>（中间级</a:t>
            </a:r>
            <a:r>
              <a:rPr lang="en-US" altLang="zh-CN" kern="0" dirty="0">
                <a:solidFill>
                  <a:schemeClr val="tx2"/>
                </a:solidFill>
                <a:latin typeface="Arial" panose="020B0604020202020204"/>
              </a:rPr>
              <a:t>CA</a:t>
            </a:r>
            <a:r>
              <a:rPr lang="zh-CN" altLang="en-US" kern="0" dirty="0">
                <a:solidFill>
                  <a:schemeClr val="tx2"/>
                </a:solidFill>
                <a:latin typeface="Arial" panose="020B0604020202020204"/>
              </a:rPr>
              <a:t>证书）</a:t>
            </a:r>
          </a:p>
        </p:txBody>
      </p:sp>
      <p:sp>
        <p:nvSpPr>
          <p:cNvPr id="11" name="文本框 10">
            <a:extLst>
              <a:ext uri="{FF2B5EF4-FFF2-40B4-BE49-F238E27FC236}">
                <a16:creationId xmlns:a16="http://schemas.microsoft.com/office/drawing/2014/main" id="{217935D8-03F2-43BE-BBC7-B45233F2B004}"/>
              </a:ext>
            </a:extLst>
          </p:cNvPr>
          <p:cNvSpPr txBox="1"/>
          <p:nvPr/>
        </p:nvSpPr>
        <p:spPr>
          <a:xfrm>
            <a:off x="9806617" y="3955534"/>
            <a:ext cx="2239333" cy="369332"/>
          </a:xfrm>
          <a:prstGeom prst="rect">
            <a:avLst/>
          </a:prstGeom>
          <a:noFill/>
        </p:spPr>
        <p:txBody>
          <a:bodyPr wrap="square" rtlCol="0">
            <a:spAutoFit/>
          </a:bodyPr>
          <a:lstStyle/>
          <a:p>
            <a:pPr eaLnBrk="1" fontAlgn="auto" hangingPunct="1">
              <a:spcBef>
                <a:spcPts val="0"/>
              </a:spcBef>
              <a:spcAft>
                <a:spcPts val="0"/>
              </a:spcAft>
            </a:pPr>
            <a:r>
              <a:rPr lang="zh-CN" altLang="en-US" kern="0" dirty="0">
                <a:solidFill>
                  <a:schemeClr val="tx2"/>
                </a:solidFill>
                <a:latin typeface="Arial" panose="020B0604020202020204"/>
              </a:rPr>
              <a:t>（运营</a:t>
            </a:r>
            <a:r>
              <a:rPr lang="en-US" altLang="zh-CN" kern="0" dirty="0">
                <a:solidFill>
                  <a:schemeClr val="tx2"/>
                </a:solidFill>
                <a:latin typeface="Arial" panose="020B0604020202020204"/>
              </a:rPr>
              <a:t>CA</a:t>
            </a:r>
            <a:r>
              <a:rPr lang="zh-CN" altLang="en-US" kern="0" dirty="0">
                <a:solidFill>
                  <a:schemeClr val="tx2"/>
                </a:solidFill>
                <a:latin typeface="Arial" panose="020B0604020202020204"/>
              </a:rPr>
              <a:t>证书）</a:t>
            </a:r>
          </a:p>
        </p:txBody>
      </p:sp>
      <p:sp>
        <p:nvSpPr>
          <p:cNvPr id="12" name="文本框 11">
            <a:extLst>
              <a:ext uri="{FF2B5EF4-FFF2-40B4-BE49-F238E27FC236}">
                <a16:creationId xmlns:a16="http://schemas.microsoft.com/office/drawing/2014/main" id="{1BAB64A2-4C71-4407-9AC1-178B46C12847}"/>
              </a:ext>
            </a:extLst>
          </p:cNvPr>
          <p:cNvSpPr txBox="1"/>
          <p:nvPr/>
        </p:nvSpPr>
        <p:spPr>
          <a:xfrm>
            <a:off x="9175750" y="5410716"/>
            <a:ext cx="1342485" cy="461665"/>
          </a:xfrm>
          <a:prstGeom prst="rect">
            <a:avLst/>
          </a:prstGeom>
          <a:noFill/>
        </p:spPr>
        <p:txBody>
          <a:bodyPr wrap="square" rtlCol="0">
            <a:spAutoFit/>
          </a:bodyPr>
          <a:lstStyle/>
          <a:p>
            <a:pPr algn="ctr" eaLnBrk="1" fontAlgn="auto" hangingPunct="1">
              <a:spcBef>
                <a:spcPts val="0"/>
              </a:spcBef>
              <a:spcAft>
                <a:spcPts val="0"/>
              </a:spcAft>
            </a:pPr>
            <a:r>
              <a:rPr lang="en-US" altLang="zh-CN" sz="2400" kern="0" dirty="0">
                <a:solidFill>
                  <a:schemeClr val="accent4"/>
                </a:solidFill>
                <a:latin typeface="Arial" panose="020B0604020202020204"/>
              </a:rPr>
              <a:t>…</a:t>
            </a:r>
            <a:endParaRPr lang="zh-CN" altLang="en-US" sz="2400" kern="0" dirty="0">
              <a:solidFill>
                <a:schemeClr val="accent4"/>
              </a:solidFill>
              <a:latin typeface="Arial" panose="020B0604020202020204"/>
            </a:endParaRPr>
          </a:p>
        </p:txBody>
      </p:sp>
      <p:cxnSp>
        <p:nvCxnSpPr>
          <p:cNvPr id="13" name="直接连接符 12">
            <a:extLst>
              <a:ext uri="{FF2B5EF4-FFF2-40B4-BE49-F238E27FC236}">
                <a16:creationId xmlns:a16="http://schemas.microsoft.com/office/drawing/2014/main" id="{A0C84889-5124-40ED-A6CA-40CCA2B04BB7}"/>
              </a:ext>
            </a:extLst>
          </p:cNvPr>
          <p:cNvCxnSpPr>
            <a:cxnSpLocks/>
            <a:stCxn id="4" idx="0"/>
            <a:endCxn id="3" idx="2"/>
          </p:cNvCxnSpPr>
          <p:nvPr/>
        </p:nvCxnSpPr>
        <p:spPr>
          <a:xfrm flipV="1">
            <a:off x="8439150" y="2349500"/>
            <a:ext cx="0" cy="47625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BDF435-BC31-4FAD-8545-D3B0F831D853}"/>
              </a:ext>
            </a:extLst>
          </p:cNvPr>
          <p:cNvCxnSpPr>
            <a:cxnSpLocks/>
            <a:stCxn id="5" idx="0"/>
            <a:endCxn id="4" idx="2"/>
          </p:cNvCxnSpPr>
          <p:nvPr/>
        </p:nvCxnSpPr>
        <p:spPr>
          <a:xfrm flipV="1">
            <a:off x="8439150" y="3384550"/>
            <a:ext cx="0" cy="47625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6CB0088-92B0-4627-B064-29F6B470B215}"/>
              </a:ext>
            </a:extLst>
          </p:cNvPr>
          <p:cNvCxnSpPr>
            <a:cxnSpLocks/>
            <a:stCxn id="6" idx="0"/>
            <a:endCxn id="5" idx="2"/>
          </p:cNvCxnSpPr>
          <p:nvPr/>
        </p:nvCxnSpPr>
        <p:spPr>
          <a:xfrm flipV="1">
            <a:off x="6268036" y="4419600"/>
            <a:ext cx="2171114" cy="99695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98C6FDA-59AC-4F8B-AAF1-CD2988C20D98}"/>
              </a:ext>
            </a:extLst>
          </p:cNvPr>
          <p:cNvCxnSpPr>
            <a:cxnSpLocks/>
            <a:stCxn id="7" idx="0"/>
            <a:endCxn id="5" idx="2"/>
          </p:cNvCxnSpPr>
          <p:nvPr/>
        </p:nvCxnSpPr>
        <p:spPr>
          <a:xfrm flipH="1" flipV="1">
            <a:off x="8439150" y="4419600"/>
            <a:ext cx="67261" cy="99695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C293579-E6EC-4DB6-94BD-D1AB593D3817}"/>
              </a:ext>
            </a:extLst>
          </p:cNvPr>
          <p:cNvCxnSpPr>
            <a:cxnSpLocks/>
            <a:stCxn id="8" idx="0"/>
            <a:endCxn id="5" idx="2"/>
          </p:cNvCxnSpPr>
          <p:nvPr/>
        </p:nvCxnSpPr>
        <p:spPr>
          <a:xfrm flipH="1" flipV="1">
            <a:off x="8439150" y="4419600"/>
            <a:ext cx="2717800" cy="99695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弧形 30">
            <a:extLst>
              <a:ext uri="{FF2B5EF4-FFF2-40B4-BE49-F238E27FC236}">
                <a16:creationId xmlns:a16="http://schemas.microsoft.com/office/drawing/2014/main" id="{7116A0CD-7747-48B7-9B0B-56E6F03C4C0A}"/>
              </a:ext>
            </a:extLst>
          </p:cNvPr>
          <p:cNvSpPr/>
          <p:nvPr/>
        </p:nvSpPr>
        <p:spPr>
          <a:xfrm>
            <a:off x="7886700" y="1325716"/>
            <a:ext cx="1239422" cy="1106716"/>
          </a:xfrm>
          <a:prstGeom prst="arc">
            <a:avLst>
              <a:gd name="adj1" fmla="val 11223565"/>
              <a:gd name="adj2" fmla="val 21186573"/>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DE662C6C-47B6-4A53-899F-2E1448E1D9DD}"/>
              </a:ext>
            </a:extLst>
          </p:cNvPr>
          <p:cNvSpPr txBox="1"/>
          <p:nvPr/>
        </p:nvSpPr>
        <p:spPr>
          <a:xfrm>
            <a:off x="7772545" y="932398"/>
            <a:ext cx="1467732"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自签发</a:t>
            </a:r>
            <a:endParaRPr lang="zh-CN" altLang="en-US" kern="0" baseline="-25000" dirty="0">
              <a:solidFill>
                <a:schemeClr val="tx2"/>
              </a:solidFill>
              <a:latin typeface="Arial" panose="020B0604020202020204"/>
            </a:endParaRPr>
          </a:p>
        </p:txBody>
      </p:sp>
      <p:sp>
        <p:nvSpPr>
          <p:cNvPr id="33" name="文本框 32">
            <a:extLst>
              <a:ext uri="{FF2B5EF4-FFF2-40B4-BE49-F238E27FC236}">
                <a16:creationId xmlns:a16="http://schemas.microsoft.com/office/drawing/2014/main" id="{97DB7912-6274-442F-B78C-BAEADDC5887C}"/>
              </a:ext>
            </a:extLst>
          </p:cNvPr>
          <p:cNvSpPr txBox="1"/>
          <p:nvPr/>
        </p:nvSpPr>
        <p:spPr>
          <a:xfrm>
            <a:off x="412431" y="932398"/>
            <a:ext cx="4403335" cy="5405711"/>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zh-CN" altLang="en-US" dirty="0"/>
              <a:t>证书链由 </a:t>
            </a:r>
            <a:r>
              <a:rPr lang="en-US" altLang="zh-CN" dirty="0"/>
              <a:t>CA </a:t>
            </a:r>
            <a:r>
              <a:rPr lang="zh-CN" altLang="en-US" dirty="0"/>
              <a:t>签发的</a:t>
            </a:r>
            <a:r>
              <a:rPr lang="zh-CN" altLang="en-US" dirty="0">
                <a:solidFill>
                  <a:schemeClr val="accent4">
                    <a:lumMod val="60000"/>
                    <a:lumOff val="40000"/>
                  </a:schemeClr>
                </a:solidFill>
              </a:rPr>
              <a:t>一系列证书构成</a:t>
            </a:r>
            <a:endParaRPr lang="en-US" altLang="zh-CN" dirty="0">
              <a:solidFill>
                <a:schemeClr val="accent4">
                  <a:lumMod val="60000"/>
                  <a:lumOff val="40000"/>
                </a:schemeClr>
              </a:solidFill>
            </a:endParaRPr>
          </a:p>
          <a:p>
            <a:pPr marL="285750" indent="-285750" algn="just">
              <a:lnSpc>
                <a:spcPct val="130000"/>
              </a:lnSpc>
              <a:spcBef>
                <a:spcPts val="300"/>
              </a:spcBef>
              <a:spcAft>
                <a:spcPts val="300"/>
              </a:spcAft>
              <a:buFont typeface="Wingdings" panose="05000000000000000000" pitchFamily="2" charset="2"/>
              <a:buChar char="Ø"/>
            </a:pPr>
            <a:r>
              <a:rPr lang="zh-CN" altLang="en-US" dirty="0"/>
              <a:t>在一个证书链中，跟随每一份证书的是该证书</a:t>
            </a:r>
            <a:r>
              <a:rPr lang="zh-CN" altLang="en-US" dirty="0">
                <a:solidFill>
                  <a:schemeClr val="accent4">
                    <a:lumMod val="60000"/>
                    <a:lumOff val="40000"/>
                  </a:schemeClr>
                </a:solidFill>
              </a:rPr>
              <a:t>签发者的证书</a:t>
            </a:r>
            <a:r>
              <a:rPr lang="zh-CN" altLang="en-US" dirty="0"/>
              <a:t>；每份证书包含证书签发者的区别名（</a:t>
            </a:r>
            <a:r>
              <a:rPr lang="en-US" altLang="zh-CN" dirty="0"/>
              <a:t>DN)</a:t>
            </a:r>
            <a:r>
              <a:rPr lang="zh-CN" altLang="en-US" dirty="0"/>
              <a:t>，该区别名就是证书链中下一份证书的主体的名字；每份证书都是使用签发者的私钥签发的</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zh-CN" altLang="en-US" dirty="0"/>
              <a:t>证书中的签名可以使用签发者证书（即证书链中的下一份证书）中的</a:t>
            </a:r>
            <a:r>
              <a:rPr lang="zh-CN" altLang="en-US" dirty="0">
                <a:solidFill>
                  <a:schemeClr val="accent4">
                    <a:lumMod val="60000"/>
                    <a:lumOff val="40000"/>
                  </a:schemeClr>
                </a:solidFill>
              </a:rPr>
              <a:t>公钥加以验证</a:t>
            </a:r>
            <a:endParaRPr lang="en-US" altLang="zh-CN" dirty="0">
              <a:solidFill>
                <a:schemeClr val="accent4">
                  <a:lumMod val="60000"/>
                  <a:lumOff val="40000"/>
                </a:schemeClr>
              </a:solidFill>
            </a:endParaRPr>
          </a:p>
          <a:p>
            <a:pPr marL="285750" indent="-285750" algn="just">
              <a:lnSpc>
                <a:spcPct val="130000"/>
              </a:lnSpc>
              <a:spcBef>
                <a:spcPts val="300"/>
              </a:spcBef>
              <a:spcAft>
                <a:spcPts val="300"/>
              </a:spcAft>
              <a:buFont typeface="Wingdings" panose="05000000000000000000" pitchFamily="2" charset="2"/>
              <a:buChar char="Ø"/>
            </a:pPr>
            <a:r>
              <a:rPr lang="zh-CN" altLang="en-US" dirty="0"/>
              <a:t>证书链的验证就是确认给定的证书链是</a:t>
            </a:r>
            <a:r>
              <a:rPr lang="zh-CN" altLang="en-US" dirty="0">
                <a:solidFill>
                  <a:schemeClr val="accent4">
                    <a:lumMod val="60000"/>
                    <a:lumOff val="40000"/>
                  </a:schemeClr>
                </a:solidFill>
              </a:rPr>
              <a:t>完好、有效、签发</a:t>
            </a:r>
            <a:r>
              <a:rPr lang="zh-CN" altLang="en-US" dirty="0"/>
              <a:t>正确且可信的过程</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zh-CN" altLang="en-US" dirty="0"/>
              <a:t>若在证书链的验证过程的任一点出现证书</a:t>
            </a:r>
            <a:r>
              <a:rPr lang="zh-CN" altLang="en-US" dirty="0">
                <a:solidFill>
                  <a:schemeClr val="accent4">
                    <a:lumMod val="60000"/>
                    <a:lumOff val="40000"/>
                  </a:schemeClr>
                </a:solidFill>
              </a:rPr>
              <a:t>过期、签名无效或没有签发者证书</a:t>
            </a:r>
            <a:r>
              <a:rPr lang="zh-CN" altLang="en-US" dirty="0"/>
              <a:t>等情况，都将导致验证过程的</a:t>
            </a:r>
            <a:r>
              <a:rPr lang="zh-CN" altLang="en-US" dirty="0">
                <a:solidFill>
                  <a:schemeClr val="accent4">
                    <a:lumMod val="60000"/>
                    <a:lumOff val="40000"/>
                  </a:schemeClr>
                </a:solidFill>
              </a:rPr>
              <a:t>失败</a:t>
            </a:r>
          </a:p>
        </p:txBody>
      </p:sp>
    </p:spTree>
    <p:extLst>
      <p:ext uri="{BB962C8B-B14F-4D97-AF65-F5344CB8AC3E}">
        <p14:creationId xmlns:p14="http://schemas.microsoft.com/office/powerpoint/2010/main" val="2456928462"/>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313BA-C972-4976-9768-D2363EAF4699}"/>
              </a:ext>
            </a:extLst>
          </p:cNvPr>
          <p:cNvSpPr>
            <a:spLocks noGrp="1"/>
          </p:cNvSpPr>
          <p:nvPr>
            <p:ph type="title"/>
          </p:nvPr>
        </p:nvSpPr>
        <p:spPr/>
        <p:txBody>
          <a:bodyPr/>
          <a:lstStyle/>
          <a:p>
            <a:r>
              <a:rPr lang="zh-CN" altLang="en-US" dirty="0"/>
              <a:t>数字证书的管理</a:t>
            </a:r>
          </a:p>
        </p:txBody>
      </p:sp>
      <p:grpSp>
        <p:nvGrpSpPr>
          <p:cNvPr id="3" name="组合 2">
            <a:extLst>
              <a:ext uri="{FF2B5EF4-FFF2-40B4-BE49-F238E27FC236}">
                <a16:creationId xmlns:a16="http://schemas.microsoft.com/office/drawing/2014/main" id="{0D1329DB-EB1C-4B31-8161-B2FE482774D2}"/>
              </a:ext>
            </a:extLst>
          </p:cNvPr>
          <p:cNvGrpSpPr/>
          <p:nvPr/>
        </p:nvGrpSpPr>
        <p:grpSpPr>
          <a:xfrm>
            <a:off x="642239" y="902947"/>
            <a:ext cx="532677" cy="500746"/>
            <a:chOff x="13507043" y="9777443"/>
            <a:chExt cx="532677" cy="500746"/>
          </a:xfrm>
          <a:solidFill>
            <a:schemeClr val="accent4"/>
          </a:solidFill>
        </p:grpSpPr>
        <p:sp>
          <p:nvSpPr>
            <p:cNvPr id="4" name="任意多边形: 形状 3">
              <a:extLst>
                <a:ext uri="{FF2B5EF4-FFF2-40B4-BE49-F238E27FC236}">
                  <a16:creationId xmlns:a16="http://schemas.microsoft.com/office/drawing/2014/main" id="{0C1DB07E-C2E5-47C2-BEFD-B493B4DDDA24}"/>
                </a:ext>
              </a:extLst>
            </p:cNvPr>
            <p:cNvSpPr/>
            <p:nvPr/>
          </p:nvSpPr>
          <p:spPr>
            <a:xfrm>
              <a:off x="13507043" y="9856314"/>
              <a:ext cx="371250" cy="421875"/>
            </a:xfrm>
            <a:custGeom>
              <a:avLst/>
              <a:gdLst>
                <a:gd name="connsiteX0" fmla="*/ 334328 w 371250"/>
                <a:gd name="connsiteY0" fmla="*/ 250712 h 421875"/>
                <a:gd name="connsiteX1" fmla="*/ 332454 w 371250"/>
                <a:gd name="connsiteY1" fmla="*/ 254104 h 421875"/>
                <a:gd name="connsiteX2" fmla="*/ 332454 w 371250"/>
                <a:gd name="connsiteY2" fmla="*/ 361952 h 421875"/>
                <a:gd name="connsiteX3" fmla="*/ 299717 w 371250"/>
                <a:gd name="connsiteY3" fmla="*/ 393593 h 421875"/>
                <a:gd name="connsiteX4" fmla="*/ 74149 w 371250"/>
                <a:gd name="connsiteY4" fmla="*/ 393593 h 421875"/>
                <a:gd name="connsiteX5" fmla="*/ 41563 w 371250"/>
                <a:gd name="connsiteY5" fmla="*/ 361952 h 421875"/>
                <a:gd name="connsiteX6" fmla="*/ 41563 w 371250"/>
                <a:gd name="connsiteY6" fmla="*/ 73103 h 421875"/>
                <a:gd name="connsiteX7" fmla="*/ 74149 w 371250"/>
                <a:gd name="connsiteY7" fmla="*/ 40399 h 421875"/>
                <a:gd name="connsiteX8" fmla="*/ 299666 w 371250"/>
                <a:gd name="connsiteY8" fmla="*/ 40399 h 421875"/>
                <a:gd name="connsiteX9" fmla="*/ 317216 w 371250"/>
                <a:gd name="connsiteY9" fmla="*/ 45849 h 421875"/>
                <a:gd name="connsiteX10" fmla="*/ 353413 w 371250"/>
                <a:gd name="connsiteY10" fmla="*/ 5738 h 421875"/>
                <a:gd name="connsiteX11" fmla="*/ 331695 w 371250"/>
                <a:gd name="connsiteY11" fmla="*/ 0 h 421875"/>
                <a:gd name="connsiteX12" fmla="*/ 40382 w 371250"/>
                <a:gd name="connsiteY12" fmla="*/ 0 h 421875"/>
                <a:gd name="connsiteX13" fmla="*/ 0 w 371250"/>
                <a:gd name="connsiteY13" fmla="*/ 40466 h 421875"/>
                <a:gd name="connsiteX14" fmla="*/ 0 w 371250"/>
                <a:gd name="connsiteY14" fmla="*/ 393998 h 421875"/>
                <a:gd name="connsiteX15" fmla="*/ 42103 w 371250"/>
                <a:gd name="connsiteY15" fmla="*/ 436337 h 421875"/>
                <a:gd name="connsiteX16" fmla="*/ 331678 w 371250"/>
                <a:gd name="connsiteY16" fmla="*/ 436337 h 421875"/>
                <a:gd name="connsiteX17" fmla="*/ 373984 w 371250"/>
                <a:gd name="connsiteY17" fmla="*/ 393998 h 421875"/>
                <a:gd name="connsiteX18" fmla="*/ 373984 w 371250"/>
                <a:gd name="connsiteY18" fmla="*/ 207225 h 421875"/>
                <a:gd name="connsiteX19" fmla="*/ 339053 w 371250"/>
                <a:gd name="connsiteY19" fmla="*/ 246375 h 421875"/>
                <a:gd name="connsiteX20" fmla="*/ 334328 w 371250"/>
                <a:gd name="connsiteY20" fmla="*/ 250712 h 42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250" h="421875">
                  <a:moveTo>
                    <a:pt x="334328" y="250712"/>
                  </a:moveTo>
                  <a:cubicBezTo>
                    <a:pt x="333703" y="251893"/>
                    <a:pt x="332454" y="253024"/>
                    <a:pt x="332454" y="254104"/>
                  </a:cubicBezTo>
                  <a:lnTo>
                    <a:pt x="332454" y="361952"/>
                  </a:lnTo>
                  <a:cubicBezTo>
                    <a:pt x="332454" y="379772"/>
                    <a:pt x="317453" y="393593"/>
                    <a:pt x="299717" y="393593"/>
                  </a:cubicBezTo>
                  <a:lnTo>
                    <a:pt x="74149" y="393593"/>
                  </a:lnTo>
                  <a:cubicBezTo>
                    <a:pt x="56346" y="393593"/>
                    <a:pt x="41563" y="379755"/>
                    <a:pt x="41563" y="361952"/>
                  </a:cubicBezTo>
                  <a:lnTo>
                    <a:pt x="41563" y="73103"/>
                  </a:lnTo>
                  <a:cubicBezTo>
                    <a:pt x="41563" y="55316"/>
                    <a:pt x="56346" y="40399"/>
                    <a:pt x="74149" y="40399"/>
                  </a:cubicBezTo>
                  <a:lnTo>
                    <a:pt x="299666" y="40399"/>
                  </a:lnTo>
                  <a:cubicBezTo>
                    <a:pt x="306146" y="40399"/>
                    <a:pt x="312171" y="42559"/>
                    <a:pt x="317216" y="45849"/>
                  </a:cubicBezTo>
                  <a:lnTo>
                    <a:pt x="353413" y="5738"/>
                  </a:lnTo>
                  <a:cubicBezTo>
                    <a:pt x="347051" y="1958"/>
                    <a:pt x="339677" y="0"/>
                    <a:pt x="331695" y="0"/>
                  </a:cubicBezTo>
                  <a:lnTo>
                    <a:pt x="40382" y="0"/>
                  </a:lnTo>
                  <a:cubicBezTo>
                    <a:pt x="17938" y="0"/>
                    <a:pt x="0" y="18006"/>
                    <a:pt x="0" y="40466"/>
                  </a:cubicBezTo>
                  <a:lnTo>
                    <a:pt x="0" y="393998"/>
                  </a:lnTo>
                  <a:cubicBezTo>
                    <a:pt x="0" y="417420"/>
                    <a:pt x="18681" y="436337"/>
                    <a:pt x="42103" y="436337"/>
                  </a:cubicBezTo>
                  <a:lnTo>
                    <a:pt x="331678" y="436337"/>
                  </a:lnTo>
                  <a:cubicBezTo>
                    <a:pt x="355118" y="436337"/>
                    <a:pt x="373984" y="417420"/>
                    <a:pt x="373984" y="393998"/>
                  </a:cubicBezTo>
                  <a:lnTo>
                    <a:pt x="373984" y="207225"/>
                  </a:lnTo>
                  <a:lnTo>
                    <a:pt x="339053" y="246375"/>
                  </a:lnTo>
                  <a:cubicBezTo>
                    <a:pt x="337551" y="248062"/>
                    <a:pt x="336083" y="249514"/>
                    <a:pt x="334328" y="250712"/>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任意多边形: 形状 4">
              <a:extLst>
                <a:ext uri="{FF2B5EF4-FFF2-40B4-BE49-F238E27FC236}">
                  <a16:creationId xmlns:a16="http://schemas.microsoft.com/office/drawing/2014/main" id="{CBC2E50B-4565-49AD-9C57-C0276748C149}"/>
                </a:ext>
              </a:extLst>
            </p:cNvPr>
            <p:cNvSpPr/>
            <p:nvPr/>
          </p:nvSpPr>
          <p:spPr>
            <a:xfrm>
              <a:off x="13581530" y="9952114"/>
              <a:ext cx="185625" cy="33750"/>
            </a:xfrm>
            <a:custGeom>
              <a:avLst/>
              <a:gdLst>
                <a:gd name="connsiteX0" fmla="*/ 20790 w 185625"/>
                <a:gd name="connsiteY0" fmla="*/ 0 h 33750"/>
                <a:gd name="connsiteX1" fmla="*/ 0 w 185625"/>
                <a:gd name="connsiteY1" fmla="*/ 20216 h 33750"/>
                <a:gd name="connsiteX2" fmla="*/ 20790 w 185625"/>
                <a:gd name="connsiteY2" fmla="*/ 40399 h 33750"/>
                <a:gd name="connsiteX3" fmla="*/ 161696 w 185625"/>
                <a:gd name="connsiteY3" fmla="*/ 40399 h 33750"/>
                <a:gd name="connsiteX4" fmla="*/ 198585 w 185625"/>
                <a:gd name="connsiteY4" fmla="*/ 0 h 33750"/>
                <a:gd name="connsiteX5" fmla="*/ 20790 w 185625"/>
                <a:gd name="connsiteY5"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25" h="33750">
                  <a:moveTo>
                    <a:pt x="20790" y="0"/>
                  </a:moveTo>
                  <a:cubicBezTo>
                    <a:pt x="9298" y="0"/>
                    <a:pt x="0" y="8707"/>
                    <a:pt x="0" y="20216"/>
                  </a:cubicBezTo>
                  <a:cubicBezTo>
                    <a:pt x="0" y="31674"/>
                    <a:pt x="9315" y="40399"/>
                    <a:pt x="20790" y="40399"/>
                  </a:cubicBezTo>
                  <a:lnTo>
                    <a:pt x="161696" y="40399"/>
                  </a:lnTo>
                  <a:lnTo>
                    <a:pt x="198585" y="0"/>
                  </a:lnTo>
                  <a:lnTo>
                    <a:pt x="20790" y="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DF177827-3D53-4C36-8F44-4FD963EBBA5B}"/>
                </a:ext>
              </a:extLst>
            </p:cNvPr>
            <p:cNvSpPr/>
            <p:nvPr/>
          </p:nvSpPr>
          <p:spPr>
            <a:xfrm>
              <a:off x="13581530" y="10020221"/>
              <a:ext cx="135000" cy="33750"/>
            </a:xfrm>
            <a:custGeom>
              <a:avLst/>
              <a:gdLst>
                <a:gd name="connsiteX0" fmla="*/ 138459 w 135000"/>
                <a:gd name="connsiteY0" fmla="*/ 2329 h 33750"/>
                <a:gd name="connsiteX1" fmla="*/ 139168 w 135000"/>
                <a:gd name="connsiteY1" fmla="*/ 0 h 33750"/>
                <a:gd name="connsiteX2" fmla="*/ 20790 w 135000"/>
                <a:gd name="connsiteY2" fmla="*/ 0 h 33750"/>
                <a:gd name="connsiteX3" fmla="*/ 0 w 135000"/>
                <a:gd name="connsiteY3" fmla="*/ 20773 h 33750"/>
                <a:gd name="connsiteX4" fmla="*/ 20790 w 135000"/>
                <a:gd name="connsiteY4" fmla="*/ 41513 h 33750"/>
                <a:gd name="connsiteX5" fmla="*/ 127238 w 135000"/>
                <a:gd name="connsiteY5" fmla="*/ 41513 h 33750"/>
                <a:gd name="connsiteX6" fmla="*/ 138459 w 135000"/>
                <a:gd name="connsiteY6" fmla="*/ 2329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000" h="33750">
                  <a:moveTo>
                    <a:pt x="138459" y="2329"/>
                  </a:moveTo>
                  <a:cubicBezTo>
                    <a:pt x="138662" y="1620"/>
                    <a:pt x="138898" y="1164"/>
                    <a:pt x="139168" y="0"/>
                  </a:cubicBezTo>
                  <a:lnTo>
                    <a:pt x="20790" y="0"/>
                  </a:lnTo>
                  <a:cubicBezTo>
                    <a:pt x="9298" y="0"/>
                    <a:pt x="0" y="9281"/>
                    <a:pt x="0" y="20773"/>
                  </a:cubicBezTo>
                  <a:cubicBezTo>
                    <a:pt x="0" y="32181"/>
                    <a:pt x="9315" y="41513"/>
                    <a:pt x="20790" y="41513"/>
                  </a:cubicBezTo>
                  <a:lnTo>
                    <a:pt x="127238" y="41513"/>
                  </a:lnTo>
                  <a:lnTo>
                    <a:pt x="138459" y="232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94AC164D-65F6-4CF4-B9A9-59356D33E475}"/>
                </a:ext>
              </a:extLst>
            </p:cNvPr>
            <p:cNvSpPr/>
            <p:nvPr/>
          </p:nvSpPr>
          <p:spPr>
            <a:xfrm>
              <a:off x="13581563" y="10089493"/>
              <a:ext cx="101250" cy="33750"/>
            </a:xfrm>
            <a:custGeom>
              <a:avLst/>
              <a:gdLst>
                <a:gd name="connsiteX0" fmla="*/ 92559 w 101250"/>
                <a:gd name="connsiteY0" fmla="*/ 0 h 33750"/>
                <a:gd name="connsiteX1" fmla="*/ 30324 w 101250"/>
                <a:gd name="connsiteY1" fmla="*/ 0 h 33750"/>
                <a:gd name="connsiteX2" fmla="*/ 20756 w 101250"/>
                <a:gd name="connsiteY2" fmla="*/ 0 h 33750"/>
                <a:gd name="connsiteX3" fmla="*/ 0 w 101250"/>
                <a:gd name="connsiteY3" fmla="*/ 20756 h 33750"/>
                <a:gd name="connsiteX4" fmla="*/ 20756 w 101250"/>
                <a:gd name="connsiteY4" fmla="*/ 41513 h 33750"/>
                <a:gd name="connsiteX5" fmla="*/ 57443 w 101250"/>
                <a:gd name="connsiteY5" fmla="*/ 41513 h 33750"/>
                <a:gd name="connsiteX6" fmla="*/ 68934 w 101250"/>
                <a:gd name="connsiteY6" fmla="*/ 41513 h 33750"/>
                <a:gd name="connsiteX7" fmla="*/ 92576 w 101250"/>
                <a:gd name="connsiteY7" fmla="*/ 41513 h 33750"/>
                <a:gd name="connsiteX8" fmla="*/ 112286 w 101250"/>
                <a:gd name="connsiteY8" fmla="*/ 27219 h 33750"/>
                <a:gd name="connsiteX9" fmla="*/ 113366 w 101250"/>
                <a:gd name="connsiteY9" fmla="*/ 20520 h 33750"/>
                <a:gd name="connsiteX10" fmla="*/ 95597 w 101250"/>
                <a:gd name="connsiteY10" fmla="*/ 186 h 33750"/>
                <a:gd name="connsiteX11" fmla="*/ 92559 w 101250"/>
                <a:gd name="connsiteY11"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250" h="33750">
                  <a:moveTo>
                    <a:pt x="92559" y="0"/>
                  </a:moveTo>
                  <a:lnTo>
                    <a:pt x="30324" y="0"/>
                  </a:lnTo>
                  <a:lnTo>
                    <a:pt x="20756" y="0"/>
                  </a:lnTo>
                  <a:cubicBezTo>
                    <a:pt x="9264" y="0"/>
                    <a:pt x="0" y="9298"/>
                    <a:pt x="0" y="20756"/>
                  </a:cubicBezTo>
                  <a:cubicBezTo>
                    <a:pt x="0" y="32198"/>
                    <a:pt x="9281" y="41513"/>
                    <a:pt x="20756" y="41513"/>
                  </a:cubicBezTo>
                  <a:lnTo>
                    <a:pt x="57443" y="41513"/>
                  </a:lnTo>
                  <a:lnTo>
                    <a:pt x="68934" y="41513"/>
                  </a:lnTo>
                  <a:lnTo>
                    <a:pt x="92576" y="41513"/>
                  </a:lnTo>
                  <a:cubicBezTo>
                    <a:pt x="101773" y="41513"/>
                    <a:pt x="109536" y="35438"/>
                    <a:pt x="112286" y="27219"/>
                  </a:cubicBezTo>
                  <a:cubicBezTo>
                    <a:pt x="112438" y="25009"/>
                    <a:pt x="112793" y="22646"/>
                    <a:pt x="113366" y="20520"/>
                  </a:cubicBezTo>
                  <a:cubicBezTo>
                    <a:pt x="113316" y="10108"/>
                    <a:pt x="105638" y="1603"/>
                    <a:pt x="95597" y="186"/>
                  </a:cubicBezTo>
                  <a:cubicBezTo>
                    <a:pt x="94601" y="51"/>
                    <a:pt x="93589" y="0"/>
                    <a:pt x="9255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ABB588C9-21A7-4810-AB09-5EE63D995BEE}"/>
                </a:ext>
              </a:extLst>
            </p:cNvPr>
            <p:cNvSpPr/>
            <p:nvPr/>
          </p:nvSpPr>
          <p:spPr>
            <a:xfrm>
              <a:off x="13754093" y="9846122"/>
              <a:ext cx="219375" cy="219375"/>
            </a:xfrm>
            <a:custGeom>
              <a:avLst/>
              <a:gdLst>
                <a:gd name="connsiteX0" fmla="*/ 142425 w 219375"/>
                <a:gd name="connsiteY0" fmla="*/ 11948 h 219375"/>
                <a:gd name="connsiteX1" fmla="*/ 9028 w 219375"/>
                <a:gd name="connsiteY1" fmla="*/ 160633 h 219375"/>
                <a:gd name="connsiteX2" fmla="*/ 0 w 219375"/>
                <a:gd name="connsiteY2" fmla="*/ 170708 h 219375"/>
                <a:gd name="connsiteX3" fmla="*/ 72191 w 219375"/>
                <a:gd name="connsiteY3" fmla="*/ 235457 h 219375"/>
                <a:gd name="connsiteX4" fmla="*/ 81219 w 219375"/>
                <a:gd name="connsiteY4" fmla="*/ 225399 h 219375"/>
                <a:gd name="connsiteX5" fmla="*/ 214583 w 219375"/>
                <a:gd name="connsiteY5" fmla="*/ 76731 h 219375"/>
                <a:gd name="connsiteX6" fmla="*/ 225349 w 219375"/>
                <a:gd name="connsiteY6" fmla="*/ 64766 h 219375"/>
                <a:gd name="connsiteX7" fmla="*/ 153141 w 219375"/>
                <a:gd name="connsiteY7" fmla="*/ 0 h 219375"/>
                <a:gd name="connsiteX8" fmla="*/ 142425 w 219375"/>
                <a:gd name="connsiteY8" fmla="*/ 11948 h 219375"/>
                <a:gd name="connsiteX9" fmla="*/ 135068 w 219375"/>
                <a:gd name="connsiteY9" fmla="*/ 79211 h 219375"/>
                <a:gd name="connsiteX10" fmla="*/ 49056 w 219375"/>
                <a:gd name="connsiteY10" fmla="*/ 175078 h 219375"/>
                <a:gd name="connsiteX11" fmla="*/ 44854 w 219375"/>
                <a:gd name="connsiteY11" fmla="*/ 177103 h 219375"/>
                <a:gd name="connsiteX12" fmla="*/ 40449 w 219375"/>
                <a:gd name="connsiteY12" fmla="*/ 175551 h 219375"/>
                <a:gd name="connsiteX13" fmla="*/ 36180 w 219375"/>
                <a:gd name="connsiteY13" fmla="*/ 171720 h 219375"/>
                <a:gd name="connsiteX14" fmla="*/ 35741 w 219375"/>
                <a:gd name="connsiteY14" fmla="*/ 163131 h 219375"/>
                <a:gd name="connsiteX15" fmla="*/ 121753 w 219375"/>
                <a:gd name="connsiteY15" fmla="*/ 67247 h 219375"/>
                <a:gd name="connsiteX16" fmla="*/ 125972 w 219375"/>
                <a:gd name="connsiteY16" fmla="*/ 65239 h 219375"/>
                <a:gd name="connsiteX17" fmla="*/ 130359 w 219375"/>
                <a:gd name="connsiteY17" fmla="*/ 66774 h 219375"/>
                <a:gd name="connsiteX18" fmla="*/ 134595 w 219375"/>
                <a:gd name="connsiteY18" fmla="*/ 70622 h 219375"/>
                <a:gd name="connsiteX19" fmla="*/ 135068 w 219375"/>
                <a:gd name="connsiteY19" fmla="*/ 79211 h 219375"/>
                <a:gd name="connsiteX20" fmla="*/ 160042 w 219375"/>
                <a:gd name="connsiteY20" fmla="*/ 33666 h 219375"/>
                <a:gd name="connsiteX21" fmla="*/ 164295 w 219375"/>
                <a:gd name="connsiteY21" fmla="*/ 37479 h 219375"/>
                <a:gd name="connsiteX22" fmla="*/ 164784 w 219375"/>
                <a:gd name="connsiteY22" fmla="*/ 46018 h 219375"/>
                <a:gd name="connsiteX23" fmla="*/ 164751 w 219375"/>
                <a:gd name="connsiteY23" fmla="*/ 46052 h 219375"/>
                <a:gd name="connsiteX24" fmla="*/ 157309 w 219375"/>
                <a:gd name="connsiteY24" fmla="*/ 54388 h 219375"/>
                <a:gd name="connsiteX25" fmla="*/ 156313 w 219375"/>
                <a:gd name="connsiteY25" fmla="*/ 55266 h 219375"/>
                <a:gd name="connsiteX26" fmla="*/ 153107 w 219375"/>
                <a:gd name="connsiteY26" fmla="*/ 56413 h 219375"/>
                <a:gd name="connsiteX27" fmla="*/ 148719 w 219375"/>
                <a:gd name="connsiteY27" fmla="*/ 54861 h 219375"/>
                <a:gd name="connsiteX28" fmla="*/ 144450 w 219375"/>
                <a:gd name="connsiteY28" fmla="*/ 51047 h 219375"/>
                <a:gd name="connsiteX29" fmla="*/ 142442 w 219375"/>
                <a:gd name="connsiteY29" fmla="*/ 46845 h 219375"/>
                <a:gd name="connsiteX30" fmla="*/ 143994 w 219375"/>
                <a:gd name="connsiteY30" fmla="*/ 42458 h 219375"/>
                <a:gd name="connsiteX31" fmla="*/ 151470 w 219375"/>
                <a:gd name="connsiteY31" fmla="*/ 34121 h 219375"/>
                <a:gd name="connsiteX32" fmla="*/ 160042 w 219375"/>
                <a:gd name="connsiteY32" fmla="*/ 33666 h 2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375" h="219375">
                  <a:moveTo>
                    <a:pt x="142425" y="11948"/>
                  </a:moveTo>
                  <a:lnTo>
                    <a:pt x="9028" y="160633"/>
                  </a:lnTo>
                  <a:lnTo>
                    <a:pt x="0" y="170708"/>
                  </a:lnTo>
                  <a:lnTo>
                    <a:pt x="72191" y="235457"/>
                  </a:lnTo>
                  <a:lnTo>
                    <a:pt x="81219" y="225399"/>
                  </a:lnTo>
                  <a:lnTo>
                    <a:pt x="214583" y="76731"/>
                  </a:lnTo>
                  <a:lnTo>
                    <a:pt x="225349" y="64766"/>
                  </a:lnTo>
                  <a:lnTo>
                    <a:pt x="153141" y="0"/>
                  </a:lnTo>
                  <a:lnTo>
                    <a:pt x="142425" y="11948"/>
                  </a:lnTo>
                  <a:close/>
                  <a:moveTo>
                    <a:pt x="135068" y="79211"/>
                  </a:moveTo>
                  <a:lnTo>
                    <a:pt x="49056" y="175078"/>
                  </a:lnTo>
                  <a:cubicBezTo>
                    <a:pt x="47959" y="176276"/>
                    <a:pt x="46474" y="177002"/>
                    <a:pt x="44854" y="177103"/>
                  </a:cubicBezTo>
                  <a:cubicBezTo>
                    <a:pt x="43234" y="177188"/>
                    <a:pt x="41664" y="176631"/>
                    <a:pt x="40449" y="175551"/>
                  </a:cubicBezTo>
                  <a:lnTo>
                    <a:pt x="36180" y="171720"/>
                  </a:lnTo>
                  <a:cubicBezTo>
                    <a:pt x="33716" y="169476"/>
                    <a:pt x="33497" y="165645"/>
                    <a:pt x="35741" y="163131"/>
                  </a:cubicBezTo>
                  <a:lnTo>
                    <a:pt x="121753" y="67247"/>
                  </a:lnTo>
                  <a:cubicBezTo>
                    <a:pt x="122816" y="66049"/>
                    <a:pt x="124335" y="65323"/>
                    <a:pt x="125972" y="65239"/>
                  </a:cubicBezTo>
                  <a:cubicBezTo>
                    <a:pt x="127558" y="65154"/>
                    <a:pt x="129144" y="65711"/>
                    <a:pt x="130359" y="66774"/>
                  </a:cubicBezTo>
                  <a:lnTo>
                    <a:pt x="134595" y="70622"/>
                  </a:lnTo>
                  <a:cubicBezTo>
                    <a:pt x="137109" y="72866"/>
                    <a:pt x="137295" y="76714"/>
                    <a:pt x="135068" y="79211"/>
                  </a:cubicBezTo>
                  <a:close/>
                  <a:moveTo>
                    <a:pt x="160042" y="33666"/>
                  </a:moveTo>
                  <a:lnTo>
                    <a:pt x="164295" y="37479"/>
                  </a:lnTo>
                  <a:cubicBezTo>
                    <a:pt x="166759" y="39707"/>
                    <a:pt x="166995" y="43521"/>
                    <a:pt x="164784" y="46018"/>
                  </a:cubicBezTo>
                  <a:cubicBezTo>
                    <a:pt x="164784" y="46018"/>
                    <a:pt x="164751" y="46035"/>
                    <a:pt x="164751" y="46052"/>
                  </a:cubicBezTo>
                  <a:lnTo>
                    <a:pt x="157309" y="54388"/>
                  </a:lnTo>
                  <a:cubicBezTo>
                    <a:pt x="157005" y="54726"/>
                    <a:pt x="156668" y="55012"/>
                    <a:pt x="156313" y="55266"/>
                  </a:cubicBezTo>
                  <a:cubicBezTo>
                    <a:pt x="155351" y="55941"/>
                    <a:pt x="154271" y="56346"/>
                    <a:pt x="153107" y="56413"/>
                  </a:cubicBezTo>
                  <a:cubicBezTo>
                    <a:pt x="151504" y="56498"/>
                    <a:pt x="149934" y="55941"/>
                    <a:pt x="148719" y="54861"/>
                  </a:cubicBezTo>
                  <a:lnTo>
                    <a:pt x="144450" y="51047"/>
                  </a:lnTo>
                  <a:cubicBezTo>
                    <a:pt x="143252" y="49984"/>
                    <a:pt x="142526" y="48465"/>
                    <a:pt x="142442" y="46845"/>
                  </a:cubicBezTo>
                  <a:cubicBezTo>
                    <a:pt x="142341" y="45242"/>
                    <a:pt x="142898" y="43656"/>
                    <a:pt x="143994" y="42458"/>
                  </a:cubicBezTo>
                  <a:lnTo>
                    <a:pt x="151470" y="34121"/>
                  </a:lnTo>
                  <a:cubicBezTo>
                    <a:pt x="153698" y="31641"/>
                    <a:pt x="157579" y="31421"/>
                    <a:pt x="160042" y="3366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0A5D1CE2-CD9F-4906-8812-BBF6554D9FC3}"/>
                </a:ext>
              </a:extLst>
            </p:cNvPr>
            <p:cNvSpPr/>
            <p:nvPr/>
          </p:nvSpPr>
          <p:spPr>
            <a:xfrm>
              <a:off x="13914204" y="9818565"/>
              <a:ext cx="84375" cy="84375"/>
            </a:xfrm>
            <a:custGeom>
              <a:avLst/>
              <a:gdLst>
                <a:gd name="connsiteX0" fmla="*/ 6564 w 84375"/>
                <a:gd name="connsiteY0" fmla="*/ 12471 h 84375"/>
                <a:gd name="connsiteX1" fmla="*/ 0 w 84375"/>
                <a:gd name="connsiteY1" fmla="*/ 19777 h 84375"/>
                <a:gd name="connsiteX2" fmla="*/ 72174 w 84375"/>
                <a:gd name="connsiteY2" fmla="*/ 84544 h 84375"/>
                <a:gd name="connsiteX3" fmla="*/ 78756 w 84375"/>
                <a:gd name="connsiteY3" fmla="*/ 77220 h 84375"/>
                <a:gd name="connsiteX4" fmla="*/ 89944 w 84375"/>
                <a:gd name="connsiteY4" fmla="*/ 64766 h 84375"/>
                <a:gd name="connsiteX5" fmla="*/ 17753 w 84375"/>
                <a:gd name="connsiteY5" fmla="*/ 0 h 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 h="84375">
                  <a:moveTo>
                    <a:pt x="6564" y="12471"/>
                  </a:moveTo>
                  <a:lnTo>
                    <a:pt x="0" y="19777"/>
                  </a:lnTo>
                  <a:lnTo>
                    <a:pt x="72174" y="84544"/>
                  </a:lnTo>
                  <a:lnTo>
                    <a:pt x="78756" y="77220"/>
                  </a:lnTo>
                  <a:lnTo>
                    <a:pt x="89944" y="64766"/>
                  </a:lnTo>
                  <a:lnTo>
                    <a:pt x="17753" y="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EB92C33F-579C-4FD5-93FD-A1EFAC82A46C}"/>
                </a:ext>
              </a:extLst>
            </p:cNvPr>
            <p:cNvSpPr/>
            <p:nvPr/>
          </p:nvSpPr>
          <p:spPr>
            <a:xfrm>
              <a:off x="13938470" y="9777443"/>
              <a:ext cx="101250" cy="84375"/>
            </a:xfrm>
            <a:custGeom>
              <a:avLst/>
              <a:gdLst>
                <a:gd name="connsiteX0" fmla="*/ 94702 w 101250"/>
                <a:gd name="connsiteY0" fmla="*/ 42067 h 84375"/>
                <a:gd name="connsiteX1" fmla="*/ 53764 w 101250"/>
                <a:gd name="connsiteY1" fmla="*/ 5364 h 84375"/>
                <a:gd name="connsiteX2" fmla="*/ 38627 w 101250"/>
                <a:gd name="connsiteY2" fmla="*/ 31 h 84375"/>
                <a:gd name="connsiteX3" fmla="*/ 24148 w 101250"/>
                <a:gd name="connsiteY3" fmla="*/ 6967 h 84375"/>
                <a:gd name="connsiteX4" fmla="*/ 0 w 101250"/>
                <a:gd name="connsiteY4" fmla="*/ 33866 h 84375"/>
                <a:gd name="connsiteX5" fmla="*/ 72174 w 101250"/>
                <a:gd name="connsiteY5" fmla="*/ 98615 h 84375"/>
                <a:gd name="connsiteX6" fmla="*/ 96306 w 101250"/>
                <a:gd name="connsiteY6" fmla="*/ 71716 h 84375"/>
                <a:gd name="connsiteX7" fmla="*/ 94702 w 101250"/>
                <a:gd name="connsiteY7" fmla="*/ 42067 h 84375"/>
                <a:gd name="connsiteX8" fmla="*/ 70723 w 101250"/>
                <a:gd name="connsiteY8" fmla="*/ 71632 h 84375"/>
                <a:gd name="connsiteX9" fmla="*/ 26983 w 101250"/>
                <a:gd name="connsiteY9" fmla="*/ 32397 h 84375"/>
                <a:gd name="connsiteX10" fmla="*/ 39622 w 101250"/>
                <a:gd name="connsiteY10" fmla="*/ 18324 h 84375"/>
                <a:gd name="connsiteX11" fmla="*/ 83346 w 101250"/>
                <a:gd name="connsiteY11" fmla="*/ 57558 h 84375"/>
                <a:gd name="connsiteX12" fmla="*/ 70723 w 101250"/>
                <a:gd name="connsiteY12" fmla="*/ 71632 h 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250" h="84375">
                  <a:moveTo>
                    <a:pt x="94702" y="42067"/>
                  </a:moveTo>
                  <a:lnTo>
                    <a:pt x="53764" y="5364"/>
                  </a:lnTo>
                  <a:cubicBezTo>
                    <a:pt x="49629" y="1651"/>
                    <a:pt x="44196" y="-273"/>
                    <a:pt x="38627" y="31"/>
                  </a:cubicBezTo>
                  <a:cubicBezTo>
                    <a:pt x="33058" y="335"/>
                    <a:pt x="27827" y="2832"/>
                    <a:pt x="24148" y="6967"/>
                  </a:cubicBezTo>
                  <a:lnTo>
                    <a:pt x="0" y="33866"/>
                  </a:lnTo>
                  <a:lnTo>
                    <a:pt x="72174" y="98615"/>
                  </a:lnTo>
                  <a:lnTo>
                    <a:pt x="96306" y="71716"/>
                  </a:lnTo>
                  <a:cubicBezTo>
                    <a:pt x="104051" y="63093"/>
                    <a:pt x="103359" y="49812"/>
                    <a:pt x="94702" y="42067"/>
                  </a:cubicBezTo>
                  <a:close/>
                  <a:moveTo>
                    <a:pt x="70723" y="71632"/>
                  </a:moveTo>
                  <a:lnTo>
                    <a:pt x="26983" y="32397"/>
                  </a:lnTo>
                  <a:lnTo>
                    <a:pt x="39622" y="18324"/>
                  </a:lnTo>
                  <a:lnTo>
                    <a:pt x="83346" y="57558"/>
                  </a:lnTo>
                  <a:lnTo>
                    <a:pt x="70723" y="7163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0B0E479C-E486-4E26-9E94-A37269699F85}"/>
                </a:ext>
              </a:extLst>
            </p:cNvPr>
            <p:cNvSpPr/>
            <p:nvPr/>
          </p:nvSpPr>
          <p:spPr>
            <a:xfrm>
              <a:off x="13720227" y="10026482"/>
              <a:ext cx="84375" cy="84375"/>
            </a:xfrm>
            <a:custGeom>
              <a:avLst/>
              <a:gdLst>
                <a:gd name="connsiteX0" fmla="*/ 14409 w 84375"/>
                <a:gd name="connsiteY0" fmla="*/ 98736 h 84375"/>
                <a:gd name="connsiteX1" fmla="*/ 97384 w 84375"/>
                <a:gd name="connsiteY1" fmla="*/ 64733 h 84375"/>
                <a:gd name="connsiteX2" fmla="*/ 25260 w 84375"/>
                <a:gd name="connsiteY2" fmla="*/ 0 h 84375"/>
                <a:gd name="connsiteX3" fmla="*/ 403 w 84375"/>
                <a:gd name="connsiteY3" fmla="*/ 86181 h 84375"/>
                <a:gd name="connsiteX4" fmla="*/ 3474 w 84375"/>
                <a:gd name="connsiteY4" fmla="*/ 96863 h 84375"/>
                <a:gd name="connsiteX5" fmla="*/ 14409 w 84375"/>
                <a:gd name="connsiteY5" fmla="*/ 98736 h 84375"/>
                <a:gd name="connsiteX6" fmla="*/ 31824 w 84375"/>
                <a:gd name="connsiteY6" fmla="*/ 23018 h 84375"/>
                <a:gd name="connsiteX7" fmla="*/ 73759 w 84375"/>
                <a:gd name="connsiteY7" fmla="*/ 60632 h 84375"/>
                <a:gd name="connsiteX8" fmla="*/ 41156 w 84375"/>
                <a:gd name="connsiteY8" fmla="*/ 73997 h 84375"/>
                <a:gd name="connsiteX9" fmla="*/ 22070 w 84375"/>
                <a:gd name="connsiteY9" fmla="*/ 56886 h 84375"/>
                <a:gd name="connsiteX10" fmla="*/ 31824 w 84375"/>
                <a:gd name="connsiteY10" fmla="*/ 23018 h 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375" h="84375">
                  <a:moveTo>
                    <a:pt x="14409" y="98736"/>
                  </a:moveTo>
                  <a:lnTo>
                    <a:pt x="97384" y="64733"/>
                  </a:lnTo>
                  <a:lnTo>
                    <a:pt x="25260" y="0"/>
                  </a:lnTo>
                  <a:lnTo>
                    <a:pt x="403" y="86181"/>
                  </a:lnTo>
                  <a:cubicBezTo>
                    <a:pt x="-694" y="90045"/>
                    <a:pt x="487" y="94213"/>
                    <a:pt x="3474" y="96863"/>
                  </a:cubicBezTo>
                  <a:cubicBezTo>
                    <a:pt x="6461" y="99529"/>
                    <a:pt x="10697" y="100288"/>
                    <a:pt x="14409" y="98736"/>
                  </a:cubicBezTo>
                  <a:close/>
                  <a:moveTo>
                    <a:pt x="31824" y="23018"/>
                  </a:moveTo>
                  <a:lnTo>
                    <a:pt x="73759" y="60632"/>
                  </a:lnTo>
                  <a:lnTo>
                    <a:pt x="41156" y="73997"/>
                  </a:lnTo>
                  <a:lnTo>
                    <a:pt x="22070" y="56886"/>
                  </a:lnTo>
                  <a:lnTo>
                    <a:pt x="31824" y="2301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2" name="ïṡḷiḑé">
            <a:extLst>
              <a:ext uri="{FF2B5EF4-FFF2-40B4-BE49-F238E27FC236}">
                <a16:creationId xmlns:a16="http://schemas.microsoft.com/office/drawing/2014/main" id="{BB16C90B-9F4B-47A8-BCAD-CEA43B78DEED}"/>
              </a:ext>
            </a:extLst>
          </p:cNvPr>
          <p:cNvSpPr/>
          <p:nvPr/>
        </p:nvSpPr>
        <p:spPr>
          <a:xfrm>
            <a:off x="1169686" y="985355"/>
            <a:ext cx="10424328" cy="498861"/>
          </a:xfrm>
          <a:prstGeom prst="rect">
            <a:avLst/>
          </a:prstGeom>
        </p:spPr>
        <p:txBody>
          <a:bodyPr wrap="square" anchor="ctr" anchorCtr="0">
            <a:normAutofit/>
          </a:bodyPr>
          <a:lstStyle/>
          <a:p>
            <a:pPr lvl="0"/>
            <a:r>
              <a:rPr lang="zh-CN" altLang="en-US" sz="2400" b="1" spc="100" dirty="0">
                <a:solidFill>
                  <a:schemeClr val="accent4"/>
                </a:solidFill>
              </a:rPr>
              <a:t>数字证书的签发</a:t>
            </a:r>
          </a:p>
        </p:txBody>
      </p:sp>
      <p:sp>
        <p:nvSpPr>
          <p:cNvPr id="13" name="文本框 12">
            <a:extLst>
              <a:ext uri="{FF2B5EF4-FFF2-40B4-BE49-F238E27FC236}">
                <a16:creationId xmlns:a16="http://schemas.microsoft.com/office/drawing/2014/main" id="{D3AEEBF9-958B-449A-9FE9-91358DB2F524}"/>
              </a:ext>
            </a:extLst>
          </p:cNvPr>
          <p:cNvSpPr txBox="1"/>
          <p:nvPr/>
        </p:nvSpPr>
        <p:spPr>
          <a:xfrm>
            <a:off x="1049400" y="1466343"/>
            <a:ext cx="10424328" cy="2524922"/>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zh-CN" altLang="en-US" dirty="0"/>
              <a:t>认证中心</a:t>
            </a:r>
            <a:r>
              <a:rPr lang="zh-CN" altLang="en-US" dirty="0">
                <a:solidFill>
                  <a:schemeClr val="accent4">
                    <a:lumMod val="60000"/>
                    <a:lumOff val="40000"/>
                  </a:schemeClr>
                </a:solidFill>
              </a:rPr>
              <a:t>接收、验证</a:t>
            </a:r>
            <a:r>
              <a:rPr lang="zh-CN" altLang="en-US" dirty="0"/>
              <a:t>用户（包括下级认证中心和最终用户）数字证书的</a:t>
            </a:r>
            <a:r>
              <a:rPr lang="zh-CN" altLang="en-US" dirty="0">
                <a:solidFill>
                  <a:schemeClr val="accent4">
                    <a:lumMod val="60000"/>
                    <a:lumOff val="40000"/>
                  </a:schemeClr>
                </a:solidFill>
              </a:rPr>
              <a:t>申请</a:t>
            </a:r>
            <a:r>
              <a:rPr lang="zh-CN" altLang="en-US" dirty="0"/>
              <a:t>，将申请的内容进行</a:t>
            </a:r>
            <a:r>
              <a:rPr lang="zh-CN" altLang="en-US" dirty="0">
                <a:solidFill>
                  <a:schemeClr val="accent4">
                    <a:lumMod val="60000"/>
                    <a:lumOff val="40000"/>
                  </a:schemeClr>
                </a:solidFill>
              </a:rPr>
              <a:t>备案</a:t>
            </a:r>
            <a:r>
              <a:rPr lang="zh-CN" altLang="en-US" dirty="0"/>
              <a:t>，并根据中请的内容</a:t>
            </a:r>
            <a:r>
              <a:rPr lang="zh-CN" altLang="en-US" dirty="0">
                <a:solidFill>
                  <a:schemeClr val="accent4">
                    <a:lumMod val="60000"/>
                    <a:lumOff val="40000"/>
                  </a:schemeClr>
                </a:solidFill>
              </a:rPr>
              <a:t>确定是否受理该</a:t>
            </a:r>
            <a:r>
              <a:rPr lang="zh-CN" altLang="en-US" dirty="0"/>
              <a:t>数字证书的申请</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zh-CN" altLang="en-US" dirty="0"/>
              <a:t>如果认证中心接受该数字证书的申请，则需进一步</a:t>
            </a:r>
            <a:r>
              <a:rPr lang="zh-CN" altLang="en-US" dirty="0">
                <a:solidFill>
                  <a:schemeClr val="accent4">
                    <a:lumMod val="60000"/>
                    <a:lumOff val="40000"/>
                  </a:schemeClr>
                </a:solidFill>
              </a:rPr>
              <a:t>确定</a:t>
            </a:r>
            <a:r>
              <a:rPr lang="zh-CN" altLang="en-US" dirty="0"/>
              <a:t>所领发证书的</a:t>
            </a:r>
            <a:r>
              <a:rPr lang="zh-CN" altLang="en-US" dirty="0">
                <a:solidFill>
                  <a:schemeClr val="accent4">
                    <a:lumMod val="60000"/>
                    <a:lumOff val="40000"/>
                  </a:schemeClr>
                </a:solidFill>
              </a:rPr>
              <a:t>类型</a:t>
            </a:r>
            <a:endParaRPr lang="en-US" altLang="zh-CN" dirty="0">
              <a:solidFill>
                <a:schemeClr val="accent4">
                  <a:lumMod val="60000"/>
                  <a:lumOff val="40000"/>
                </a:schemeClr>
              </a:solidFill>
            </a:endParaRPr>
          </a:p>
          <a:p>
            <a:pPr marL="285750" indent="-285750" algn="just">
              <a:lnSpc>
                <a:spcPct val="130000"/>
              </a:lnSpc>
              <a:spcBef>
                <a:spcPts val="300"/>
              </a:spcBef>
              <a:spcAft>
                <a:spcPts val="300"/>
              </a:spcAft>
              <a:buFont typeface="Wingdings" panose="05000000000000000000" pitchFamily="2" charset="2"/>
              <a:buChar char="Ø"/>
            </a:pPr>
            <a:r>
              <a:rPr lang="zh-CN" altLang="en-US" dirty="0"/>
              <a:t>新证书用认证中心的私钥签名后，</a:t>
            </a:r>
            <a:r>
              <a:rPr lang="zh-CN" altLang="en-US" dirty="0">
                <a:solidFill>
                  <a:schemeClr val="accent4">
                    <a:lumMod val="60000"/>
                    <a:lumOff val="40000"/>
                  </a:schemeClr>
                </a:solidFill>
              </a:rPr>
              <a:t>发送到目录服务器</a:t>
            </a:r>
            <a:r>
              <a:rPr lang="zh-CN" altLang="en-US" dirty="0"/>
              <a:t>供用户下载和查询</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zh-CN" altLang="en-US" dirty="0"/>
              <a:t>为了保证消息的完整性，返回给用户的</a:t>
            </a:r>
            <a:r>
              <a:rPr lang="zh-CN" altLang="en-US" dirty="0">
                <a:solidFill>
                  <a:schemeClr val="accent4">
                    <a:lumMod val="60000"/>
                    <a:lumOff val="40000"/>
                  </a:schemeClr>
                </a:solidFill>
              </a:rPr>
              <a:t>所有应答信息</a:t>
            </a:r>
            <a:r>
              <a:rPr lang="zh-CN" altLang="en-US" dirty="0"/>
              <a:t>都要使用认证中心的</a:t>
            </a:r>
            <a:r>
              <a:rPr lang="zh-CN" altLang="en-US" dirty="0">
                <a:solidFill>
                  <a:schemeClr val="accent4">
                    <a:lumMod val="60000"/>
                    <a:lumOff val="40000"/>
                  </a:schemeClr>
                </a:solidFill>
              </a:rPr>
              <a:t>签名</a:t>
            </a:r>
            <a:endParaRPr lang="en-US" altLang="zh-CN" dirty="0">
              <a:solidFill>
                <a:schemeClr val="accent4">
                  <a:lumMod val="60000"/>
                  <a:lumOff val="40000"/>
                </a:schemeClr>
              </a:solidFill>
            </a:endParaRPr>
          </a:p>
          <a:p>
            <a:pPr marL="285750" indent="-285750" algn="just">
              <a:lnSpc>
                <a:spcPct val="130000"/>
              </a:lnSpc>
              <a:spcBef>
                <a:spcPts val="300"/>
              </a:spcBef>
              <a:spcAft>
                <a:spcPts val="300"/>
              </a:spcAft>
              <a:buFont typeface="Wingdings" panose="05000000000000000000" pitchFamily="2" charset="2"/>
              <a:buChar char="Ø"/>
            </a:pPr>
            <a:r>
              <a:rPr lang="zh-CN" altLang="en-US" dirty="0"/>
              <a:t>由于数字证书不需要特别的安全保护，因而</a:t>
            </a:r>
            <a:r>
              <a:rPr lang="zh-CN" altLang="en-US" dirty="0">
                <a:solidFill>
                  <a:schemeClr val="accent4">
                    <a:lumMod val="60000"/>
                    <a:lumOff val="40000"/>
                  </a:schemeClr>
                </a:solidFill>
              </a:rPr>
              <a:t>可以使用非安全协议</a:t>
            </a:r>
            <a:r>
              <a:rPr lang="zh-CN" altLang="en-US" dirty="0"/>
              <a:t>在不可信的系统和网络上进行</a:t>
            </a:r>
            <a:r>
              <a:rPr lang="zh-CN" altLang="en-US" dirty="0">
                <a:solidFill>
                  <a:schemeClr val="accent4">
                    <a:lumMod val="60000"/>
                    <a:lumOff val="40000"/>
                  </a:schemeClr>
                </a:solidFill>
              </a:rPr>
              <a:t>分发</a:t>
            </a:r>
          </a:p>
        </p:txBody>
      </p:sp>
      <p:pic>
        <p:nvPicPr>
          <p:cNvPr id="20" name="Picture 2">
            <a:extLst>
              <a:ext uri="{FF2B5EF4-FFF2-40B4-BE49-F238E27FC236}">
                <a16:creationId xmlns:a16="http://schemas.microsoft.com/office/drawing/2014/main" id="{90E518CB-9DCE-4E50-A78E-434090B12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6422" y="4260065"/>
            <a:ext cx="2022328" cy="20223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956C15D4-81F8-4D40-B23D-4ACAAE23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686" y="4305979"/>
            <a:ext cx="1930501" cy="193050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a:extLst>
              <a:ext uri="{FF2B5EF4-FFF2-40B4-BE49-F238E27FC236}">
                <a16:creationId xmlns:a16="http://schemas.microsoft.com/office/drawing/2014/main" id="{C4027C76-C94D-4B26-B13D-429228554230}"/>
              </a:ext>
            </a:extLst>
          </p:cNvPr>
          <p:cNvGrpSpPr/>
          <p:nvPr/>
        </p:nvGrpSpPr>
        <p:grpSpPr>
          <a:xfrm>
            <a:off x="4027706" y="5860909"/>
            <a:ext cx="3787181" cy="375571"/>
            <a:chOff x="5232038" y="4022836"/>
            <a:chExt cx="3787181" cy="375571"/>
          </a:xfrm>
        </p:grpSpPr>
        <p:cxnSp>
          <p:nvCxnSpPr>
            <p:cNvPr id="23" name="直接连接符 22">
              <a:extLst>
                <a:ext uri="{FF2B5EF4-FFF2-40B4-BE49-F238E27FC236}">
                  <a16:creationId xmlns:a16="http://schemas.microsoft.com/office/drawing/2014/main" id="{94110AD5-4A52-4C27-95D4-5E3D6C0EEB0E}"/>
                </a:ext>
              </a:extLst>
            </p:cNvPr>
            <p:cNvCxnSpPr>
              <a:cxnSpLocks/>
            </p:cNvCxnSpPr>
            <p:nvPr/>
          </p:nvCxnSpPr>
          <p:spPr>
            <a:xfrm>
              <a:off x="5232038" y="4022836"/>
              <a:ext cx="3787181" cy="0"/>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7D9E798-D892-4CEF-81FA-7A14A32B153C}"/>
                </a:ext>
              </a:extLst>
            </p:cNvPr>
            <p:cNvSpPr txBox="1"/>
            <p:nvPr/>
          </p:nvSpPr>
          <p:spPr>
            <a:xfrm>
              <a:off x="5629349" y="4029075"/>
              <a:ext cx="3163388"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请求注册</a:t>
              </a:r>
            </a:p>
          </p:txBody>
        </p:sp>
      </p:grpSp>
      <p:cxnSp>
        <p:nvCxnSpPr>
          <p:cNvPr id="27" name="直接连接符 26">
            <a:extLst>
              <a:ext uri="{FF2B5EF4-FFF2-40B4-BE49-F238E27FC236}">
                <a16:creationId xmlns:a16="http://schemas.microsoft.com/office/drawing/2014/main" id="{047A0DB4-ED46-4AC9-B897-B875F199BE56}"/>
              </a:ext>
            </a:extLst>
          </p:cNvPr>
          <p:cNvCxnSpPr>
            <a:cxnSpLocks/>
          </p:cNvCxnSpPr>
          <p:nvPr/>
        </p:nvCxnSpPr>
        <p:spPr>
          <a:xfrm>
            <a:off x="7000848" y="5478344"/>
            <a:ext cx="1709593"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29" name="Picture 4">
            <a:extLst>
              <a:ext uri="{FF2B5EF4-FFF2-40B4-BE49-F238E27FC236}">
                <a16:creationId xmlns:a16="http://schemas.microsoft.com/office/drawing/2014/main" id="{C25D2979-BA57-4109-8032-0A718BA74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607" y="3830630"/>
            <a:ext cx="1930501" cy="1930501"/>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组合 29">
            <a:extLst>
              <a:ext uri="{FF2B5EF4-FFF2-40B4-BE49-F238E27FC236}">
                <a16:creationId xmlns:a16="http://schemas.microsoft.com/office/drawing/2014/main" id="{F12BB826-660F-48A4-8E35-27C13009F98B}"/>
              </a:ext>
            </a:extLst>
          </p:cNvPr>
          <p:cNvGrpSpPr/>
          <p:nvPr/>
        </p:nvGrpSpPr>
        <p:grpSpPr>
          <a:xfrm>
            <a:off x="3091478" y="4496376"/>
            <a:ext cx="1930501" cy="369332"/>
            <a:chOff x="5232038" y="3604513"/>
            <a:chExt cx="3787181" cy="453474"/>
          </a:xfrm>
        </p:grpSpPr>
        <p:cxnSp>
          <p:nvCxnSpPr>
            <p:cNvPr id="31" name="直接连接符 30">
              <a:extLst>
                <a:ext uri="{FF2B5EF4-FFF2-40B4-BE49-F238E27FC236}">
                  <a16:creationId xmlns:a16="http://schemas.microsoft.com/office/drawing/2014/main" id="{2A470EA0-19E0-4D88-8C4C-025181FF0261}"/>
                </a:ext>
              </a:extLst>
            </p:cNvPr>
            <p:cNvCxnSpPr>
              <a:cxnSpLocks/>
            </p:cNvCxnSpPr>
            <p:nvPr/>
          </p:nvCxnSpPr>
          <p:spPr>
            <a:xfrm>
              <a:off x="5232038" y="4022836"/>
              <a:ext cx="3787181" cy="0"/>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77B924E-E115-468D-9448-3917D2F0F3A3}"/>
                </a:ext>
              </a:extLst>
            </p:cNvPr>
            <p:cNvSpPr txBox="1"/>
            <p:nvPr/>
          </p:nvSpPr>
          <p:spPr>
            <a:xfrm>
              <a:off x="5543932" y="3604513"/>
              <a:ext cx="3163388" cy="453474"/>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查询</a:t>
              </a:r>
            </a:p>
          </p:txBody>
        </p:sp>
      </p:grpSp>
      <p:grpSp>
        <p:nvGrpSpPr>
          <p:cNvPr id="37" name="组合 36">
            <a:extLst>
              <a:ext uri="{FF2B5EF4-FFF2-40B4-BE49-F238E27FC236}">
                <a16:creationId xmlns:a16="http://schemas.microsoft.com/office/drawing/2014/main" id="{68F316D7-8812-4D9E-BF05-5AED49B22003}"/>
              </a:ext>
            </a:extLst>
          </p:cNvPr>
          <p:cNvGrpSpPr/>
          <p:nvPr/>
        </p:nvGrpSpPr>
        <p:grpSpPr>
          <a:xfrm>
            <a:off x="3066810" y="5034978"/>
            <a:ext cx="1921792" cy="369332"/>
            <a:chOff x="3066810" y="5034978"/>
            <a:chExt cx="1921792" cy="369332"/>
          </a:xfrm>
        </p:grpSpPr>
        <p:sp>
          <p:nvSpPr>
            <p:cNvPr id="35" name="文本框 34">
              <a:extLst>
                <a:ext uri="{FF2B5EF4-FFF2-40B4-BE49-F238E27FC236}">
                  <a16:creationId xmlns:a16="http://schemas.microsoft.com/office/drawing/2014/main" id="{D394872B-2663-47A0-BED6-F3ACF7624F73}"/>
                </a:ext>
              </a:extLst>
            </p:cNvPr>
            <p:cNvSpPr txBox="1"/>
            <p:nvPr/>
          </p:nvSpPr>
          <p:spPr>
            <a:xfrm>
              <a:off x="3238132" y="5034978"/>
              <a:ext cx="1612525" cy="369332"/>
            </a:xfrm>
            <a:prstGeom prst="rect">
              <a:avLst/>
            </a:prstGeom>
            <a:noFill/>
          </p:spPr>
          <p:txBody>
            <a:bodyPr wrap="square" rtlCol="0">
              <a:spAutoFit/>
            </a:bodyPr>
            <a:lstStyle/>
            <a:p>
              <a:pPr algn="ctr" eaLnBrk="1" fontAlgn="auto" hangingPunct="1">
                <a:spcBef>
                  <a:spcPts val="0"/>
                </a:spcBef>
                <a:spcAft>
                  <a:spcPts val="0"/>
                </a:spcAft>
              </a:pPr>
              <a:r>
                <a:rPr lang="zh-CN" altLang="en-US" kern="0" dirty="0">
                  <a:solidFill>
                    <a:schemeClr val="tx2"/>
                  </a:solidFill>
                  <a:latin typeface="Arial" panose="020B0604020202020204"/>
                </a:rPr>
                <a:t>取回</a:t>
              </a:r>
            </a:p>
          </p:txBody>
        </p:sp>
        <p:cxnSp>
          <p:nvCxnSpPr>
            <p:cNvPr id="33" name="直接连接符 32">
              <a:extLst>
                <a:ext uri="{FF2B5EF4-FFF2-40B4-BE49-F238E27FC236}">
                  <a16:creationId xmlns:a16="http://schemas.microsoft.com/office/drawing/2014/main" id="{4C5F5E39-3335-4508-877C-473AB8408E3A}"/>
                </a:ext>
              </a:extLst>
            </p:cNvPr>
            <p:cNvCxnSpPr>
              <a:cxnSpLocks/>
            </p:cNvCxnSpPr>
            <p:nvPr/>
          </p:nvCxnSpPr>
          <p:spPr>
            <a:xfrm>
              <a:off x="3066810" y="5069884"/>
              <a:ext cx="1921792" cy="0"/>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36" name="Picture 2">
            <a:extLst>
              <a:ext uri="{FF2B5EF4-FFF2-40B4-BE49-F238E27FC236}">
                <a16:creationId xmlns:a16="http://schemas.microsoft.com/office/drawing/2014/main" id="{D1DBC9C7-D3F8-479F-AFE7-BA412886B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8296" y="5719453"/>
            <a:ext cx="664721" cy="6647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1E75B90E-5A85-49B7-8C87-EA2695C4C0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0946" y="4869182"/>
            <a:ext cx="664721" cy="66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878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fade">
                                      <p:cBhvr>
                                        <p:cTn id="25" dur="500"/>
                                        <p:tgtEl>
                                          <p:spTgt spid="1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500"/>
                                        <p:tgtEl>
                                          <p:spTgt spid="27"/>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35" presetClass="path" presetSubtype="0" accel="50000" decel="50000" fill="hold" nodeType="withEffect">
                                  <p:stCondLst>
                                    <p:cond delay="0"/>
                                  </p:stCondLst>
                                  <p:childTnLst>
                                    <p:animMotion origin="layout" path="M 3.33333E-6 -3.33333E-6 L -0.19688 -0.00069 " pathEditMode="relative" rAng="0" ptsTypes="AA">
                                      <p:cBhvr>
                                        <p:cTn id="41" dur="2000" fill="hold"/>
                                        <p:tgtEl>
                                          <p:spTgt spid="28"/>
                                        </p:tgtEl>
                                        <p:attrNameLst>
                                          <p:attrName>ppt_x</p:attrName>
                                          <p:attrName>ppt_y</p:attrName>
                                        </p:attrNameLst>
                                      </p:cBhvr>
                                      <p:rCtr x="-9844" y="-46"/>
                                    </p:animMotion>
                                  </p:childTnLst>
                                </p:cTn>
                              </p:par>
                              <p:par>
                                <p:cTn id="42" presetID="10" presetClass="entr" presetSubtype="0" fill="hold" grpId="0" nodeType="withEffect">
                                  <p:stCondLst>
                                    <p:cond delay="0"/>
                                  </p:stCondLst>
                                  <p:childTnLst>
                                    <p:set>
                                      <p:cBhvr>
                                        <p:cTn id="43" dur="1" fill="hold">
                                          <p:stCondLst>
                                            <p:cond delay="0"/>
                                          </p:stCondLst>
                                        </p:cTn>
                                        <p:tgtEl>
                                          <p:spTgt spid="13">
                                            <p:txEl>
                                              <p:pRg st="2" end="2"/>
                                            </p:txEl>
                                          </p:spTgt>
                                        </p:tgtEl>
                                        <p:attrNameLst>
                                          <p:attrName>style.visibility</p:attrName>
                                        </p:attrNameLst>
                                      </p:cBhvr>
                                      <p:to>
                                        <p:strVal val="visible"/>
                                      </p:to>
                                    </p:set>
                                    <p:animEffect transition="in" filter="fade">
                                      <p:cBhvr>
                                        <p:cTn id="44" dur="500"/>
                                        <p:tgtEl>
                                          <p:spTgt spid="1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right)">
                                      <p:cBhvr>
                                        <p:cTn id="54" dur="500"/>
                                        <p:tgtEl>
                                          <p:spTgt spid="37"/>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txEl>
                                              <p:pRg st="3" end="3"/>
                                            </p:txEl>
                                          </p:spTgt>
                                        </p:tgtEl>
                                        <p:attrNameLst>
                                          <p:attrName>style.visibility</p:attrName>
                                        </p:attrNameLst>
                                      </p:cBhvr>
                                      <p:to>
                                        <p:strVal val="visible"/>
                                      </p:to>
                                    </p:set>
                                    <p:animEffect transition="in" filter="fade">
                                      <p:cBhvr>
                                        <p:cTn id="63" dur="500"/>
                                        <p:tgtEl>
                                          <p:spTgt spid="13">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xEl>
                                              <p:pRg st="4" end="4"/>
                                            </p:txEl>
                                          </p:spTgt>
                                        </p:tgtEl>
                                        <p:attrNameLst>
                                          <p:attrName>style.visibility</p:attrName>
                                        </p:attrNameLst>
                                      </p:cBhvr>
                                      <p:to>
                                        <p:strVal val="visible"/>
                                      </p:to>
                                    </p:set>
                                    <p:animEffect transition="in" filter="fade">
                                      <p:cBhvr>
                                        <p:cTn id="68"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04250-3ABA-49FB-9E64-7EA7DC82533D}"/>
              </a:ext>
            </a:extLst>
          </p:cNvPr>
          <p:cNvSpPr>
            <a:spLocks noGrp="1"/>
          </p:cNvSpPr>
          <p:nvPr>
            <p:ph type="title"/>
          </p:nvPr>
        </p:nvSpPr>
        <p:spPr/>
        <p:txBody>
          <a:bodyPr/>
          <a:lstStyle/>
          <a:p>
            <a:r>
              <a:rPr lang="zh-CN" altLang="en-US" dirty="0"/>
              <a:t>数字证书的管理</a:t>
            </a:r>
          </a:p>
        </p:txBody>
      </p:sp>
      <p:sp>
        <p:nvSpPr>
          <p:cNvPr id="3" name="ïṡḷiḑé">
            <a:extLst>
              <a:ext uri="{FF2B5EF4-FFF2-40B4-BE49-F238E27FC236}">
                <a16:creationId xmlns:a16="http://schemas.microsoft.com/office/drawing/2014/main" id="{A64F44F4-8640-41D4-B257-A0A29BD7B92A}"/>
              </a:ext>
            </a:extLst>
          </p:cNvPr>
          <p:cNvSpPr/>
          <p:nvPr/>
        </p:nvSpPr>
        <p:spPr>
          <a:xfrm>
            <a:off x="1169686" y="1096869"/>
            <a:ext cx="10424328" cy="498861"/>
          </a:xfrm>
          <a:prstGeom prst="rect">
            <a:avLst/>
          </a:prstGeom>
        </p:spPr>
        <p:txBody>
          <a:bodyPr wrap="square" anchor="ctr" anchorCtr="0">
            <a:normAutofit/>
          </a:bodyPr>
          <a:lstStyle/>
          <a:p>
            <a:pPr lvl="0"/>
            <a:r>
              <a:rPr lang="zh-CN" altLang="en-US" sz="2400" b="1" spc="100" dirty="0">
                <a:solidFill>
                  <a:schemeClr val="accent4"/>
                </a:solidFill>
              </a:rPr>
              <a:t>数字证书的查询</a:t>
            </a:r>
          </a:p>
        </p:txBody>
      </p:sp>
      <p:sp>
        <p:nvSpPr>
          <p:cNvPr id="4" name="文本框 3">
            <a:extLst>
              <a:ext uri="{FF2B5EF4-FFF2-40B4-BE49-F238E27FC236}">
                <a16:creationId xmlns:a16="http://schemas.microsoft.com/office/drawing/2014/main" id="{8B1E8683-AC7E-427D-B5BB-C75881B51F51}"/>
              </a:ext>
            </a:extLst>
          </p:cNvPr>
          <p:cNvSpPr txBox="1"/>
          <p:nvPr/>
        </p:nvSpPr>
        <p:spPr>
          <a:xfrm>
            <a:off x="883836" y="1657350"/>
            <a:ext cx="10424328" cy="1290738"/>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zh-CN" altLang="en-US" dirty="0"/>
              <a:t>证书的查询可以分为证书</a:t>
            </a:r>
            <a:r>
              <a:rPr lang="zh-CN" altLang="en-US" dirty="0">
                <a:solidFill>
                  <a:schemeClr val="accent4">
                    <a:lumMod val="60000"/>
                    <a:lumOff val="40000"/>
                  </a:schemeClr>
                </a:solidFill>
              </a:rPr>
              <a:t>申请的查询</a:t>
            </a:r>
            <a:r>
              <a:rPr lang="zh-CN" altLang="en-US" dirty="0"/>
              <a:t>和</a:t>
            </a:r>
            <a:r>
              <a:rPr lang="zh-CN" altLang="en-US" dirty="0">
                <a:solidFill>
                  <a:schemeClr val="accent4">
                    <a:lumMod val="60000"/>
                    <a:lumOff val="40000"/>
                  </a:schemeClr>
                </a:solidFill>
              </a:rPr>
              <a:t>用户证书的查询</a:t>
            </a:r>
            <a:endParaRPr lang="en-US" altLang="zh-CN" dirty="0">
              <a:solidFill>
                <a:schemeClr val="accent4">
                  <a:lumMod val="60000"/>
                  <a:lumOff val="40000"/>
                </a:schemeClr>
              </a:solidFill>
            </a:endParaRPr>
          </a:p>
          <a:p>
            <a:pPr marL="742950" lvl="1" indent="-285750" algn="just">
              <a:lnSpc>
                <a:spcPct val="130000"/>
              </a:lnSpc>
              <a:spcBef>
                <a:spcPts val="300"/>
              </a:spcBef>
              <a:spcAft>
                <a:spcPts val="300"/>
              </a:spcAft>
              <a:buFont typeface="Arial" panose="020B0604020202020204" pitchFamily="34" charset="0"/>
              <a:buChar char="•"/>
            </a:pPr>
            <a:r>
              <a:rPr lang="zh-CN" altLang="en-US" dirty="0"/>
              <a:t>前者要求认证中心根据用户的查询请求返回</a:t>
            </a:r>
            <a:r>
              <a:rPr lang="zh-CN" altLang="en-US" dirty="0">
                <a:solidFill>
                  <a:schemeClr val="accent4">
                    <a:lumMod val="60000"/>
                    <a:lumOff val="40000"/>
                  </a:schemeClr>
                </a:solidFill>
              </a:rPr>
              <a:t>申请的处理过程和结果</a:t>
            </a:r>
            <a:endParaRPr lang="en-US" altLang="zh-CN" dirty="0">
              <a:solidFill>
                <a:schemeClr val="accent4">
                  <a:lumMod val="60000"/>
                  <a:lumOff val="40000"/>
                </a:schemeClr>
              </a:solidFill>
            </a:endParaRPr>
          </a:p>
          <a:p>
            <a:pPr marL="742950" lvl="1" indent="-285750" algn="just">
              <a:lnSpc>
                <a:spcPct val="130000"/>
              </a:lnSpc>
              <a:spcBef>
                <a:spcPts val="300"/>
              </a:spcBef>
              <a:spcAft>
                <a:spcPts val="300"/>
              </a:spcAft>
              <a:buFont typeface="Arial" panose="020B0604020202020204" pitchFamily="34" charset="0"/>
              <a:buChar char="•"/>
            </a:pPr>
            <a:r>
              <a:rPr lang="zh-CN" altLang="en-US" dirty="0"/>
              <a:t>后者则由目录服务器根据用户的请求返回</a:t>
            </a:r>
            <a:r>
              <a:rPr lang="zh-CN" altLang="en-US" dirty="0">
                <a:solidFill>
                  <a:schemeClr val="accent4">
                    <a:lumMod val="60000"/>
                    <a:lumOff val="40000"/>
                  </a:schemeClr>
                </a:solidFill>
              </a:rPr>
              <a:t>适当的证书</a:t>
            </a:r>
          </a:p>
        </p:txBody>
      </p:sp>
      <p:grpSp>
        <p:nvGrpSpPr>
          <p:cNvPr id="5" name="组合 4">
            <a:extLst>
              <a:ext uri="{FF2B5EF4-FFF2-40B4-BE49-F238E27FC236}">
                <a16:creationId xmlns:a16="http://schemas.microsoft.com/office/drawing/2014/main" id="{89C47C27-D363-412B-81AE-28C32FED4AB9}"/>
              </a:ext>
            </a:extLst>
          </p:cNvPr>
          <p:cNvGrpSpPr/>
          <p:nvPr/>
        </p:nvGrpSpPr>
        <p:grpSpPr>
          <a:xfrm>
            <a:off x="643246" y="1035249"/>
            <a:ext cx="526440" cy="523125"/>
            <a:chOff x="18908139" y="6524919"/>
            <a:chExt cx="526440" cy="523125"/>
          </a:xfrm>
          <a:solidFill>
            <a:schemeClr val="accent4"/>
          </a:solidFill>
        </p:grpSpPr>
        <p:sp>
          <p:nvSpPr>
            <p:cNvPr id="6" name="任意多边形: 形状 5">
              <a:extLst>
                <a:ext uri="{FF2B5EF4-FFF2-40B4-BE49-F238E27FC236}">
                  <a16:creationId xmlns:a16="http://schemas.microsoft.com/office/drawing/2014/main" id="{9BE1AEB1-B81E-4353-8912-9D220B2233E6}"/>
                </a:ext>
              </a:extLst>
            </p:cNvPr>
            <p:cNvSpPr/>
            <p:nvPr/>
          </p:nvSpPr>
          <p:spPr>
            <a:xfrm>
              <a:off x="18962477" y="6916993"/>
              <a:ext cx="67500" cy="67500"/>
            </a:xfrm>
            <a:custGeom>
              <a:avLst/>
              <a:gdLst>
                <a:gd name="connsiteX0" fmla="*/ 20149 w 67500"/>
                <a:gd name="connsiteY0" fmla="*/ 77861 h 67500"/>
                <a:gd name="connsiteX1" fmla="*/ 40905 w 67500"/>
                <a:gd name="connsiteY1" fmla="*/ 82789 h 67500"/>
                <a:gd name="connsiteX2" fmla="*/ 70116 w 67500"/>
                <a:gd name="connsiteY2" fmla="*/ 70959 h 67500"/>
                <a:gd name="connsiteX3" fmla="*/ 81709 w 67500"/>
                <a:gd name="connsiteY3" fmla="*/ 41158 h 67500"/>
                <a:gd name="connsiteX4" fmla="*/ 70234 w 67500"/>
                <a:gd name="connsiteY4" fmla="*/ 11661 h 67500"/>
                <a:gd name="connsiteX5" fmla="*/ 40770 w 67500"/>
                <a:gd name="connsiteY5" fmla="*/ 0 h 67500"/>
                <a:gd name="connsiteX6" fmla="*/ 19693 w 67500"/>
                <a:gd name="connsiteY6" fmla="*/ 5164 h 67500"/>
                <a:gd name="connsiteX7" fmla="*/ 5130 w 67500"/>
                <a:gd name="connsiteY7" fmla="*/ 20081 h 67500"/>
                <a:gd name="connsiteX8" fmla="*/ 0 w 67500"/>
                <a:gd name="connsiteY8" fmla="*/ 40230 h 67500"/>
                <a:gd name="connsiteX9" fmla="*/ 5130 w 67500"/>
                <a:gd name="connsiteY9" fmla="*/ 63399 h 67500"/>
                <a:gd name="connsiteX10" fmla="*/ 20149 w 67500"/>
                <a:gd name="connsiteY10" fmla="*/ 77861 h 67500"/>
                <a:gd name="connsiteX11" fmla="*/ 27051 w 67500"/>
                <a:gd name="connsiteY11" fmla="*/ 23355 h 67500"/>
                <a:gd name="connsiteX12" fmla="*/ 40821 w 67500"/>
                <a:gd name="connsiteY12" fmla="*/ 17078 h 67500"/>
                <a:gd name="connsiteX13" fmla="*/ 54591 w 67500"/>
                <a:gd name="connsiteY13" fmla="*/ 23355 h 67500"/>
                <a:gd name="connsiteX14" fmla="*/ 60126 w 67500"/>
                <a:gd name="connsiteY14" fmla="*/ 41259 h 67500"/>
                <a:gd name="connsiteX15" fmla="*/ 54591 w 67500"/>
                <a:gd name="connsiteY15" fmla="*/ 59451 h 67500"/>
                <a:gd name="connsiteX16" fmla="*/ 40821 w 67500"/>
                <a:gd name="connsiteY16" fmla="*/ 65711 h 67500"/>
                <a:gd name="connsiteX17" fmla="*/ 27051 w 67500"/>
                <a:gd name="connsiteY17" fmla="*/ 59451 h 67500"/>
                <a:gd name="connsiteX18" fmla="*/ 21448 w 67500"/>
                <a:gd name="connsiteY18" fmla="*/ 41394 h 67500"/>
                <a:gd name="connsiteX19" fmla="*/ 27051 w 67500"/>
                <a:gd name="connsiteY19" fmla="*/ 23355 h 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00" h="67500">
                  <a:moveTo>
                    <a:pt x="20149" y="77861"/>
                  </a:moveTo>
                  <a:cubicBezTo>
                    <a:pt x="26730" y="81152"/>
                    <a:pt x="33683" y="82789"/>
                    <a:pt x="40905" y="82789"/>
                  </a:cubicBezTo>
                  <a:cubicBezTo>
                    <a:pt x="52633" y="82789"/>
                    <a:pt x="62370" y="78874"/>
                    <a:pt x="70116" y="70959"/>
                  </a:cubicBezTo>
                  <a:cubicBezTo>
                    <a:pt x="77844" y="63079"/>
                    <a:pt x="81709" y="53156"/>
                    <a:pt x="81709" y="41158"/>
                  </a:cubicBezTo>
                  <a:cubicBezTo>
                    <a:pt x="81709" y="29278"/>
                    <a:pt x="77895" y="19457"/>
                    <a:pt x="70234" y="11661"/>
                  </a:cubicBezTo>
                  <a:cubicBezTo>
                    <a:pt x="62589" y="3881"/>
                    <a:pt x="52768" y="0"/>
                    <a:pt x="40770" y="0"/>
                  </a:cubicBezTo>
                  <a:cubicBezTo>
                    <a:pt x="33024" y="0"/>
                    <a:pt x="25987" y="1738"/>
                    <a:pt x="19693" y="5164"/>
                  </a:cubicBezTo>
                  <a:cubicBezTo>
                    <a:pt x="13416" y="8573"/>
                    <a:pt x="8556" y="13551"/>
                    <a:pt x="5130" y="20081"/>
                  </a:cubicBezTo>
                  <a:cubicBezTo>
                    <a:pt x="1704" y="26578"/>
                    <a:pt x="0" y="33294"/>
                    <a:pt x="0" y="40230"/>
                  </a:cubicBezTo>
                  <a:cubicBezTo>
                    <a:pt x="0" y="49326"/>
                    <a:pt x="1704" y="57071"/>
                    <a:pt x="5130" y="63399"/>
                  </a:cubicBezTo>
                  <a:cubicBezTo>
                    <a:pt x="8539" y="69761"/>
                    <a:pt x="13568" y="74571"/>
                    <a:pt x="20149" y="77861"/>
                  </a:cubicBezTo>
                  <a:close/>
                  <a:moveTo>
                    <a:pt x="27051" y="23355"/>
                  </a:moveTo>
                  <a:cubicBezTo>
                    <a:pt x="30780" y="19187"/>
                    <a:pt x="35370" y="17078"/>
                    <a:pt x="40821" y="17078"/>
                  </a:cubicBezTo>
                  <a:cubicBezTo>
                    <a:pt x="46288" y="17078"/>
                    <a:pt x="50895" y="19170"/>
                    <a:pt x="54591" y="23355"/>
                  </a:cubicBezTo>
                  <a:cubicBezTo>
                    <a:pt x="58303" y="27540"/>
                    <a:pt x="60126" y="33497"/>
                    <a:pt x="60126" y="41259"/>
                  </a:cubicBezTo>
                  <a:cubicBezTo>
                    <a:pt x="60126" y="49241"/>
                    <a:pt x="58303" y="55283"/>
                    <a:pt x="54591" y="59451"/>
                  </a:cubicBezTo>
                  <a:cubicBezTo>
                    <a:pt x="50878" y="63636"/>
                    <a:pt x="46288" y="65711"/>
                    <a:pt x="40821" y="65711"/>
                  </a:cubicBezTo>
                  <a:cubicBezTo>
                    <a:pt x="35370" y="65711"/>
                    <a:pt x="30763" y="63636"/>
                    <a:pt x="27051" y="59451"/>
                  </a:cubicBezTo>
                  <a:cubicBezTo>
                    <a:pt x="23304" y="55266"/>
                    <a:pt x="21448" y="49258"/>
                    <a:pt x="21448" y="41394"/>
                  </a:cubicBezTo>
                  <a:cubicBezTo>
                    <a:pt x="21448" y="33531"/>
                    <a:pt x="23304" y="27506"/>
                    <a:pt x="27051" y="2335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FAD338A1-E958-4BD8-B530-249002277039}"/>
                </a:ext>
              </a:extLst>
            </p:cNvPr>
            <p:cNvSpPr/>
            <p:nvPr/>
          </p:nvSpPr>
          <p:spPr>
            <a:xfrm>
              <a:off x="19052708" y="6916993"/>
              <a:ext cx="67500" cy="67500"/>
            </a:xfrm>
            <a:custGeom>
              <a:avLst/>
              <a:gdLst>
                <a:gd name="connsiteX0" fmla="*/ 21144 w 67500"/>
                <a:gd name="connsiteY0" fmla="*/ 45107 h 67500"/>
                <a:gd name="connsiteX1" fmla="*/ 22697 w 67500"/>
                <a:gd name="connsiteY1" fmla="*/ 26933 h 67500"/>
                <a:gd name="connsiteX2" fmla="*/ 28603 w 67500"/>
                <a:gd name="connsiteY2" fmla="*/ 19035 h 67500"/>
                <a:gd name="connsiteX3" fmla="*/ 38357 w 67500"/>
                <a:gd name="connsiteY3" fmla="*/ 16014 h 67500"/>
                <a:gd name="connsiteX4" fmla="*/ 45630 w 67500"/>
                <a:gd name="connsiteY4" fmla="*/ 18107 h 67500"/>
                <a:gd name="connsiteX5" fmla="*/ 49916 w 67500"/>
                <a:gd name="connsiteY5" fmla="*/ 23979 h 67500"/>
                <a:gd name="connsiteX6" fmla="*/ 51182 w 67500"/>
                <a:gd name="connsiteY6" fmla="*/ 40551 h 67500"/>
                <a:gd name="connsiteX7" fmla="*/ 51182 w 67500"/>
                <a:gd name="connsiteY7" fmla="*/ 81236 h 67500"/>
                <a:gd name="connsiteX8" fmla="*/ 72292 w 67500"/>
                <a:gd name="connsiteY8" fmla="*/ 81236 h 67500"/>
                <a:gd name="connsiteX9" fmla="*/ 72292 w 67500"/>
                <a:gd name="connsiteY9" fmla="*/ 31708 h 67500"/>
                <a:gd name="connsiteX10" fmla="*/ 71162 w 67500"/>
                <a:gd name="connsiteY10" fmla="*/ 17634 h 67500"/>
                <a:gd name="connsiteX11" fmla="*/ 67044 w 67500"/>
                <a:gd name="connsiteY11" fmla="*/ 8843 h 67500"/>
                <a:gd name="connsiteX12" fmla="*/ 58337 w 67500"/>
                <a:gd name="connsiteY12" fmla="*/ 2464 h 67500"/>
                <a:gd name="connsiteX13" fmla="*/ 45917 w 67500"/>
                <a:gd name="connsiteY13" fmla="*/ 0 h 67500"/>
                <a:gd name="connsiteX14" fmla="*/ 20047 w 67500"/>
                <a:gd name="connsiteY14" fmla="*/ 13416 h 67500"/>
                <a:gd name="connsiteX15" fmla="*/ 20047 w 67500"/>
                <a:gd name="connsiteY15" fmla="*/ 2312 h 67500"/>
                <a:gd name="connsiteX16" fmla="*/ 0 w 67500"/>
                <a:gd name="connsiteY16" fmla="*/ 2312 h 67500"/>
                <a:gd name="connsiteX17" fmla="*/ 0 w 67500"/>
                <a:gd name="connsiteY17" fmla="*/ 81270 h 67500"/>
                <a:gd name="connsiteX18" fmla="*/ 21144 w 67500"/>
                <a:gd name="connsiteY18" fmla="*/ 81270 h 67500"/>
                <a:gd name="connsiteX19" fmla="*/ 21144 w 67500"/>
                <a:gd name="connsiteY19" fmla="*/ 45107 h 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00" h="67500">
                  <a:moveTo>
                    <a:pt x="21144" y="45107"/>
                  </a:moveTo>
                  <a:cubicBezTo>
                    <a:pt x="21144" y="36281"/>
                    <a:pt x="21617" y="30206"/>
                    <a:pt x="22697" y="26933"/>
                  </a:cubicBezTo>
                  <a:cubicBezTo>
                    <a:pt x="23760" y="23659"/>
                    <a:pt x="25717" y="21009"/>
                    <a:pt x="28603" y="19035"/>
                  </a:cubicBezTo>
                  <a:cubicBezTo>
                    <a:pt x="31489" y="17027"/>
                    <a:pt x="34729" y="16014"/>
                    <a:pt x="38357" y="16014"/>
                  </a:cubicBezTo>
                  <a:cubicBezTo>
                    <a:pt x="41192" y="16014"/>
                    <a:pt x="43622" y="16757"/>
                    <a:pt x="45630" y="18107"/>
                  </a:cubicBezTo>
                  <a:cubicBezTo>
                    <a:pt x="47638" y="19508"/>
                    <a:pt x="49022" y="21448"/>
                    <a:pt x="49916" y="23979"/>
                  </a:cubicBezTo>
                  <a:cubicBezTo>
                    <a:pt x="50827" y="26477"/>
                    <a:pt x="51182" y="32029"/>
                    <a:pt x="51182" y="40551"/>
                  </a:cubicBezTo>
                  <a:lnTo>
                    <a:pt x="51182" y="81236"/>
                  </a:lnTo>
                  <a:lnTo>
                    <a:pt x="72292" y="81236"/>
                  </a:lnTo>
                  <a:lnTo>
                    <a:pt x="72292" y="31708"/>
                  </a:lnTo>
                  <a:cubicBezTo>
                    <a:pt x="72292" y="25633"/>
                    <a:pt x="71921" y="20925"/>
                    <a:pt x="71162" y="17634"/>
                  </a:cubicBezTo>
                  <a:cubicBezTo>
                    <a:pt x="70369" y="14378"/>
                    <a:pt x="68985" y="11408"/>
                    <a:pt x="67044" y="8843"/>
                  </a:cubicBezTo>
                  <a:cubicBezTo>
                    <a:pt x="65087" y="6294"/>
                    <a:pt x="62184" y="4151"/>
                    <a:pt x="58337" y="2464"/>
                  </a:cubicBezTo>
                  <a:cubicBezTo>
                    <a:pt x="54506" y="776"/>
                    <a:pt x="50541" y="0"/>
                    <a:pt x="45917" y="0"/>
                  </a:cubicBezTo>
                  <a:cubicBezTo>
                    <a:pt x="35404" y="0"/>
                    <a:pt x="26713" y="4489"/>
                    <a:pt x="20047" y="13416"/>
                  </a:cubicBezTo>
                  <a:lnTo>
                    <a:pt x="20047" y="2312"/>
                  </a:lnTo>
                  <a:lnTo>
                    <a:pt x="0" y="2312"/>
                  </a:lnTo>
                  <a:lnTo>
                    <a:pt x="0" y="81270"/>
                  </a:lnTo>
                  <a:lnTo>
                    <a:pt x="21144" y="81270"/>
                  </a:lnTo>
                  <a:lnTo>
                    <a:pt x="21144" y="45107"/>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B7894AE6-1FC7-487E-A1B9-8CCEF3776E19}"/>
                </a:ext>
              </a:extLst>
            </p:cNvPr>
            <p:cNvSpPr/>
            <p:nvPr/>
          </p:nvSpPr>
          <p:spPr>
            <a:xfrm>
              <a:off x="19138331" y="6888188"/>
              <a:ext cx="16875" cy="101250"/>
            </a:xfrm>
            <a:custGeom>
              <a:avLst/>
              <a:gdLst>
                <a:gd name="connsiteX0" fmla="*/ 0 w 16875"/>
                <a:gd name="connsiteY0" fmla="*/ 0 h 101250"/>
                <a:gd name="connsiteX1" fmla="*/ 21127 w 16875"/>
                <a:gd name="connsiteY1" fmla="*/ 0 h 101250"/>
                <a:gd name="connsiteX2" fmla="*/ 21127 w 16875"/>
                <a:gd name="connsiteY2" fmla="*/ 110076 h 101250"/>
                <a:gd name="connsiteX3" fmla="*/ 0 w 16875"/>
                <a:gd name="connsiteY3" fmla="*/ 110076 h 101250"/>
              </a:gdLst>
              <a:ahLst/>
              <a:cxnLst>
                <a:cxn ang="0">
                  <a:pos x="connsiteX0" y="connsiteY0"/>
                </a:cxn>
                <a:cxn ang="0">
                  <a:pos x="connsiteX1" y="connsiteY1"/>
                </a:cxn>
                <a:cxn ang="0">
                  <a:pos x="connsiteX2" y="connsiteY2"/>
                </a:cxn>
                <a:cxn ang="0">
                  <a:pos x="connsiteX3" y="connsiteY3"/>
                </a:cxn>
              </a:cxnLst>
              <a:rect l="l" t="t" r="r" b="b"/>
              <a:pathLst>
                <a:path w="16875" h="101250">
                  <a:moveTo>
                    <a:pt x="0" y="0"/>
                  </a:moveTo>
                  <a:lnTo>
                    <a:pt x="21127" y="0"/>
                  </a:lnTo>
                  <a:lnTo>
                    <a:pt x="21127" y="110076"/>
                  </a:lnTo>
                  <a:lnTo>
                    <a:pt x="0" y="11007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2832760B-8F95-42BB-867E-022567B14393}"/>
                </a:ext>
              </a:extLst>
            </p:cNvPr>
            <p:cNvSpPr/>
            <p:nvPr/>
          </p:nvSpPr>
          <p:spPr>
            <a:xfrm>
              <a:off x="19173921" y="6888188"/>
              <a:ext cx="16875" cy="16875"/>
            </a:xfrm>
            <a:custGeom>
              <a:avLst/>
              <a:gdLst>
                <a:gd name="connsiteX0" fmla="*/ 0 w 16875"/>
                <a:gd name="connsiteY0" fmla="*/ 0 h 16875"/>
                <a:gd name="connsiteX1" fmla="*/ 20014 w 16875"/>
                <a:gd name="connsiteY1" fmla="*/ 0 h 16875"/>
                <a:gd name="connsiteX2" fmla="*/ 20014 w 16875"/>
                <a:gd name="connsiteY2" fmla="*/ 20031 h 16875"/>
                <a:gd name="connsiteX3" fmla="*/ 0 w 16875"/>
                <a:gd name="connsiteY3" fmla="*/ 20031 h 16875"/>
              </a:gdLst>
              <a:ahLst/>
              <a:cxnLst>
                <a:cxn ang="0">
                  <a:pos x="connsiteX0" y="connsiteY0"/>
                </a:cxn>
                <a:cxn ang="0">
                  <a:pos x="connsiteX1" y="connsiteY1"/>
                </a:cxn>
                <a:cxn ang="0">
                  <a:pos x="connsiteX2" y="connsiteY2"/>
                </a:cxn>
                <a:cxn ang="0">
                  <a:pos x="connsiteX3" y="connsiteY3"/>
                </a:cxn>
              </a:cxnLst>
              <a:rect l="l" t="t" r="r" b="b"/>
              <a:pathLst>
                <a:path w="16875" h="16875">
                  <a:moveTo>
                    <a:pt x="0" y="0"/>
                  </a:moveTo>
                  <a:lnTo>
                    <a:pt x="20014" y="0"/>
                  </a:lnTo>
                  <a:lnTo>
                    <a:pt x="20014" y="20031"/>
                  </a:lnTo>
                  <a:lnTo>
                    <a:pt x="0" y="2003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2B2C71B4-478D-4F77-9C59-82182F24E256}"/>
                </a:ext>
              </a:extLst>
            </p:cNvPr>
            <p:cNvSpPr/>
            <p:nvPr/>
          </p:nvSpPr>
          <p:spPr>
            <a:xfrm>
              <a:off x="19173921" y="6919305"/>
              <a:ext cx="16875" cy="67500"/>
            </a:xfrm>
            <a:custGeom>
              <a:avLst/>
              <a:gdLst>
                <a:gd name="connsiteX0" fmla="*/ 0 w 16875"/>
                <a:gd name="connsiteY0" fmla="*/ 0 h 67500"/>
                <a:gd name="connsiteX1" fmla="*/ 20014 w 16875"/>
                <a:gd name="connsiteY1" fmla="*/ 0 h 67500"/>
                <a:gd name="connsiteX2" fmla="*/ 20014 w 16875"/>
                <a:gd name="connsiteY2" fmla="*/ 78958 h 67500"/>
                <a:gd name="connsiteX3" fmla="*/ 0 w 16875"/>
                <a:gd name="connsiteY3" fmla="*/ 78958 h 67500"/>
              </a:gdLst>
              <a:ahLst/>
              <a:cxnLst>
                <a:cxn ang="0">
                  <a:pos x="connsiteX0" y="connsiteY0"/>
                </a:cxn>
                <a:cxn ang="0">
                  <a:pos x="connsiteX1" y="connsiteY1"/>
                </a:cxn>
                <a:cxn ang="0">
                  <a:pos x="connsiteX2" y="connsiteY2"/>
                </a:cxn>
                <a:cxn ang="0">
                  <a:pos x="connsiteX3" y="connsiteY3"/>
                </a:cxn>
              </a:cxnLst>
              <a:rect l="l" t="t" r="r" b="b"/>
              <a:pathLst>
                <a:path w="16875" h="67500">
                  <a:moveTo>
                    <a:pt x="0" y="0"/>
                  </a:moveTo>
                  <a:lnTo>
                    <a:pt x="20014" y="0"/>
                  </a:lnTo>
                  <a:lnTo>
                    <a:pt x="20014" y="78958"/>
                  </a:lnTo>
                  <a:lnTo>
                    <a:pt x="0" y="78958"/>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 name="任意多边形: 形状 10">
              <a:extLst>
                <a:ext uri="{FF2B5EF4-FFF2-40B4-BE49-F238E27FC236}">
                  <a16:creationId xmlns:a16="http://schemas.microsoft.com/office/drawing/2014/main" id="{5E071910-0527-4087-9154-1B105C3C4C11}"/>
                </a:ext>
              </a:extLst>
            </p:cNvPr>
            <p:cNvSpPr/>
            <p:nvPr/>
          </p:nvSpPr>
          <p:spPr>
            <a:xfrm>
              <a:off x="19208362" y="6916993"/>
              <a:ext cx="67500" cy="67500"/>
            </a:xfrm>
            <a:custGeom>
              <a:avLst/>
              <a:gdLst>
                <a:gd name="connsiteX0" fmla="*/ 21161 w 67500"/>
                <a:gd name="connsiteY0" fmla="*/ 45107 h 67500"/>
                <a:gd name="connsiteX1" fmla="*/ 22478 w 67500"/>
                <a:gd name="connsiteY1" fmla="*/ 26933 h 67500"/>
                <a:gd name="connsiteX2" fmla="*/ 28283 w 67500"/>
                <a:gd name="connsiteY2" fmla="*/ 19035 h 67500"/>
                <a:gd name="connsiteX3" fmla="*/ 37969 w 67500"/>
                <a:gd name="connsiteY3" fmla="*/ 16014 h 67500"/>
                <a:gd name="connsiteX4" fmla="*/ 45225 w 67500"/>
                <a:gd name="connsiteY4" fmla="*/ 18107 h 67500"/>
                <a:gd name="connsiteX5" fmla="*/ 49714 w 67500"/>
                <a:gd name="connsiteY5" fmla="*/ 23979 h 67500"/>
                <a:gd name="connsiteX6" fmla="*/ 51182 w 67500"/>
                <a:gd name="connsiteY6" fmla="*/ 40551 h 67500"/>
                <a:gd name="connsiteX7" fmla="*/ 51182 w 67500"/>
                <a:gd name="connsiteY7" fmla="*/ 81236 h 67500"/>
                <a:gd name="connsiteX8" fmla="*/ 72326 w 67500"/>
                <a:gd name="connsiteY8" fmla="*/ 81236 h 67500"/>
                <a:gd name="connsiteX9" fmla="*/ 72326 w 67500"/>
                <a:gd name="connsiteY9" fmla="*/ 31708 h 67500"/>
                <a:gd name="connsiteX10" fmla="*/ 70943 w 67500"/>
                <a:gd name="connsiteY10" fmla="*/ 17634 h 67500"/>
                <a:gd name="connsiteX11" fmla="*/ 66724 w 67500"/>
                <a:gd name="connsiteY11" fmla="*/ 8843 h 67500"/>
                <a:gd name="connsiteX12" fmla="*/ 57966 w 67500"/>
                <a:gd name="connsiteY12" fmla="*/ 2464 h 67500"/>
                <a:gd name="connsiteX13" fmla="*/ 45158 w 67500"/>
                <a:gd name="connsiteY13" fmla="*/ 0 h 67500"/>
                <a:gd name="connsiteX14" fmla="*/ 18917 w 67500"/>
                <a:gd name="connsiteY14" fmla="*/ 13416 h 67500"/>
                <a:gd name="connsiteX15" fmla="*/ 18917 w 67500"/>
                <a:gd name="connsiteY15" fmla="*/ 2312 h 67500"/>
                <a:gd name="connsiteX16" fmla="*/ 0 w 67500"/>
                <a:gd name="connsiteY16" fmla="*/ 2312 h 67500"/>
                <a:gd name="connsiteX17" fmla="*/ 0 w 67500"/>
                <a:gd name="connsiteY17" fmla="*/ 81270 h 67500"/>
                <a:gd name="connsiteX18" fmla="*/ 21161 w 67500"/>
                <a:gd name="connsiteY18" fmla="*/ 81270 h 67500"/>
                <a:gd name="connsiteX19" fmla="*/ 21161 w 67500"/>
                <a:gd name="connsiteY19" fmla="*/ 45107 h 67500"/>
                <a:gd name="connsiteX20" fmla="*/ 21161 w 67500"/>
                <a:gd name="connsiteY20" fmla="*/ 45107 h 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500" h="67500">
                  <a:moveTo>
                    <a:pt x="21161" y="45107"/>
                  </a:moveTo>
                  <a:cubicBezTo>
                    <a:pt x="21161" y="36281"/>
                    <a:pt x="21414" y="30206"/>
                    <a:pt x="22478" y="26933"/>
                  </a:cubicBezTo>
                  <a:cubicBezTo>
                    <a:pt x="23524" y="23659"/>
                    <a:pt x="25414" y="21009"/>
                    <a:pt x="28283" y="19035"/>
                  </a:cubicBezTo>
                  <a:cubicBezTo>
                    <a:pt x="31168" y="17027"/>
                    <a:pt x="34341" y="16014"/>
                    <a:pt x="37969" y="16014"/>
                  </a:cubicBezTo>
                  <a:cubicBezTo>
                    <a:pt x="40804" y="16014"/>
                    <a:pt x="43217" y="16757"/>
                    <a:pt x="45225" y="18107"/>
                  </a:cubicBezTo>
                  <a:cubicBezTo>
                    <a:pt x="47233" y="19508"/>
                    <a:pt x="48819" y="21448"/>
                    <a:pt x="49714" y="23979"/>
                  </a:cubicBezTo>
                  <a:cubicBezTo>
                    <a:pt x="50608" y="26477"/>
                    <a:pt x="51182" y="32029"/>
                    <a:pt x="51182" y="40551"/>
                  </a:cubicBezTo>
                  <a:lnTo>
                    <a:pt x="51182" y="81236"/>
                  </a:lnTo>
                  <a:lnTo>
                    <a:pt x="72326" y="81236"/>
                  </a:lnTo>
                  <a:lnTo>
                    <a:pt x="72326" y="31708"/>
                  </a:lnTo>
                  <a:cubicBezTo>
                    <a:pt x="72326" y="25633"/>
                    <a:pt x="71736" y="20925"/>
                    <a:pt x="70943" y="17634"/>
                  </a:cubicBezTo>
                  <a:cubicBezTo>
                    <a:pt x="70166" y="14378"/>
                    <a:pt x="68698" y="11408"/>
                    <a:pt x="66724" y="8843"/>
                  </a:cubicBezTo>
                  <a:cubicBezTo>
                    <a:pt x="64783" y="6294"/>
                    <a:pt x="61813" y="4151"/>
                    <a:pt x="57966" y="2464"/>
                  </a:cubicBezTo>
                  <a:cubicBezTo>
                    <a:pt x="54152" y="776"/>
                    <a:pt x="49781" y="0"/>
                    <a:pt x="45158" y="0"/>
                  </a:cubicBezTo>
                  <a:cubicBezTo>
                    <a:pt x="34644" y="0"/>
                    <a:pt x="25599" y="4489"/>
                    <a:pt x="18917" y="13416"/>
                  </a:cubicBezTo>
                  <a:lnTo>
                    <a:pt x="18917" y="2312"/>
                  </a:lnTo>
                  <a:lnTo>
                    <a:pt x="0" y="2312"/>
                  </a:lnTo>
                  <a:lnTo>
                    <a:pt x="0" y="81270"/>
                  </a:lnTo>
                  <a:lnTo>
                    <a:pt x="21161" y="81270"/>
                  </a:lnTo>
                  <a:lnTo>
                    <a:pt x="21161" y="45107"/>
                  </a:lnTo>
                  <a:lnTo>
                    <a:pt x="21161" y="45107"/>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 name="任意多边形: 形状 11">
              <a:extLst>
                <a:ext uri="{FF2B5EF4-FFF2-40B4-BE49-F238E27FC236}">
                  <a16:creationId xmlns:a16="http://schemas.microsoft.com/office/drawing/2014/main" id="{25920E95-6002-4077-96EE-6E02A187FE03}"/>
                </a:ext>
              </a:extLst>
            </p:cNvPr>
            <p:cNvSpPr/>
            <p:nvPr/>
          </p:nvSpPr>
          <p:spPr>
            <a:xfrm>
              <a:off x="19287742" y="6917128"/>
              <a:ext cx="67500" cy="67500"/>
            </a:xfrm>
            <a:custGeom>
              <a:avLst/>
              <a:gdLst>
                <a:gd name="connsiteX0" fmla="*/ 38374 w 67500"/>
                <a:gd name="connsiteY0" fmla="*/ 82654 h 67500"/>
                <a:gd name="connsiteX1" fmla="*/ 60109 w 67500"/>
                <a:gd name="connsiteY1" fmla="*/ 76663 h 67500"/>
                <a:gd name="connsiteX2" fmla="*/ 72816 w 67500"/>
                <a:gd name="connsiteY2" fmla="*/ 59197 h 67500"/>
                <a:gd name="connsiteX3" fmla="*/ 51958 w 67500"/>
                <a:gd name="connsiteY3" fmla="*/ 55687 h 67500"/>
                <a:gd name="connsiteX4" fmla="*/ 46896 w 67500"/>
                <a:gd name="connsiteY4" fmla="*/ 64344 h 67500"/>
                <a:gd name="connsiteX5" fmla="*/ 38610 w 67500"/>
                <a:gd name="connsiteY5" fmla="*/ 67044 h 67500"/>
                <a:gd name="connsiteX6" fmla="*/ 26511 w 67500"/>
                <a:gd name="connsiteY6" fmla="*/ 62083 h 67500"/>
                <a:gd name="connsiteX7" fmla="*/ 21448 w 67500"/>
                <a:gd name="connsiteY7" fmla="*/ 47790 h 67500"/>
                <a:gd name="connsiteX8" fmla="*/ 73912 w 67500"/>
                <a:gd name="connsiteY8" fmla="*/ 47790 h 67500"/>
                <a:gd name="connsiteX9" fmla="*/ 64193 w 67500"/>
                <a:gd name="connsiteY9" fmla="*/ 11796 h 67500"/>
                <a:gd name="connsiteX10" fmla="*/ 36281 w 67500"/>
                <a:gd name="connsiteY10" fmla="*/ 0 h 67500"/>
                <a:gd name="connsiteX11" fmla="*/ 10260 w 67500"/>
                <a:gd name="connsiteY11" fmla="*/ 11104 h 67500"/>
                <a:gd name="connsiteX12" fmla="*/ 0 w 67500"/>
                <a:gd name="connsiteY12" fmla="*/ 41917 h 67500"/>
                <a:gd name="connsiteX13" fmla="*/ 7813 w 67500"/>
                <a:gd name="connsiteY13" fmla="*/ 69187 h 67500"/>
                <a:gd name="connsiteX14" fmla="*/ 38374 w 67500"/>
                <a:gd name="connsiteY14" fmla="*/ 82654 h 67500"/>
                <a:gd name="connsiteX15" fmla="*/ 26224 w 67500"/>
                <a:gd name="connsiteY15" fmla="*/ 20891 h 67500"/>
                <a:gd name="connsiteX16" fmla="*/ 37530 w 67500"/>
                <a:gd name="connsiteY16" fmla="*/ 15896 h 67500"/>
                <a:gd name="connsiteX17" fmla="*/ 48431 w 67500"/>
                <a:gd name="connsiteY17" fmla="*/ 20604 h 67500"/>
                <a:gd name="connsiteX18" fmla="*/ 53123 w 67500"/>
                <a:gd name="connsiteY18" fmla="*/ 34425 h 67500"/>
                <a:gd name="connsiteX19" fmla="*/ 21786 w 67500"/>
                <a:gd name="connsiteY19" fmla="*/ 34425 h 67500"/>
                <a:gd name="connsiteX20" fmla="*/ 26224 w 67500"/>
                <a:gd name="connsiteY20" fmla="*/ 20891 h 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500" h="67500">
                  <a:moveTo>
                    <a:pt x="38374" y="82654"/>
                  </a:moveTo>
                  <a:cubicBezTo>
                    <a:pt x="47098" y="82654"/>
                    <a:pt x="54304" y="80646"/>
                    <a:pt x="60109" y="76663"/>
                  </a:cubicBezTo>
                  <a:cubicBezTo>
                    <a:pt x="65897" y="72681"/>
                    <a:pt x="70149" y="66808"/>
                    <a:pt x="72816" y="59197"/>
                  </a:cubicBezTo>
                  <a:lnTo>
                    <a:pt x="51958" y="55687"/>
                  </a:lnTo>
                  <a:cubicBezTo>
                    <a:pt x="50827" y="59619"/>
                    <a:pt x="49123" y="62522"/>
                    <a:pt x="46896" y="64344"/>
                  </a:cubicBezTo>
                  <a:cubicBezTo>
                    <a:pt x="44634" y="66116"/>
                    <a:pt x="41884" y="67044"/>
                    <a:pt x="38610" y="67044"/>
                  </a:cubicBezTo>
                  <a:cubicBezTo>
                    <a:pt x="33784" y="67044"/>
                    <a:pt x="29767" y="65542"/>
                    <a:pt x="26511" y="62083"/>
                  </a:cubicBezTo>
                  <a:cubicBezTo>
                    <a:pt x="23304" y="58624"/>
                    <a:pt x="21583" y="53359"/>
                    <a:pt x="21448" y="47790"/>
                  </a:cubicBezTo>
                  <a:lnTo>
                    <a:pt x="73912" y="47790"/>
                  </a:lnTo>
                  <a:cubicBezTo>
                    <a:pt x="74267" y="31134"/>
                    <a:pt x="70976" y="19575"/>
                    <a:pt x="64193" y="11796"/>
                  </a:cubicBezTo>
                  <a:cubicBezTo>
                    <a:pt x="57358" y="4016"/>
                    <a:pt x="48077" y="0"/>
                    <a:pt x="36281" y="0"/>
                  </a:cubicBezTo>
                  <a:cubicBezTo>
                    <a:pt x="25802" y="0"/>
                    <a:pt x="17094" y="3696"/>
                    <a:pt x="10260" y="11104"/>
                  </a:cubicBezTo>
                  <a:cubicBezTo>
                    <a:pt x="3409" y="18529"/>
                    <a:pt x="0" y="28806"/>
                    <a:pt x="0" y="41917"/>
                  </a:cubicBezTo>
                  <a:cubicBezTo>
                    <a:pt x="0" y="52903"/>
                    <a:pt x="2582" y="61982"/>
                    <a:pt x="7813" y="69187"/>
                  </a:cubicBezTo>
                  <a:cubicBezTo>
                    <a:pt x="14411" y="78165"/>
                    <a:pt x="24621" y="82654"/>
                    <a:pt x="38374" y="82654"/>
                  </a:cubicBezTo>
                  <a:close/>
                  <a:moveTo>
                    <a:pt x="26224" y="20891"/>
                  </a:moveTo>
                  <a:cubicBezTo>
                    <a:pt x="29194" y="17567"/>
                    <a:pt x="32957" y="15896"/>
                    <a:pt x="37530" y="15896"/>
                  </a:cubicBezTo>
                  <a:cubicBezTo>
                    <a:pt x="41833" y="15896"/>
                    <a:pt x="45461" y="17466"/>
                    <a:pt x="48431" y="20604"/>
                  </a:cubicBezTo>
                  <a:cubicBezTo>
                    <a:pt x="51418" y="23777"/>
                    <a:pt x="53004" y="28856"/>
                    <a:pt x="53123" y="34425"/>
                  </a:cubicBezTo>
                  <a:lnTo>
                    <a:pt x="21786" y="34425"/>
                  </a:lnTo>
                  <a:cubicBezTo>
                    <a:pt x="21786" y="28856"/>
                    <a:pt x="23271" y="24199"/>
                    <a:pt x="26224" y="208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 name="任意多边形: 形状 12">
              <a:extLst>
                <a:ext uri="{FF2B5EF4-FFF2-40B4-BE49-F238E27FC236}">
                  <a16:creationId xmlns:a16="http://schemas.microsoft.com/office/drawing/2014/main" id="{C822C0FC-1DF3-40E5-BCF9-3C1300D41068}"/>
                </a:ext>
              </a:extLst>
            </p:cNvPr>
            <p:cNvSpPr/>
            <p:nvPr/>
          </p:nvSpPr>
          <p:spPr>
            <a:xfrm>
              <a:off x="18908139" y="6524919"/>
              <a:ext cx="506250" cy="523125"/>
            </a:xfrm>
            <a:custGeom>
              <a:avLst/>
              <a:gdLst>
                <a:gd name="connsiteX0" fmla="*/ 455203 w 506250"/>
                <a:gd name="connsiteY0" fmla="*/ 263115 h 523125"/>
                <a:gd name="connsiteX1" fmla="*/ 431004 w 506250"/>
                <a:gd name="connsiteY1" fmla="*/ 251471 h 523125"/>
                <a:gd name="connsiteX2" fmla="*/ 428726 w 506250"/>
                <a:gd name="connsiteY2" fmla="*/ 256196 h 523125"/>
                <a:gd name="connsiteX3" fmla="*/ 405861 w 506250"/>
                <a:gd name="connsiteY3" fmla="*/ 271704 h 523125"/>
                <a:gd name="connsiteX4" fmla="*/ 404004 w 506250"/>
                <a:gd name="connsiteY4" fmla="*/ 271772 h 523125"/>
                <a:gd name="connsiteX5" fmla="*/ 381088 w 506250"/>
                <a:gd name="connsiteY5" fmla="*/ 259470 h 523125"/>
                <a:gd name="connsiteX6" fmla="*/ 331948 w 506250"/>
                <a:gd name="connsiteY6" fmla="*/ 185271 h 523125"/>
                <a:gd name="connsiteX7" fmla="*/ 309994 w 506250"/>
                <a:gd name="connsiteY7" fmla="*/ 190890 h 523125"/>
                <a:gd name="connsiteX8" fmla="*/ 292883 w 506250"/>
                <a:gd name="connsiteY8" fmla="*/ 175888 h 523125"/>
                <a:gd name="connsiteX9" fmla="*/ 280749 w 506250"/>
                <a:gd name="connsiteY9" fmla="*/ 147876 h 523125"/>
                <a:gd name="connsiteX10" fmla="*/ 274472 w 506250"/>
                <a:gd name="connsiteY10" fmla="*/ 159823 h 523125"/>
                <a:gd name="connsiteX11" fmla="*/ 286251 w 506250"/>
                <a:gd name="connsiteY11" fmla="*/ 185389 h 523125"/>
                <a:gd name="connsiteX12" fmla="*/ 291381 w 506250"/>
                <a:gd name="connsiteY12" fmla="*/ 202770 h 523125"/>
                <a:gd name="connsiteX13" fmla="*/ 306585 w 506250"/>
                <a:gd name="connsiteY13" fmla="*/ 213806 h 523125"/>
                <a:gd name="connsiteX14" fmla="*/ 303851 w 506250"/>
                <a:gd name="connsiteY14" fmla="*/ 224471 h 523125"/>
                <a:gd name="connsiteX15" fmla="*/ 277999 w 506250"/>
                <a:gd name="connsiteY15" fmla="*/ 239861 h 523125"/>
                <a:gd name="connsiteX16" fmla="*/ 249446 w 506250"/>
                <a:gd name="connsiteY16" fmla="*/ 274219 h 523125"/>
                <a:gd name="connsiteX17" fmla="*/ 227138 w 506250"/>
                <a:gd name="connsiteY17" fmla="*/ 304172 h 523125"/>
                <a:gd name="connsiteX18" fmla="*/ 226935 w 506250"/>
                <a:gd name="connsiteY18" fmla="*/ 304307 h 523125"/>
                <a:gd name="connsiteX19" fmla="*/ 152331 w 506250"/>
                <a:gd name="connsiteY19" fmla="*/ 304307 h 523125"/>
                <a:gd name="connsiteX20" fmla="*/ 147656 w 506250"/>
                <a:gd name="connsiteY20" fmla="*/ 256838 h 523125"/>
                <a:gd name="connsiteX21" fmla="*/ 154693 w 506250"/>
                <a:gd name="connsiteY21" fmla="*/ 222109 h 523125"/>
                <a:gd name="connsiteX22" fmla="*/ 159739 w 506250"/>
                <a:gd name="connsiteY22" fmla="*/ 194468 h 523125"/>
                <a:gd name="connsiteX23" fmla="*/ 175466 w 506250"/>
                <a:gd name="connsiteY23" fmla="*/ 194451 h 523125"/>
                <a:gd name="connsiteX24" fmla="*/ 168801 w 506250"/>
                <a:gd name="connsiteY24" fmla="*/ 183735 h 523125"/>
                <a:gd name="connsiteX25" fmla="*/ 157764 w 506250"/>
                <a:gd name="connsiteY25" fmla="*/ 178892 h 523125"/>
                <a:gd name="connsiteX26" fmla="*/ 139050 w 506250"/>
                <a:gd name="connsiteY26" fmla="*/ 164919 h 523125"/>
                <a:gd name="connsiteX27" fmla="*/ 123744 w 506250"/>
                <a:gd name="connsiteY27" fmla="*/ 139303 h 523125"/>
                <a:gd name="connsiteX28" fmla="*/ 133971 w 506250"/>
                <a:gd name="connsiteY28" fmla="*/ 108253 h 523125"/>
                <a:gd name="connsiteX29" fmla="*/ 160549 w 506250"/>
                <a:gd name="connsiteY29" fmla="*/ 82755 h 523125"/>
                <a:gd name="connsiteX30" fmla="*/ 177424 w 506250"/>
                <a:gd name="connsiteY30" fmla="*/ 76224 h 523125"/>
                <a:gd name="connsiteX31" fmla="*/ 199007 w 506250"/>
                <a:gd name="connsiteY31" fmla="*/ 87379 h 523125"/>
                <a:gd name="connsiteX32" fmla="*/ 224758 w 506250"/>
                <a:gd name="connsiteY32" fmla="*/ 113096 h 523125"/>
                <a:gd name="connsiteX33" fmla="*/ 250914 w 506250"/>
                <a:gd name="connsiteY33" fmla="*/ 128959 h 523125"/>
                <a:gd name="connsiteX34" fmla="*/ 267587 w 506250"/>
                <a:gd name="connsiteY34" fmla="*/ 117821 h 523125"/>
                <a:gd name="connsiteX35" fmla="*/ 252956 w 506250"/>
                <a:gd name="connsiteY35" fmla="*/ 101706 h 523125"/>
                <a:gd name="connsiteX36" fmla="*/ 247101 w 506250"/>
                <a:gd name="connsiteY36" fmla="*/ 105654 h 523125"/>
                <a:gd name="connsiteX37" fmla="*/ 243540 w 506250"/>
                <a:gd name="connsiteY37" fmla="*/ 97740 h 523125"/>
                <a:gd name="connsiteX38" fmla="*/ 240165 w 506250"/>
                <a:gd name="connsiteY38" fmla="*/ 84375 h 523125"/>
                <a:gd name="connsiteX39" fmla="*/ 232791 w 506250"/>
                <a:gd name="connsiteY39" fmla="*/ 69508 h 523125"/>
                <a:gd name="connsiteX40" fmla="*/ 218329 w 506250"/>
                <a:gd name="connsiteY40" fmla="*/ 67247 h 523125"/>
                <a:gd name="connsiteX41" fmla="*/ 200121 w 506250"/>
                <a:gd name="connsiteY41" fmla="*/ 69728 h 523125"/>
                <a:gd name="connsiteX42" fmla="*/ 192257 w 506250"/>
                <a:gd name="connsiteY42" fmla="*/ 61054 h 523125"/>
                <a:gd name="connsiteX43" fmla="*/ 212693 w 506250"/>
                <a:gd name="connsiteY43" fmla="*/ 51351 h 523125"/>
                <a:gd name="connsiteX44" fmla="*/ 227306 w 506250"/>
                <a:gd name="connsiteY44" fmla="*/ 47081 h 523125"/>
                <a:gd name="connsiteX45" fmla="*/ 241886 w 506250"/>
                <a:gd name="connsiteY45" fmla="*/ 43200 h 523125"/>
                <a:gd name="connsiteX46" fmla="*/ 253058 w 506250"/>
                <a:gd name="connsiteY46" fmla="*/ 49663 h 523125"/>
                <a:gd name="connsiteX47" fmla="*/ 266861 w 506250"/>
                <a:gd name="connsiteY47" fmla="*/ 62336 h 523125"/>
                <a:gd name="connsiteX48" fmla="*/ 272869 w 506250"/>
                <a:gd name="connsiteY48" fmla="*/ 51975 h 523125"/>
                <a:gd name="connsiteX49" fmla="*/ 267047 w 506250"/>
                <a:gd name="connsiteY49" fmla="*/ 38559 h 523125"/>
                <a:gd name="connsiteX50" fmla="*/ 270354 w 506250"/>
                <a:gd name="connsiteY50" fmla="*/ 36281 h 523125"/>
                <a:gd name="connsiteX51" fmla="*/ 388699 w 506250"/>
                <a:gd name="connsiteY51" fmla="*/ 95580 h 523125"/>
                <a:gd name="connsiteX52" fmla="*/ 430819 w 506250"/>
                <a:gd name="connsiteY52" fmla="*/ 91834 h 523125"/>
                <a:gd name="connsiteX53" fmla="*/ 260668 w 506250"/>
                <a:gd name="connsiteY53" fmla="*/ 0 h 523125"/>
                <a:gd name="connsiteX54" fmla="*/ 57257 w 506250"/>
                <a:gd name="connsiteY54" fmla="*/ 203411 h 523125"/>
                <a:gd name="connsiteX55" fmla="*/ 84206 w 506250"/>
                <a:gd name="connsiteY55" fmla="*/ 304324 h 523125"/>
                <a:gd name="connsiteX56" fmla="*/ 28299 w 506250"/>
                <a:gd name="connsiteY56" fmla="*/ 304324 h 523125"/>
                <a:gd name="connsiteX57" fmla="*/ 0 w 506250"/>
                <a:gd name="connsiteY57" fmla="*/ 332606 h 523125"/>
                <a:gd name="connsiteX58" fmla="*/ 0 w 506250"/>
                <a:gd name="connsiteY58" fmla="*/ 491569 h 523125"/>
                <a:gd name="connsiteX59" fmla="*/ 31826 w 506250"/>
                <a:gd name="connsiteY59" fmla="*/ 523378 h 523125"/>
                <a:gd name="connsiteX60" fmla="*/ 480819 w 506250"/>
                <a:gd name="connsiteY60" fmla="*/ 523378 h 523125"/>
                <a:gd name="connsiteX61" fmla="*/ 512663 w 506250"/>
                <a:gd name="connsiteY61" fmla="*/ 491569 h 523125"/>
                <a:gd name="connsiteX62" fmla="*/ 512663 w 506250"/>
                <a:gd name="connsiteY62" fmla="*/ 336133 h 523125"/>
                <a:gd name="connsiteX63" fmla="*/ 480819 w 506250"/>
                <a:gd name="connsiteY63" fmla="*/ 304324 h 523125"/>
                <a:gd name="connsiteX64" fmla="*/ 437248 w 506250"/>
                <a:gd name="connsiteY64" fmla="*/ 304324 h 523125"/>
                <a:gd name="connsiteX65" fmla="*/ 455203 w 506250"/>
                <a:gd name="connsiteY65" fmla="*/ 263115 h 523125"/>
                <a:gd name="connsiteX66" fmla="*/ 263554 w 506250"/>
                <a:gd name="connsiteY66" fmla="*/ 296274 h 523125"/>
                <a:gd name="connsiteX67" fmla="*/ 266001 w 506250"/>
                <a:gd name="connsiteY67" fmla="*/ 304307 h 523125"/>
                <a:gd name="connsiteX68" fmla="*/ 246527 w 506250"/>
                <a:gd name="connsiteY68" fmla="*/ 304307 h 523125"/>
                <a:gd name="connsiteX69" fmla="*/ 263554 w 506250"/>
                <a:gd name="connsiteY69" fmla="*/ 296274 h 523125"/>
                <a:gd name="connsiteX70" fmla="*/ 457718 w 506250"/>
                <a:gd name="connsiteY70" fmla="*/ 339896 h 523125"/>
                <a:gd name="connsiteX71" fmla="*/ 475943 w 506250"/>
                <a:gd name="connsiteY71" fmla="*/ 358155 h 523125"/>
                <a:gd name="connsiteX72" fmla="*/ 475943 w 506250"/>
                <a:gd name="connsiteY72" fmla="*/ 468433 h 523125"/>
                <a:gd name="connsiteX73" fmla="*/ 457718 w 506250"/>
                <a:gd name="connsiteY73" fmla="*/ 486692 h 523125"/>
                <a:gd name="connsiteX74" fmla="*/ 54945 w 506250"/>
                <a:gd name="connsiteY74" fmla="*/ 486692 h 523125"/>
                <a:gd name="connsiteX75" fmla="*/ 36703 w 506250"/>
                <a:gd name="connsiteY75" fmla="*/ 468433 h 523125"/>
                <a:gd name="connsiteX76" fmla="*/ 36703 w 506250"/>
                <a:gd name="connsiteY76" fmla="*/ 358155 h 523125"/>
                <a:gd name="connsiteX77" fmla="*/ 54945 w 506250"/>
                <a:gd name="connsiteY77" fmla="*/ 339896 h 523125"/>
                <a:gd name="connsiteX78" fmla="*/ 457718 w 506250"/>
                <a:gd name="connsiteY78" fmla="*/ 339896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06250" h="523125">
                  <a:moveTo>
                    <a:pt x="455203" y="263115"/>
                  </a:moveTo>
                  <a:lnTo>
                    <a:pt x="431004" y="251471"/>
                  </a:lnTo>
                  <a:lnTo>
                    <a:pt x="428726" y="256196"/>
                  </a:lnTo>
                  <a:cubicBezTo>
                    <a:pt x="424423" y="265089"/>
                    <a:pt x="415716" y="271013"/>
                    <a:pt x="405861" y="271704"/>
                  </a:cubicBezTo>
                  <a:cubicBezTo>
                    <a:pt x="405219" y="271738"/>
                    <a:pt x="404612" y="271772"/>
                    <a:pt x="404004" y="271772"/>
                  </a:cubicBezTo>
                  <a:cubicBezTo>
                    <a:pt x="394791" y="271772"/>
                    <a:pt x="386184" y="267199"/>
                    <a:pt x="381088" y="259470"/>
                  </a:cubicBezTo>
                  <a:lnTo>
                    <a:pt x="331948" y="185271"/>
                  </a:lnTo>
                  <a:cubicBezTo>
                    <a:pt x="324793" y="187481"/>
                    <a:pt x="315141" y="189928"/>
                    <a:pt x="309994" y="190890"/>
                  </a:cubicBezTo>
                  <a:cubicBezTo>
                    <a:pt x="301658" y="192476"/>
                    <a:pt x="295650" y="181018"/>
                    <a:pt x="292883" y="175888"/>
                  </a:cubicBezTo>
                  <a:cubicBezTo>
                    <a:pt x="290149" y="170775"/>
                    <a:pt x="282319" y="152601"/>
                    <a:pt x="280749" y="147876"/>
                  </a:cubicBezTo>
                  <a:cubicBezTo>
                    <a:pt x="279163" y="143117"/>
                    <a:pt x="273713" y="154710"/>
                    <a:pt x="274472" y="159823"/>
                  </a:cubicBezTo>
                  <a:cubicBezTo>
                    <a:pt x="275265" y="164970"/>
                    <a:pt x="282724" y="179854"/>
                    <a:pt x="286251" y="185389"/>
                  </a:cubicBezTo>
                  <a:cubicBezTo>
                    <a:pt x="289811" y="190924"/>
                    <a:pt x="291381" y="197589"/>
                    <a:pt x="291381" y="202770"/>
                  </a:cubicBezTo>
                  <a:cubicBezTo>
                    <a:pt x="291381" y="207883"/>
                    <a:pt x="298772" y="211461"/>
                    <a:pt x="306585" y="213806"/>
                  </a:cubicBezTo>
                  <a:cubicBezTo>
                    <a:pt x="314432" y="216203"/>
                    <a:pt x="306585" y="221316"/>
                    <a:pt x="303851" y="224471"/>
                  </a:cubicBezTo>
                  <a:cubicBezTo>
                    <a:pt x="301118" y="227644"/>
                    <a:pt x="289811" y="233938"/>
                    <a:pt x="277999" y="239861"/>
                  </a:cubicBezTo>
                  <a:cubicBezTo>
                    <a:pt x="266254" y="245801"/>
                    <a:pt x="253749" y="265916"/>
                    <a:pt x="249446" y="274219"/>
                  </a:cubicBezTo>
                  <a:cubicBezTo>
                    <a:pt x="245143" y="282488"/>
                    <a:pt x="235322" y="297489"/>
                    <a:pt x="227138" y="304172"/>
                  </a:cubicBezTo>
                  <a:cubicBezTo>
                    <a:pt x="227070" y="304206"/>
                    <a:pt x="227003" y="304273"/>
                    <a:pt x="226935" y="304307"/>
                  </a:cubicBezTo>
                  <a:lnTo>
                    <a:pt x="152331" y="304307"/>
                  </a:lnTo>
                  <a:cubicBezTo>
                    <a:pt x="147656" y="287398"/>
                    <a:pt x="146897" y="263267"/>
                    <a:pt x="147656" y="256838"/>
                  </a:cubicBezTo>
                  <a:cubicBezTo>
                    <a:pt x="148854" y="246999"/>
                    <a:pt x="155486" y="231171"/>
                    <a:pt x="154693" y="222109"/>
                  </a:cubicBezTo>
                  <a:cubicBezTo>
                    <a:pt x="153968" y="213030"/>
                    <a:pt x="157764" y="198011"/>
                    <a:pt x="159739" y="194468"/>
                  </a:cubicBezTo>
                  <a:cubicBezTo>
                    <a:pt x="161781" y="190907"/>
                    <a:pt x="171129" y="194822"/>
                    <a:pt x="175466" y="194451"/>
                  </a:cubicBezTo>
                  <a:cubicBezTo>
                    <a:pt x="179769" y="194046"/>
                    <a:pt x="171129" y="183347"/>
                    <a:pt x="168801" y="183735"/>
                  </a:cubicBezTo>
                  <a:cubicBezTo>
                    <a:pt x="166472" y="184123"/>
                    <a:pt x="160988" y="180512"/>
                    <a:pt x="157764" y="178892"/>
                  </a:cubicBezTo>
                  <a:cubicBezTo>
                    <a:pt x="154676" y="177306"/>
                    <a:pt x="151166" y="167636"/>
                    <a:pt x="139050" y="164919"/>
                  </a:cubicBezTo>
                  <a:cubicBezTo>
                    <a:pt x="126849" y="162135"/>
                    <a:pt x="125297" y="146813"/>
                    <a:pt x="123744" y="139303"/>
                  </a:cubicBezTo>
                  <a:cubicBezTo>
                    <a:pt x="122175" y="131794"/>
                    <a:pt x="131996" y="112185"/>
                    <a:pt x="133971" y="108253"/>
                  </a:cubicBezTo>
                  <a:cubicBezTo>
                    <a:pt x="135911" y="104288"/>
                    <a:pt x="160549" y="82755"/>
                    <a:pt x="160549" y="82755"/>
                  </a:cubicBezTo>
                  <a:cubicBezTo>
                    <a:pt x="160549" y="82755"/>
                    <a:pt x="173694" y="75988"/>
                    <a:pt x="177424" y="76224"/>
                  </a:cubicBezTo>
                  <a:cubicBezTo>
                    <a:pt x="188393" y="76899"/>
                    <a:pt x="199007" y="87379"/>
                    <a:pt x="199007" y="87379"/>
                  </a:cubicBezTo>
                  <a:cubicBezTo>
                    <a:pt x="199007" y="87379"/>
                    <a:pt x="214684" y="96998"/>
                    <a:pt x="224758" y="113096"/>
                  </a:cubicBezTo>
                  <a:cubicBezTo>
                    <a:pt x="233179" y="126512"/>
                    <a:pt x="250914" y="128959"/>
                    <a:pt x="250914" y="128959"/>
                  </a:cubicBezTo>
                  <a:cubicBezTo>
                    <a:pt x="260702" y="128115"/>
                    <a:pt x="267114" y="120555"/>
                    <a:pt x="267587" y="117821"/>
                  </a:cubicBezTo>
                  <a:cubicBezTo>
                    <a:pt x="269342" y="108810"/>
                    <a:pt x="262474" y="101216"/>
                    <a:pt x="252956" y="101706"/>
                  </a:cubicBezTo>
                  <a:cubicBezTo>
                    <a:pt x="250965" y="101824"/>
                    <a:pt x="250206" y="105654"/>
                    <a:pt x="247101" y="105654"/>
                  </a:cubicBezTo>
                  <a:cubicBezTo>
                    <a:pt x="243928" y="105654"/>
                    <a:pt x="244704" y="101706"/>
                    <a:pt x="243540" y="97740"/>
                  </a:cubicBezTo>
                  <a:cubicBezTo>
                    <a:pt x="242376" y="93808"/>
                    <a:pt x="242089" y="89117"/>
                    <a:pt x="240165" y="84375"/>
                  </a:cubicBezTo>
                  <a:cubicBezTo>
                    <a:pt x="238258" y="79650"/>
                    <a:pt x="236689" y="73828"/>
                    <a:pt x="232791" y="69508"/>
                  </a:cubicBezTo>
                  <a:cubicBezTo>
                    <a:pt x="228859" y="65138"/>
                    <a:pt x="223408" y="68428"/>
                    <a:pt x="218329" y="67247"/>
                  </a:cubicBezTo>
                  <a:cubicBezTo>
                    <a:pt x="213249" y="66049"/>
                    <a:pt x="205588" y="70149"/>
                    <a:pt x="200121" y="69728"/>
                  </a:cubicBezTo>
                  <a:cubicBezTo>
                    <a:pt x="194586" y="69323"/>
                    <a:pt x="191886" y="65002"/>
                    <a:pt x="192257" y="61054"/>
                  </a:cubicBezTo>
                  <a:cubicBezTo>
                    <a:pt x="192645" y="57105"/>
                    <a:pt x="206078" y="52144"/>
                    <a:pt x="212693" y="51351"/>
                  </a:cubicBezTo>
                  <a:cubicBezTo>
                    <a:pt x="219375" y="50591"/>
                    <a:pt x="225399" y="49849"/>
                    <a:pt x="227306" y="47081"/>
                  </a:cubicBezTo>
                  <a:cubicBezTo>
                    <a:pt x="229298" y="44314"/>
                    <a:pt x="238731" y="42812"/>
                    <a:pt x="241886" y="43200"/>
                  </a:cubicBezTo>
                  <a:cubicBezTo>
                    <a:pt x="245008" y="43622"/>
                    <a:pt x="250003" y="45731"/>
                    <a:pt x="253058" y="49663"/>
                  </a:cubicBezTo>
                  <a:cubicBezTo>
                    <a:pt x="257158" y="55080"/>
                    <a:pt x="257344" y="63568"/>
                    <a:pt x="266861" y="62336"/>
                  </a:cubicBezTo>
                  <a:cubicBezTo>
                    <a:pt x="270540" y="61847"/>
                    <a:pt x="280260" y="56329"/>
                    <a:pt x="272869" y="51975"/>
                  </a:cubicBezTo>
                  <a:cubicBezTo>
                    <a:pt x="268718" y="49511"/>
                    <a:pt x="263081" y="45664"/>
                    <a:pt x="267047" y="38559"/>
                  </a:cubicBezTo>
                  <a:cubicBezTo>
                    <a:pt x="267570" y="37598"/>
                    <a:pt x="268734" y="36838"/>
                    <a:pt x="270354" y="36281"/>
                  </a:cubicBezTo>
                  <a:cubicBezTo>
                    <a:pt x="317739" y="38998"/>
                    <a:pt x="359893" y="61476"/>
                    <a:pt x="388699" y="95580"/>
                  </a:cubicBezTo>
                  <a:lnTo>
                    <a:pt x="430819" y="91834"/>
                  </a:lnTo>
                  <a:cubicBezTo>
                    <a:pt x="394470" y="36534"/>
                    <a:pt x="331847" y="0"/>
                    <a:pt x="260668" y="0"/>
                  </a:cubicBezTo>
                  <a:cubicBezTo>
                    <a:pt x="148348" y="0"/>
                    <a:pt x="57257" y="91074"/>
                    <a:pt x="57257" y="203411"/>
                  </a:cubicBezTo>
                  <a:cubicBezTo>
                    <a:pt x="57257" y="240182"/>
                    <a:pt x="67129" y="274573"/>
                    <a:pt x="84206" y="304324"/>
                  </a:cubicBezTo>
                  <a:lnTo>
                    <a:pt x="28299" y="304324"/>
                  </a:lnTo>
                  <a:cubicBezTo>
                    <a:pt x="12673" y="304324"/>
                    <a:pt x="0" y="316980"/>
                    <a:pt x="0" y="332606"/>
                  </a:cubicBezTo>
                  <a:lnTo>
                    <a:pt x="0" y="491569"/>
                  </a:lnTo>
                  <a:cubicBezTo>
                    <a:pt x="0" y="509136"/>
                    <a:pt x="14243" y="523378"/>
                    <a:pt x="31826" y="523378"/>
                  </a:cubicBezTo>
                  <a:lnTo>
                    <a:pt x="480819" y="523378"/>
                  </a:lnTo>
                  <a:cubicBezTo>
                    <a:pt x="498420" y="523378"/>
                    <a:pt x="512663" y="509136"/>
                    <a:pt x="512663" y="491569"/>
                  </a:cubicBezTo>
                  <a:lnTo>
                    <a:pt x="512663" y="336133"/>
                  </a:lnTo>
                  <a:cubicBezTo>
                    <a:pt x="512663" y="318566"/>
                    <a:pt x="498420" y="304324"/>
                    <a:pt x="480819" y="304324"/>
                  </a:cubicBezTo>
                  <a:lnTo>
                    <a:pt x="437248" y="304324"/>
                  </a:lnTo>
                  <a:cubicBezTo>
                    <a:pt x="444690" y="291381"/>
                    <a:pt x="450731" y="277594"/>
                    <a:pt x="455203" y="263115"/>
                  </a:cubicBezTo>
                  <a:close/>
                  <a:moveTo>
                    <a:pt x="263554" y="296274"/>
                  </a:moveTo>
                  <a:cubicBezTo>
                    <a:pt x="267435" y="295448"/>
                    <a:pt x="267435" y="299616"/>
                    <a:pt x="266001" y="304307"/>
                  </a:cubicBezTo>
                  <a:lnTo>
                    <a:pt x="246527" y="304307"/>
                  </a:lnTo>
                  <a:cubicBezTo>
                    <a:pt x="249666" y="299008"/>
                    <a:pt x="256264" y="297844"/>
                    <a:pt x="263554" y="296274"/>
                  </a:cubicBezTo>
                  <a:close/>
                  <a:moveTo>
                    <a:pt x="457718" y="339896"/>
                  </a:moveTo>
                  <a:cubicBezTo>
                    <a:pt x="467775" y="339896"/>
                    <a:pt x="475943" y="348064"/>
                    <a:pt x="475943" y="358155"/>
                  </a:cubicBezTo>
                  <a:lnTo>
                    <a:pt x="475943" y="468433"/>
                  </a:lnTo>
                  <a:cubicBezTo>
                    <a:pt x="475943" y="478524"/>
                    <a:pt x="467775" y="486692"/>
                    <a:pt x="457718" y="486692"/>
                  </a:cubicBezTo>
                  <a:lnTo>
                    <a:pt x="54945" y="486692"/>
                  </a:lnTo>
                  <a:cubicBezTo>
                    <a:pt x="44871" y="486692"/>
                    <a:pt x="36703" y="478524"/>
                    <a:pt x="36703" y="468433"/>
                  </a:cubicBezTo>
                  <a:lnTo>
                    <a:pt x="36703" y="358155"/>
                  </a:lnTo>
                  <a:cubicBezTo>
                    <a:pt x="36703" y="348064"/>
                    <a:pt x="44871" y="339896"/>
                    <a:pt x="54945" y="339896"/>
                  </a:cubicBezTo>
                  <a:lnTo>
                    <a:pt x="457718" y="33989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4" name="任意多边形: 形状 13">
              <a:extLst>
                <a:ext uri="{FF2B5EF4-FFF2-40B4-BE49-F238E27FC236}">
                  <a16:creationId xmlns:a16="http://schemas.microsoft.com/office/drawing/2014/main" id="{1C53427E-FC2D-4DDC-944D-3A4E13852706}"/>
                </a:ext>
              </a:extLst>
            </p:cNvPr>
            <p:cNvSpPr/>
            <p:nvPr/>
          </p:nvSpPr>
          <p:spPr>
            <a:xfrm>
              <a:off x="19248954" y="6644151"/>
              <a:ext cx="185625" cy="118125"/>
            </a:xfrm>
            <a:custGeom>
              <a:avLst/>
              <a:gdLst>
                <a:gd name="connsiteX0" fmla="*/ 17441 w 185625"/>
                <a:gd name="connsiteY0" fmla="*/ 6555 h 118125"/>
                <a:gd name="connsiteX1" fmla="*/ 1916 w 185625"/>
                <a:gd name="connsiteY1" fmla="*/ 17304 h 118125"/>
                <a:gd name="connsiteX2" fmla="*/ 3182 w 185625"/>
                <a:gd name="connsiteY2" fmla="*/ 36154 h 118125"/>
                <a:gd name="connsiteX3" fmla="*/ 43986 w 185625"/>
                <a:gd name="connsiteY3" fmla="*/ 97747 h 118125"/>
                <a:gd name="connsiteX4" fmla="*/ 60726 w 185625"/>
                <a:gd name="connsiteY4" fmla="*/ 106033 h 118125"/>
                <a:gd name="connsiteX5" fmla="*/ 76217 w 185625"/>
                <a:gd name="connsiteY5" fmla="*/ 95537 h 118125"/>
                <a:gd name="connsiteX6" fmla="*/ 148206 w 185625"/>
                <a:gd name="connsiteY6" fmla="*/ 130181 h 118125"/>
                <a:gd name="connsiteX7" fmla="*/ 160811 w 185625"/>
                <a:gd name="connsiteY7" fmla="*/ 130890 h 118125"/>
                <a:gd name="connsiteX8" fmla="*/ 170228 w 185625"/>
                <a:gd name="connsiteY8" fmla="*/ 122486 h 118125"/>
                <a:gd name="connsiteX9" fmla="*/ 186951 w 185625"/>
                <a:gd name="connsiteY9" fmla="*/ 87707 h 118125"/>
                <a:gd name="connsiteX10" fmla="*/ 179239 w 185625"/>
                <a:gd name="connsiteY10" fmla="*/ 65702 h 118125"/>
                <a:gd name="connsiteX11" fmla="*/ 107301 w 185625"/>
                <a:gd name="connsiteY11" fmla="*/ 31074 h 118125"/>
                <a:gd name="connsiteX12" fmla="*/ 109056 w 185625"/>
                <a:gd name="connsiteY12" fmla="*/ 27412 h 118125"/>
                <a:gd name="connsiteX13" fmla="*/ 107554 w 185625"/>
                <a:gd name="connsiteY13" fmla="*/ 8242 h 118125"/>
                <a:gd name="connsiteX14" fmla="*/ 90139 w 185625"/>
                <a:gd name="connsiteY14" fmla="*/ 75 h 118125"/>
                <a:gd name="connsiteX15" fmla="*/ 17441 w 185625"/>
                <a:gd name="connsiteY15" fmla="*/ 6555 h 11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625" h="118125">
                  <a:moveTo>
                    <a:pt x="17441" y="6555"/>
                  </a:moveTo>
                  <a:cubicBezTo>
                    <a:pt x="10742" y="7146"/>
                    <a:pt x="4836" y="11229"/>
                    <a:pt x="1916" y="17304"/>
                  </a:cubicBezTo>
                  <a:cubicBezTo>
                    <a:pt x="-1037" y="23362"/>
                    <a:pt x="-547" y="30534"/>
                    <a:pt x="3182" y="36154"/>
                  </a:cubicBezTo>
                  <a:lnTo>
                    <a:pt x="43986" y="97747"/>
                  </a:lnTo>
                  <a:cubicBezTo>
                    <a:pt x="47681" y="103316"/>
                    <a:pt x="54077" y="106489"/>
                    <a:pt x="60726" y="106033"/>
                  </a:cubicBezTo>
                  <a:cubicBezTo>
                    <a:pt x="67408" y="105577"/>
                    <a:pt x="73314" y="101578"/>
                    <a:pt x="76217" y="95537"/>
                  </a:cubicBezTo>
                  <a:lnTo>
                    <a:pt x="148206" y="130181"/>
                  </a:lnTo>
                  <a:cubicBezTo>
                    <a:pt x="152121" y="132071"/>
                    <a:pt x="156694" y="132341"/>
                    <a:pt x="160811" y="130890"/>
                  </a:cubicBezTo>
                  <a:cubicBezTo>
                    <a:pt x="164912" y="129439"/>
                    <a:pt x="168304" y="126418"/>
                    <a:pt x="170228" y="122486"/>
                  </a:cubicBezTo>
                  <a:lnTo>
                    <a:pt x="186951" y="87707"/>
                  </a:lnTo>
                  <a:cubicBezTo>
                    <a:pt x="190883" y="79506"/>
                    <a:pt x="187440" y="69651"/>
                    <a:pt x="179239" y="65702"/>
                  </a:cubicBezTo>
                  <a:lnTo>
                    <a:pt x="107301" y="31074"/>
                  </a:lnTo>
                  <a:lnTo>
                    <a:pt x="109056" y="27412"/>
                  </a:lnTo>
                  <a:cubicBezTo>
                    <a:pt x="112059" y="21219"/>
                    <a:pt x="111469" y="13896"/>
                    <a:pt x="107554" y="8242"/>
                  </a:cubicBezTo>
                  <a:cubicBezTo>
                    <a:pt x="103639" y="2589"/>
                    <a:pt x="96990" y="-533"/>
                    <a:pt x="90139" y="75"/>
                  </a:cubicBezTo>
                  <a:lnTo>
                    <a:pt x="17441" y="655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5" name="ïṡḷiḑé">
            <a:extLst>
              <a:ext uri="{FF2B5EF4-FFF2-40B4-BE49-F238E27FC236}">
                <a16:creationId xmlns:a16="http://schemas.microsoft.com/office/drawing/2014/main" id="{A7D1BEE9-14B2-4A73-B7B0-D5EA07696CBD}"/>
              </a:ext>
            </a:extLst>
          </p:cNvPr>
          <p:cNvSpPr/>
          <p:nvPr/>
        </p:nvSpPr>
        <p:spPr>
          <a:xfrm>
            <a:off x="1114560" y="3332832"/>
            <a:ext cx="10424328" cy="498861"/>
          </a:xfrm>
          <a:prstGeom prst="rect">
            <a:avLst/>
          </a:prstGeom>
        </p:spPr>
        <p:txBody>
          <a:bodyPr wrap="square" anchor="ctr" anchorCtr="0">
            <a:normAutofit/>
          </a:bodyPr>
          <a:lstStyle/>
          <a:p>
            <a:pPr lvl="0"/>
            <a:r>
              <a:rPr lang="zh-CN" altLang="en-US" sz="2400" b="1" spc="100" dirty="0">
                <a:solidFill>
                  <a:schemeClr val="accent4"/>
                </a:solidFill>
              </a:rPr>
              <a:t>数字证书的更新</a:t>
            </a:r>
          </a:p>
        </p:txBody>
      </p:sp>
      <p:sp>
        <p:nvSpPr>
          <p:cNvPr id="16" name="文本框 15">
            <a:extLst>
              <a:ext uri="{FF2B5EF4-FFF2-40B4-BE49-F238E27FC236}">
                <a16:creationId xmlns:a16="http://schemas.microsoft.com/office/drawing/2014/main" id="{24E4D32E-2455-4028-BA3D-7C3AD1A97E5D}"/>
              </a:ext>
            </a:extLst>
          </p:cNvPr>
          <p:cNvSpPr txBox="1"/>
          <p:nvPr/>
        </p:nvSpPr>
        <p:spPr>
          <a:xfrm>
            <a:off x="1090349" y="3947436"/>
            <a:ext cx="10424328" cy="416653"/>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zh-CN" altLang="en-US" dirty="0"/>
              <a:t>认证中心可以</a:t>
            </a:r>
            <a:r>
              <a:rPr lang="zh-CN" altLang="en-US" dirty="0">
                <a:solidFill>
                  <a:schemeClr val="accent4">
                    <a:lumMod val="60000"/>
                    <a:lumOff val="40000"/>
                  </a:schemeClr>
                </a:solidFill>
              </a:rPr>
              <a:t>定期更新</a:t>
            </a:r>
            <a:r>
              <a:rPr lang="zh-CN" altLang="en-US" dirty="0"/>
              <a:t>所有用户的证书，或者根据用户请求来更新特定用户的证书</a:t>
            </a:r>
            <a:endParaRPr lang="en-US" altLang="zh-CN" dirty="0"/>
          </a:p>
        </p:txBody>
      </p:sp>
      <p:grpSp>
        <p:nvGrpSpPr>
          <p:cNvPr id="17" name="组合 16">
            <a:extLst>
              <a:ext uri="{FF2B5EF4-FFF2-40B4-BE49-F238E27FC236}">
                <a16:creationId xmlns:a16="http://schemas.microsoft.com/office/drawing/2014/main" id="{2D44923B-16ED-43E7-9B51-045C177FFF10}"/>
              </a:ext>
            </a:extLst>
          </p:cNvPr>
          <p:cNvGrpSpPr/>
          <p:nvPr/>
        </p:nvGrpSpPr>
        <p:grpSpPr>
          <a:xfrm>
            <a:off x="643246" y="3217089"/>
            <a:ext cx="472500" cy="523125"/>
            <a:chOff x="5986800" y="9757714"/>
            <a:chExt cx="472500" cy="523125"/>
          </a:xfrm>
          <a:solidFill>
            <a:schemeClr val="accent4"/>
          </a:solidFill>
        </p:grpSpPr>
        <p:sp>
          <p:nvSpPr>
            <p:cNvPr id="18" name="任意多边形: 形状 17">
              <a:extLst>
                <a:ext uri="{FF2B5EF4-FFF2-40B4-BE49-F238E27FC236}">
                  <a16:creationId xmlns:a16="http://schemas.microsoft.com/office/drawing/2014/main" id="{E65FEA37-319C-4BBD-85AB-A0E82EC5D4C0}"/>
                </a:ext>
              </a:extLst>
            </p:cNvPr>
            <p:cNvSpPr/>
            <p:nvPr/>
          </p:nvSpPr>
          <p:spPr>
            <a:xfrm>
              <a:off x="5986800" y="9757714"/>
              <a:ext cx="472500" cy="523125"/>
            </a:xfrm>
            <a:custGeom>
              <a:avLst/>
              <a:gdLst>
                <a:gd name="connsiteX0" fmla="*/ 425773 w 472500"/>
                <a:gd name="connsiteY0" fmla="*/ 62505 h 523125"/>
                <a:gd name="connsiteX1" fmla="*/ 457245 w 472500"/>
                <a:gd name="connsiteY1" fmla="*/ 62505 h 523125"/>
                <a:gd name="connsiteX2" fmla="*/ 479790 w 472500"/>
                <a:gd name="connsiteY2" fmla="*/ 39960 h 523125"/>
                <a:gd name="connsiteX3" fmla="*/ 479790 w 472500"/>
                <a:gd name="connsiteY3" fmla="*/ 22545 h 523125"/>
                <a:gd name="connsiteX4" fmla="*/ 457245 w 472500"/>
                <a:gd name="connsiteY4" fmla="*/ 0 h 523125"/>
                <a:gd name="connsiteX5" fmla="*/ 22545 w 472500"/>
                <a:gd name="connsiteY5" fmla="*/ 0 h 523125"/>
                <a:gd name="connsiteX6" fmla="*/ 0 w 472500"/>
                <a:gd name="connsiteY6" fmla="*/ 22545 h 523125"/>
                <a:gd name="connsiteX7" fmla="*/ 0 w 472500"/>
                <a:gd name="connsiteY7" fmla="*/ 39960 h 523125"/>
                <a:gd name="connsiteX8" fmla="*/ 22545 w 472500"/>
                <a:gd name="connsiteY8" fmla="*/ 62505 h 523125"/>
                <a:gd name="connsiteX9" fmla="*/ 54000 w 472500"/>
                <a:gd name="connsiteY9" fmla="*/ 62505 h 523125"/>
                <a:gd name="connsiteX10" fmla="*/ 141345 w 472500"/>
                <a:gd name="connsiteY10" fmla="*/ 266254 h 523125"/>
                <a:gd name="connsiteX11" fmla="*/ 53983 w 472500"/>
                <a:gd name="connsiteY11" fmla="*/ 476145 h 523125"/>
                <a:gd name="connsiteX12" fmla="*/ 22545 w 472500"/>
                <a:gd name="connsiteY12" fmla="*/ 476145 h 523125"/>
                <a:gd name="connsiteX13" fmla="*/ 0 w 472500"/>
                <a:gd name="connsiteY13" fmla="*/ 498690 h 523125"/>
                <a:gd name="connsiteX14" fmla="*/ 0 w 472500"/>
                <a:gd name="connsiteY14" fmla="*/ 515194 h 523125"/>
                <a:gd name="connsiteX15" fmla="*/ 22545 w 472500"/>
                <a:gd name="connsiteY15" fmla="*/ 537739 h 523125"/>
                <a:gd name="connsiteX16" fmla="*/ 457245 w 472500"/>
                <a:gd name="connsiteY16" fmla="*/ 537739 h 523125"/>
                <a:gd name="connsiteX17" fmla="*/ 479790 w 472500"/>
                <a:gd name="connsiteY17" fmla="*/ 515194 h 523125"/>
                <a:gd name="connsiteX18" fmla="*/ 479790 w 472500"/>
                <a:gd name="connsiteY18" fmla="*/ 498690 h 523125"/>
                <a:gd name="connsiteX19" fmla="*/ 457245 w 472500"/>
                <a:gd name="connsiteY19" fmla="*/ 476145 h 523125"/>
                <a:gd name="connsiteX20" fmla="*/ 425824 w 472500"/>
                <a:gd name="connsiteY20" fmla="*/ 476145 h 523125"/>
                <a:gd name="connsiteX21" fmla="*/ 338462 w 472500"/>
                <a:gd name="connsiteY21" fmla="*/ 266254 h 523125"/>
                <a:gd name="connsiteX22" fmla="*/ 425773 w 472500"/>
                <a:gd name="connsiteY22" fmla="*/ 62505 h 523125"/>
                <a:gd name="connsiteX23" fmla="*/ 279231 w 472500"/>
                <a:gd name="connsiteY23" fmla="*/ 285086 h 523125"/>
                <a:gd name="connsiteX24" fmla="*/ 287668 w 472500"/>
                <a:gd name="connsiteY24" fmla="*/ 289406 h 523125"/>
                <a:gd name="connsiteX25" fmla="*/ 384429 w 472500"/>
                <a:gd name="connsiteY25" fmla="*/ 476145 h 523125"/>
                <a:gd name="connsiteX26" fmla="*/ 95327 w 472500"/>
                <a:gd name="connsiteY26" fmla="*/ 476145 h 523125"/>
                <a:gd name="connsiteX27" fmla="*/ 192139 w 472500"/>
                <a:gd name="connsiteY27" fmla="*/ 289406 h 523125"/>
                <a:gd name="connsiteX28" fmla="*/ 200543 w 472500"/>
                <a:gd name="connsiteY28" fmla="*/ 285171 h 523125"/>
                <a:gd name="connsiteX29" fmla="*/ 212490 w 472500"/>
                <a:gd name="connsiteY29" fmla="*/ 265984 h 523125"/>
                <a:gd name="connsiteX30" fmla="*/ 200543 w 472500"/>
                <a:gd name="connsiteY30" fmla="*/ 246780 h 523125"/>
                <a:gd name="connsiteX31" fmla="*/ 192139 w 472500"/>
                <a:gd name="connsiteY31" fmla="*/ 242781 h 523125"/>
                <a:gd name="connsiteX32" fmla="*/ 95378 w 472500"/>
                <a:gd name="connsiteY32" fmla="*/ 62505 h 523125"/>
                <a:gd name="connsiteX33" fmla="*/ 384429 w 472500"/>
                <a:gd name="connsiteY33" fmla="*/ 62505 h 523125"/>
                <a:gd name="connsiteX34" fmla="*/ 287685 w 472500"/>
                <a:gd name="connsiteY34" fmla="*/ 242764 h 523125"/>
                <a:gd name="connsiteX35" fmla="*/ 279248 w 472500"/>
                <a:gd name="connsiteY35" fmla="*/ 246831 h 523125"/>
                <a:gd name="connsiteX36" fmla="*/ 267351 w 472500"/>
                <a:gd name="connsiteY36" fmla="*/ 265950 h 523125"/>
                <a:gd name="connsiteX37" fmla="*/ 279231 w 472500"/>
                <a:gd name="connsiteY37" fmla="*/ 285086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2500" h="523125">
                  <a:moveTo>
                    <a:pt x="425773" y="62505"/>
                  </a:moveTo>
                  <a:lnTo>
                    <a:pt x="457245" y="62505"/>
                  </a:lnTo>
                  <a:cubicBezTo>
                    <a:pt x="469699" y="62505"/>
                    <a:pt x="479790" y="52414"/>
                    <a:pt x="479790" y="39960"/>
                  </a:cubicBezTo>
                  <a:lnTo>
                    <a:pt x="479790" y="22545"/>
                  </a:lnTo>
                  <a:cubicBezTo>
                    <a:pt x="479790" y="10091"/>
                    <a:pt x="469699" y="0"/>
                    <a:pt x="457245" y="0"/>
                  </a:cubicBezTo>
                  <a:lnTo>
                    <a:pt x="22545" y="0"/>
                  </a:lnTo>
                  <a:cubicBezTo>
                    <a:pt x="10091" y="0"/>
                    <a:pt x="0" y="10091"/>
                    <a:pt x="0" y="22545"/>
                  </a:cubicBezTo>
                  <a:lnTo>
                    <a:pt x="0" y="39960"/>
                  </a:lnTo>
                  <a:cubicBezTo>
                    <a:pt x="0" y="52414"/>
                    <a:pt x="10091" y="62505"/>
                    <a:pt x="22545" y="62505"/>
                  </a:cubicBezTo>
                  <a:lnTo>
                    <a:pt x="54000" y="62505"/>
                  </a:lnTo>
                  <a:cubicBezTo>
                    <a:pt x="56379" y="146154"/>
                    <a:pt x="89758" y="222564"/>
                    <a:pt x="141345" y="266254"/>
                  </a:cubicBezTo>
                  <a:cubicBezTo>
                    <a:pt x="88526" y="310956"/>
                    <a:pt x="54844" y="389711"/>
                    <a:pt x="53983" y="476145"/>
                  </a:cubicBezTo>
                  <a:lnTo>
                    <a:pt x="22545" y="476145"/>
                  </a:lnTo>
                  <a:cubicBezTo>
                    <a:pt x="10091" y="476145"/>
                    <a:pt x="0" y="486236"/>
                    <a:pt x="0" y="498690"/>
                  </a:cubicBezTo>
                  <a:lnTo>
                    <a:pt x="0" y="515194"/>
                  </a:lnTo>
                  <a:cubicBezTo>
                    <a:pt x="0" y="527631"/>
                    <a:pt x="10091" y="537739"/>
                    <a:pt x="22545" y="537739"/>
                  </a:cubicBezTo>
                  <a:lnTo>
                    <a:pt x="457245" y="537739"/>
                  </a:lnTo>
                  <a:cubicBezTo>
                    <a:pt x="469699" y="537739"/>
                    <a:pt x="479790" y="527631"/>
                    <a:pt x="479790" y="515194"/>
                  </a:cubicBezTo>
                  <a:lnTo>
                    <a:pt x="479790" y="498690"/>
                  </a:lnTo>
                  <a:cubicBezTo>
                    <a:pt x="479790" y="486236"/>
                    <a:pt x="469699" y="476145"/>
                    <a:pt x="457245" y="476145"/>
                  </a:cubicBezTo>
                  <a:lnTo>
                    <a:pt x="425824" y="476145"/>
                  </a:lnTo>
                  <a:cubicBezTo>
                    <a:pt x="424963" y="389745"/>
                    <a:pt x="391264" y="310989"/>
                    <a:pt x="338462" y="266254"/>
                  </a:cubicBezTo>
                  <a:cubicBezTo>
                    <a:pt x="390015" y="222581"/>
                    <a:pt x="423394" y="146154"/>
                    <a:pt x="425773" y="62505"/>
                  </a:cubicBezTo>
                  <a:close/>
                  <a:moveTo>
                    <a:pt x="279231" y="285086"/>
                  </a:moveTo>
                  <a:lnTo>
                    <a:pt x="287668" y="289406"/>
                  </a:lnTo>
                  <a:cubicBezTo>
                    <a:pt x="344874" y="317385"/>
                    <a:pt x="383434" y="391568"/>
                    <a:pt x="384429" y="476145"/>
                  </a:cubicBezTo>
                  <a:lnTo>
                    <a:pt x="95327" y="476145"/>
                  </a:lnTo>
                  <a:cubicBezTo>
                    <a:pt x="96339" y="391551"/>
                    <a:pt x="134949" y="317402"/>
                    <a:pt x="192139" y="289406"/>
                  </a:cubicBezTo>
                  <a:lnTo>
                    <a:pt x="200543" y="285171"/>
                  </a:lnTo>
                  <a:cubicBezTo>
                    <a:pt x="207866" y="281610"/>
                    <a:pt x="212490" y="274134"/>
                    <a:pt x="212490" y="265984"/>
                  </a:cubicBezTo>
                  <a:cubicBezTo>
                    <a:pt x="212490" y="257850"/>
                    <a:pt x="207866" y="250374"/>
                    <a:pt x="200543" y="246780"/>
                  </a:cubicBezTo>
                  <a:lnTo>
                    <a:pt x="192139" y="242781"/>
                  </a:lnTo>
                  <a:cubicBezTo>
                    <a:pt x="136316" y="215494"/>
                    <a:pt x="98162" y="143387"/>
                    <a:pt x="95378" y="62505"/>
                  </a:cubicBezTo>
                  <a:lnTo>
                    <a:pt x="384429" y="62505"/>
                  </a:lnTo>
                  <a:cubicBezTo>
                    <a:pt x="381645" y="143387"/>
                    <a:pt x="343457" y="215460"/>
                    <a:pt x="287685" y="242764"/>
                  </a:cubicBezTo>
                  <a:lnTo>
                    <a:pt x="279248" y="246831"/>
                  </a:lnTo>
                  <a:cubicBezTo>
                    <a:pt x="271941" y="250408"/>
                    <a:pt x="267351" y="257799"/>
                    <a:pt x="267351" y="265950"/>
                  </a:cubicBezTo>
                  <a:cubicBezTo>
                    <a:pt x="267334" y="274101"/>
                    <a:pt x="271941" y="281509"/>
                    <a:pt x="279231" y="28508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38B11064-0C5D-4EDA-B063-4F9433D63B46}"/>
                </a:ext>
              </a:extLst>
            </p:cNvPr>
            <p:cNvSpPr/>
            <p:nvPr/>
          </p:nvSpPr>
          <p:spPr>
            <a:xfrm>
              <a:off x="6134963" y="10127158"/>
              <a:ext cx="185625" cy="84375"/>
            </a:xfrm>
            <a:custGeom>
              <a:avLst/>
              <a:gdLst>
                <a:gd name="connsiteX0" fmla="*/ 0 w 185625"/>
                <a:gd name="connsiteY0" fmla="*/ 85523 h 84375"/>
                <a:gd name="connsiteX1" fmla="*/ 195615 w 185625"/>
                <a:gd name="connsiteY1" fmla="*/ 85523 h 84375"/>
                <a:gd name="connsiteX2" fmla="*/ 97824 w 185625"/>
                <a:gd name="connsiteY2" fmla="*/ 0 h 84375"/>
                <a:gd name="connsiteX3" fmla="*/ 0 w 185625"/>
                <a:gd name="connsiteY3" fmla="*/ 85523 h 84375"/>
              </a:gdLst>
              <a:ahLst/>
              <a:cxnLst>
                <a:cxn ang="0">
                  <a:pos x="connsiteX0" y="connsiteY0"/>
                </a:cxn>
                <a:cxn ang="0">
                  <a:pos x="connsiteX1" y="connsiteY1"/>
                </a:cxn>
                <a:cxn ang="0">
                  <a:pos x="connsiteX2" y="connsiteY2"/>
                </a:cxn>
                <a:cxn ang="0">
                  <a:pos x="connsiteX3" y="connsiteY3"/>
                </a:cxn>
              </a:cxnLst>
              <a:rect l="l" t="t" r="r" b="b"/>
              <a:pathLst>
                <a:path w="185625" h="84375">
                  <a:moveTo>
                    <a:pt x="0" y="85523"/>
                  </a:moveTo>
                  <a:lnTo>
                    <a:pt x="195615" y="85523"/>
                  </a:lnTo>
                  <a:cubicBezTo>
                    <a:pt x="188932" y="37733"/>
                    <a:pt x="147926" y="0"/>
                    <a:pt x="97824" y="0"/>
                  </a:cubicBezTo>
                  <a:cubicBezTo>
                    <a:pt x="47689" y="0"/>
                    <a:pt x="6716" y="37733"/>
                    <a:pt x="0" y="85523"/>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5C1A1E68-2297-45FC-8187-311903346D24}"/>
                </a:ext>
              </a:extLst>
            </p:cNvPr>
            <p:cNvSpPr/>
            <p:nvPr/>
          </p:nvSpPr>
          <p:spPr>
            <a:xfrm>
              <a:off x="6153204" y="9955354"/>
              <a:ext cx="135000" cy="16875"/>
            </a:xfrm>
            <a:custGeom>
              <a:avLst/>
              <a:gdLst>
                <a:gd name="connsiteX0" fmla="*/ 146644 w 135000"/>
                <a:gd name="connsiteY0" fmla="*/ 0 h 16875"/>
                <a:gd name="connsiteX1" fmla="*/ 0 w 135000"/>
                <a:gd name="connsiteY1" fmla="*/ 0 h 16875"/>
                <a:gd name="connsiteX2" fmla="*/ 73322 w 135000"/>
                <a:gd name="connsiteY2" fmla="*/ 33244 h 16875"/>
                <a:gd name="connsiteX3" fmla="*/ 146644 w 135000"/>
                <a:gd name="connsiteY3" fmla="*/ 0 h 16875"/>
              </a:gdLst>
              <a:ahLst/>
              <a:cxnLst>
                <a:cxn ang="0">
                  <a:pos x="connsiteX0" y="connsiteY0"/>
                </a:cxn>
                <a:cxn ang="0">
                  <a:pos x="connsiteX1" y="connsiteY1"/>
                </a:cxn>
                <a:cxn ang="0">
                  <a:pos x="connsiteX2" y="connsiteY2"/>
                </a:cxn>
                <a:cxn ang="0">
                  <a:pos x="connsiteX3" y="connsiteY3"/>
                </a:cxn>
              </a:cxnLst>
              <a:rect l="l" t="t" r="r" b="b"/>
              <a:pathLst>
                <a:path w="135000" h="16875">
                  <a:moveTo>
                    <a:pt x="146644" y="0"/>
                  </a:moveTo>
                  <a:lnTo>
                    <a:pt x="0" y="0"/>
                  </a:lnTo>
                  <a:cubicBezTo>
                    <a:pt x="18023" y="20199"/>
                    <a:pt x="43976" y="33244"/>
                    <a:pt x="73322" y="33244"/>
                  </a:cubicBezTo>
                  <a:cubicBezTo>
                    <a:pt x="102667" y="33244"/>
                    <a:pt x="128588" y="20216"/>
                    <a:pt x="146644"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28612900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小黄人：掐指一算表情包">
            <a:extLst>
              <a:ext uri="{FF2B5EF4-FFF2-40B4-BE49-F238E27FC236}">
                <a16:creationId xmlns:a16="http://schemas.microsoft.com/office/drawing/2014/main" id="{BA7DB939-1276-4C12-9D64-6A8AFEF1D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8462" y="4033202"/>
            <a:ext cx="1901781" cy="190178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37246E48-112B-4FEE-A9CF-3F432A607E34}"/>
              </a:ext>
            </a:extLst>
          </p:cNvPr>
          <p:cNvSpPr>
            <a:spLocks noGrp="1"/>
          </p:cNvSpPr>
          <p:nvPr>
            <p:ph type="title"/>
          </p:nvPr>
        </p:nvSpPr>
        <p:spPr/>
        <p:txBody>
          <a:bodyPr/>
          <a:lstStyle/>
          <a:p>
            <a:r>
              <a:rPr lang="zh-CN" altLang="en-US" dirty="0"/>
              <a:t>人工选择</a:t>
            </a:r>
          </a:p>
        </p:txBody>
      </p:sp>
      <p:sp>
        <p:nvSpPr>
          <p:cNvPr id="4" name="ïṡḷiḑé">
            <a:extLst>
              <a:ext uri="{FF2B5EF4-FFF2-40B4-BE49-F238E27FC236}">
                <a16:creationId xmlns:a16="http://schemas.microsoft.com/office/drawing/2014/main" id="{E5CFA39B-7F49-46CC-BD49-D2515038857D}"/>
              </a:ext>
            </a:extLst>
          </p:cNvPr>
          <p:cNvSpPr/>
          <p:nvPr/>
        </p:nvSpPr>
        <p:spPr>
          <a:xfrm>
            <a:off x="1040266" y="955239"/>
            <a:ext cx="3569506" cy="498861"/>
          </a:xfrm>
          <a:prstGeom prst="rect">
            <a:avLst/>
          </a:prstGeom>
        </p:spPr>
        <p:txBody>
          <a:bodyPr wrap="square" anchor="ctr" anchorCtr="0">
            <a:normAutofit fontScale="85000" lnSpcReduction="10000"/>
          </a:bodyPr>
          <a:lstStyle/>
          <a:p>
            <a:pPr lvl="0"/>
            <a:r>
              <a:rPr lang="zh-CN" altLang="en-US" sz="2400" b="1" spc="100" dirty="0">
                <a:solidFill>
                  <a:schemeClr val="accent4"/>
                </a:solidFill>
              </a:rPr>
              <a:t>人工设置密钥时的候选空间</a:t>
            </a:r>
          </a:p>
        </p:txBody>
      </p:sp>
      <p:sp>
        <p:nvSpPr>
          <p:cNvPr id="12" name="Freeform 35">
            <a:extLst>
              <a:ext uri="{FF2B5EF4-FFF2-40B4-BE49-F238E27FC236}">
                <a16:creationId xmlns:a16="http://schemas.microsoft.com/office/drawing/2014/main" id="{00E094EB-2D7A-44C4-9542-47995D316669}"/>
              </a:ext>
            </a:extLst>
          </p:cNvPr>
          <p:cNvSpPr>
            <a:spLocks noEditPoints="1"/>
          </p:cNvSpPr>
          <p:nvPr/>
        </p:nvSpPr>
        <p:spPr bwMode="auto">
          <a:xfrm>
            <a:off x="645235" y="955239"/>
            <a:ext cx="299216" cy="521594"/>
          </a:xfrm>
          <a:custGeom>
            <a:avLst/>
            <a:gdLst>
              <a:gd name="T0" fmla="*/ 70 w 91"/>
              <a:gd name="T1" fmla="*/ 56 h 153"/>
              <a:gd name="T2" fmla="*/ 74 w 91"/>
              <a:gd name="T3" fmla="*/ 44 h 153"/>
              <a:gd name="T4" fmla="*/ 56 w 91"/>
              <a:gd name="T5" fmla="*/ 58 h 153"/>
              <a:gd name="T6" fmla="*/ 68 w 91"/>
              <a:gd name="T7" fmla="*/ 62 h 153"/>
              <a:gd name="T8" fmla="*/ 54 w 91"/>
              <a:gd name="T9" fmla="*/ 44 h 153"/>
              <a:gd name="T10" fmla="*/ 50 w 91"/>
              <a:gd name="T11" fmla="*/ 56 h 153"/>
              <a:gd name="T12" fmla="*/ 54 w 91"/>
              <a:gd name="T13" fmla="*/ 44 h 153"/>
              <a:gd name="T14" fmla="*/ 70 w 91"/>
              <a:gd name="T15" fmla="*/ 35 h 153"/>
              <a:gd name="T16" fmla="*/ 74 w 91"/>
              <a:gd name="T17" fmla="*/ 23 h 153"/>
              <a:gd name="T18" fmla="*/ 54 w 91"/>
              <a:gd name="T19" fmla="*/ 35 h 153"/>
              <a:gd name="T20" fmla="*/ 50 w 91"/>
              <a:gd name="T21" fmla="*/ 23 h 153"/>
              <a:gd name="T22" fmla="*/ 56 w 91"/>
              <a:gd name="T23" fmla="*/ 21 h 153"/>
              <a:gd name="T24" fmla="*/ 68 w 91"/>
              <a:gd name="T25" fmla="*/ 17 h 153"/>
              <a:gd name="T26" fmla="*/ 56 w 91"/>
              <a:gd name="T27" fmla="*/ 21 h 153"/>
              <a:gd name="T28" fmla="*/ 0 w 91"/>
              <a:gd name="T29" fmla="*/ 13 h 153"/>
              <a:gd name="T30" fmla="*/ 78 w 91"/>
              <a:gd name="T31" fmla="*/ 153 h 153"/>
              <a:gd name="T32" fmla="*/ 78 w 91"/>
              <a:gd name="T33" fmla="*/ 0 h 153"/>
              <a:gd name="T34" fmla="*/ 17 w 91"/>
              <a:gd name="T35" fmla="*/ 140 h 153"/>
              <a:gd name="T36" fmla="*/ 17 w 91"/>
              <a:gd name="T37" fmla="*/ 124 h 153"/>
              <a:gd name="T38" fmla="*/ 29 w 91"/>
              <a:gd name="T39" fmla="*/ 136 h 153"/>
              <a:gd name="T40" fmla="*/ 17 w 91"/>
              <a:gd name="T41" fmla="*/ 116 h 153"/>
              <a:gd name="T42" fmla="*/ 17 w 91"/>
              <a:gd name="T43" fmla="*/ 99 h 153"/>
              <a:gd name="T44" fmla="*/ 29 w 91"/>
              <a:gd name="T45" fmla="*/ 111 h 153"/>
              <a:gd name="T46" fmla="*/ 17 w 91"/>
              <a:gd name="T47" fmla="*/ 91 h 153"/>
              <a:gd name="T48" fmla="*/ 17 w 91"/>
              <a:gd name="T49" fmla="*/ 74 h 153"/>
              <a:gd name="T50" fmla="*/ 29 w 91"/>
              <a:gd name="T51" fmla="*/ 87 h 153"/>
              <a:gd name="T52" fmla="*/ 41 w 91"/>
              <a:gd name="T53" fmla="*/ 140 h 153"/>
              <a:gd name="T54" fmla="*/ 41 w 91"/>
              <a:gd name="T55" fmla="*/ 124 h 153"/>
              <a:gd name="T56" fmla="*/ 54 w 91"/>
              <a:gd name="T57" fmla="*/ 136 h 153"/>
              <a:gd name="T58" fmla="*/ 41 w 91"/>
              <a:gd name="T59" fmla="*/ 116 h 153"/>
              <a:gd name="T60" fmla="*/ 41 w 91"/>
              <a:gd name="T61" fmla="*/ 99 h 153"/>
              <a:gd name="T62" fmla="*/ 54 w 91"/>
              <a:gd name="T63" fmla="*/ 111 h 153"/>
              <a:gd name="T64" fmla="*/ 41 w 91"/>
              <a:gd name="T65" fmla="*/ 91 h 153"/>
              <a:gd name="T66" fmla="*/ 41 w 91"/>
              <a:gd name="T67" fmla="*/ 74 h 153"/>
              <a:gd name="T68" fmla="*/ 54 w 91"/>
              <a:gd name="T69" fmla="*/ 87 h 153"/>
              <a:gd name="T70" fmla="*/ 66 w 91"/>
              <a:gd name="T71" fmla="*/ 140 h 153"/>
              <a:gd name="T72" fmla="*/ 66 w 91"/>
              <a:gd name="T73" fmla="*/ 124 h 153"/>
              <a:gd name="T74" fmla="*/ 78 w 91"/>
              <a:gd name="T75" fmla="*/ 136 h 153"/>
              <a:gd name="T76" fmla="*/ 66 w 91"/>
              <a:gd name="T77" fmla="*/ 116 h 153"/>
              <a:gd name="T78" fmla="*/ 66 w 91"/>
              <a:gd name="T79" fmla="*/ 99 h 153"/>
              <a:gd name="T80" fmla="*/ 78 w 91"/>
              <a:gd name="T81" fmla="*/ 111 h 153"/>
              <a:gd name="T82" fmla="*/ 66 w 91"/>
              <a:gd name="T83" fmla="*/ 91 h 153"/>
              <a:gd name="T84" fmla="*/ 66 w 91"/>
              <a:gd name="T85" fmla="*/ 74 h 153"/>
              <a:gd name="T86" fmla="*/ 78 w 91"/>
              <a:gd name="T87" fmla="*/ 87 h 153"/>
              <a:gd name="T88" fmla="*/ 17 w 91"/>
              <a:gd name="T89" fmla="*/ 66 h 153"/>
              <a:gd name="T90" fmla="*/ 17 w 91"/>
              <a:gd name="T91" fmla="*/ 13 h 153"/>
              <a:gd name="T92" fmla="*/ 78 w 91"/>
              <a:gd name="T93" fmla="*/ 6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3">
                <a:moveTo>
                  <a:pt x="72" y="41"/>
                </a:moveTo>
                <a:cubicBezTo>
                  <a:pt x="71" y="41"/>
                  <a:pt x="70" y="42"/>
                  <a:pt x="70" y="44"/>
                </a:cubicBezTo>
                <a:cubicBezTo>
                  <a:pt x="70" y="56"/>
                  <a:pt x="70" y="56"/>
                  <a:pt x="70" y="56"/>
                </a:cubicBezTo>
                <a:cubicBezTo>
                  <a:pt x="70" y="57"/>
                  <a:pt x="71" y="58"/>
                  <a:pt x="72" y="58"/>
                </a:cubicBezTo>
                <a:cubicBezTo>
                  <a:pt x="73" y="58"/>
                  <a:pt x="74" y="57"/>
                  <a:pt x="74" y="56"/>
                </a:cubicBezTo>
                <a:cubicBezTo>
                  <a:pt x="74" y="44"/>
                  <a:pt x="74" y="44"/>
                  <a:pt x="74" y="44"/>
                </a:cubicBezTo>
                <a:cubicBezTo>
                  <a:pt x="74" y="42"/>
                  <a:pt x="73" y="41"/>
                  <a:pt x="72" y="41"/>
                </a:cubicBezTo>
                <a:close/>
                <a:moveTo>
                  <a:pt x="68" y="58"/>
                </a:moveTo>
                <a:cubicBezTo>
                  <a:pt x="56" y="58"/>
                  <a:pt x="56" y="58"/>
                  <a:pt x="56" y="58"/>
                </a:cubicBezTo>
                <a:cubicBezTo>
                  <a:pt x="55" y="58"/>
                  <a:pt x="54" y="59"/>
                  <a:pt x="54" y="60"/>
                </a:cubicBezTo>
                <a:cubicBezTo>
                  <a:pt x="54" y="61"/>
                  <a:pt x="55" y="62"/>
                  <a:pt x="56" y="62"/>
                </a:cubicBezTo>
                <a:cubicBezTo>
                  <a:pt x="68" y="62"/>
                  <a:pt x="68" y="62"/>
                  <a:pt x="68" y="62"/>
                </a:cubicBezTo>
                <a:cubicBezTo>
                  <a:pt x="69" y="62"/>
                  <a:pt x="70" y="61"/>
                  <a:pt x="70" y="60"/>
                </a:cubicBezTo>
                <a:cubicBezTo>
                  <a:pt x="70" y="59"/>
                  <a:pt x="69" y="58"/>
                  <a:pt x="68" y="58"/>
                </a:cubicBezTo>
                <a:close/>
                <a:moveTo>
                  <a:pt x="54" y="44"/>
                </a:moveTo>
                <a:cubicBezTo>
                  <a:pt x="54" y="42"/>
                  <a:pt x="53" y="41"/>
                  <a:pt x="52" y="41"/>
                </a:cubicBezTo>
                <a:cubicBezTo>
                  <a:pt x="51" y="41"/>
                  <a:pt x="50" y="42"/>
                  <a:pt x="50" y="44"/>
                </a:cubicBezTo>
                <a:cubicBezTo>
                  <a:pt x="50" y="56"/>
                  <a:pt x="50" y="56"/>
                  <a:pt x="50" y="56"/>
                </a:cubicBezTo>
                <a:cubicBezTo>
                  <a:pt x="50" y="57"/>
                  <a:pt x="51" y="58"/>
                  <a:pt x="52" y="58"/>
                </a:cubicBezTo>
                <a:cubicBezTo>
                  <a:pt x="53" y="58"/>
                  <a:pt x="54" y="57"/>
                  <a:pt x="54" y="56"/>
                </a:cubicBezTo>
                <a:lnTo>
                  <a:pt x="54" y="44"/>
                </a:lnTo>
                <a:close/>
                <a:moveTo>
                  <a:pt x="72" y="21"/>
                </a:moveTo>
                <a:cubicBezTo>
                  <a:pt x="71" y="21"/>
                  <a:pt x="70" y="22"/>
                  <a:pt x="70" y="23"/>
                </a:cubicBezTo>
                <a:cubicBezTo>
                  <a:pt x="70" y="35"/>
                  <a:pt x="70" y="35"/>
                  <a:pt x="70" y="35"/>
                </a:cubicBezTo>
                <a:cubicBezTo>
                  <a:pt x="70" y="36"/>
                  <a:pt x="71" y="37"/>
                  <a:pt x="72" y="37"/>
                </a:cubicBezTo>
                <a:cubicBezTo>
                  <a:pt x="73" y="37"/>
                  <a:pt x="74" y="36"/>
                  <a:pt x="74" y="35"/>
                </a:cubicBezTo>
                <a:cubicBezTo>
                  <a:pt x="74" y="23"/>
                  <a:pt x="74" y="23"/>
                  <a:pt x="74" y="23"/>
                </a:cubicBezTo>
                <a:cubicBezTo>
                  <a:pt x="74" y="22"/>
                  <a:pt x="73" y="21"/>
                  <a:pt x="72" y="21"/>
                </a:cubicBezTo>
                <a:close/>
                <a:moveTo>
                  <a:pt x="52" y="37"/>
                </a:moveTo>
                <a:cubicBezTo>
                  <a:pt x="53" y="37"/>
                  <a:pt x="54" y="36"/>
                  <a:pt x="54" y="35"/>
                </a:cubicBezTo>
                <a:cubicBezTo>
                  <a:pt x="54" y="23"/>
                  <a:pt x="54" y="23"/>
                  <a:pt x="54" y="23"/>
                </a:cubicBezTo>
                <a:cubicBezTo>
                  <a:pt x="54" y="22"/>
                  <a:pt x="53" y="21"/>
                  <a:pt x="52" y="21"/>
                </a:cubicBezTo>
                <a:cubicBezTo>
                  <a:pt x="51" y="21"/>
                  <a:pt x="50" y="22"/>
                  <a:pt x="50" y="23"/>
                </a:cubicBezTo>
                <a:cubicBezTo>
                  <a:pt x="50" y="35"/>
                  <a:pt x="50" y="35"/>
                  <a:pt x="50" y="35"/>
                </a:cubicBezTo>
                <a:cubicBezTo>
                  <a:pt x="50" y="36"/>
                  <a:pt x="51" y="37"/>
                  <a:pt x="52" y="37"/>
                </a:cubicBezTo>
                <a:close/>
                <a:moveTo>
                  <a:pt x="56" y="21"/>
                </a:moveTo>
                <a:cubicBezTo>
                  <a:pt x="68" y="21"/>
                  <a:pt x="68" y="21"/>
                  <a:pt x="68" y="21"/>
                </a:cubicBezTo>
                <a:cubicBezTo>
                  <a:pt x="69" y="21"/>
                  <a:pt x="70" y="20"/>
                  <a:pt x="70" y="19"/>
                </a:cubicBezTo>
                <a:cubicBezTo>
                  <a:pt x="70" y="18"/>
                  <a:pt x="69" y="17"/>
                  <a:pt x="68" y="17"/>
                </a:cubicBezTo>
                <a:cubicBezTo>
                  <a:pt x="56" y="17"/>
                  <a:pt x="56" y="17"/>
                  <a:pt x="56" y="17"/>
                </a:cubicBezTo>
                <a:cubicBezTo>
                  <a:pt x="55" y="17"/>
                  <a:pt x="54" y="18"/>
                  <a:pt x="54" y="19"/>
                </a:cubicBezTo>
                <a:cubicBezTo>
                  <a:pt x="54" y="20"/>
                  <a:pt x="55" y="21"/>
                  <a:pt x="56" y="21"/>
                </a:cubicBezTo>
                <a:close/>
                <a:moveTo>
                  <a:pt x="78" y="0"/>
                </a:moveTo>
                <a:cubicBezTo>
                  <a:pt x="13" y="0"/>
                  <a:pt x="13" y="0"/>
                  <a:pt x="13" y="0"/>
                </a:cubicBezTo>
                <a:cubicBezTo>
                  <a:pt x="6" y="0"/>
                  <a:pt x="0" y="6"/>
                  <a:pt x="0" y="13"/>
                </a:cubicBezTo>
                <a:cubicBezTo>
                  <a:pt x="0" y="140"/>
                  <a:pt x="0" y="140"/>
                  <a:pt x="0" y="140"/>
                </a:cubicBezTo>
                <a:cubicBezTo>
                  <a:pt x="0" y="147"/>
                  <a:pt x="6" y="153"/>
                  <a:pt x="13" y="153"/>
                </a:cubicBezTo>
                <a:cubicBezTo>
                  <a:pt x="78" y="153"/>
                  <a:pt x="78" y="153"/>
                  <a:pt x="78" y="153"/>
                </a:cubicBezTo>
                <a:cubicBezTo>
                  <a:pt x="85" y="153"/>
                  <a:pt x="91" y="147"/>
                  <a:pt x="91" y="140"/>
                </a:cubicBezTo>
                <a:cubicBezTo>
                  <a:pt x="91" y="13"/>
                  <a:pt x="91" y="13"/>
                  <a:pt x="91" y="13"/>
                </a:cubicBezTo>
                <a:cubicBezTo>
                  <a:pt x="91" y="6"/>
                  <a:pt x="85" y="0"/>
                  <a:pt x="78" y="0"/>
                </a:cubicBezTo>
                <a:close/>
                <a:moveTo>
                  <a:pt x="29" y="136"/>
                </a:moveTo>
                <a:cubicBezTo>
                  <a:pt x="29" y="138"/>
                  <a:pt x="27" y="140"/>
                  <a:pt x="25" y="140"/>
                </a:cubicBezTo>
                <a:cubicBezTo>
                  <a:pt x="17" y="140"/>
                  <a:pt x="17" y="140"/>
                  <a:pt x="17" y="140"/>
                </a:cubicBezTo>
                <a:cubicBezTo>
                  <a:pt x="14" y="140"/>
                  <a:pt x="13" y="138"/>
                  <a:pt x="13" y="136"/>
                </a:cubicBezTo>
                <a:cubicBezTo>
                  <a:pt x="13" y="128"/>
                  <a:pt x="13" y="128"/>
                  <a:pt x="13" y="128"/>
                </a:cubicBezTo>
                <a:cubicBezTo>
                  <a:pt x="13" y="126"/>
                  <a:pt x="14" y="124"/>
                  <a:pt x="17" y="124"/>
                </a:cubicBezTo>
                <a:cubicBezTo>
                  <a:pt x="25" y="124"/>
                  <a:pt x="25" y="124"/>
                  <a:pt x="25" y="124"/>
                </a:cubicBezTo>
                <a:cubicBezTo>
                  <a:pt x="27" y="124"/>
                  <a:pt x="29" y="126"/>
                  <a:pt x="29" y="128"/>
                </a:cubicBezTo>
                <a:lnTo>
                  <a:pt x="29" y="136"/>
                </a:lnTo>
                <a:close/>
                <a:moveTo>
                  <a:pt x="29" y="111"/>
                </a:moveTo>
                <a:cubicBezTo>
                  <a:pt x="29" y="114"/>
                  <a:pt x="27" y="116"/>
                  <a:pt x="25" y="116"/>
                </a:cubicBezTo>
                <a:cubicBezTo>
                  <a:pt x="17" y="116"/>
                  <a:pt x="17" y="116"/>
                  <a:pt x="17" y="116"/>
                </a:cubicBezTo>
                <a:cubicBezTo>
                  <a:pt x="14" y="116"/>
                  <a:pt x="13" y="114"/>
                  <a:pt x="13" y="111"/>
                </a:cubicBezTo>
                <a:cubicBezTo>
                  <a:pt x="13" y="103"/>
                  <a:pt x="13" y="103"/>
                  <a:pt x="13" y="103"/>
                </a:cubicBezTo>
                <a:cubicBezTo>
                  <a:pt x="13" y="101"/>
                  <a:pt x="14" y="99"/>
                  <a:pt x="17" y="99"/>
                </a:cubicBezTo>
                <a:cubicBezTo>
                  <a:pt x="25" y="99"/>
                  <a:pt x="25" y="99"/>
                  <a:pt x="25" y="99"/>
                </a:cubicBezTo>
                <a:cubicBezTo>
                  <a:pt x="27" y="99"/>
                  <a:pt x="29" y="101"/>
                  <a:pt x="29" y="103"/>
                </a:cubicBezTo>
                <a:lnTo>
                  <a:pt x="29" y="111"/>
                </a:lnTo>
                <a:close/>
                <a:moveTo>
                  <a:pt x="29" y="87"/>
                </a:moveTo>
                <a:cubicBezTo>
                  <a:pt x="29" y="89"/>
                  <a:pt x="27" y="91"/>
                  <a:pt x="25" y="91"/>
                </a:cubicBezTo>
                <a:cubicBezTo>
                  <a:pt x="17" y="91"/>
                  <a:pt x="17" y="91"/>
                  <a:pt x="17" y="91"/>
                </a:cubicBezTo>
                <a:cubicBezTo>
                  <a:pt x="14" y="91"/>
                  <a:pt x="13" y="89"/>
                  <a:pt x="13" y="87"/>
                </a:cubicBezTo>
                <a:cubicBezTo>
                  <a:pt x="13" y="79"/>
                  <a:pt x="13" y="79"/>
                  <a:pt x="13" y="79"/>
                </a:cubicBezTo>
                <a:cubicBezTo>
                  <a:pt x="13" y="76"/>
                  <a:pt x="14" y="74"/>
                  <a:pt x="17" y="74"/>
                </a:cubicBezTo>
                <a:cubicBezTo>
                  <a:pt x="25" y="74"/>
                  <a:pt x="25" y="74"/>
                  <a:pt x="25" y="74"/>
                </a:cubicBezTo>
                <a:cubicBezTo>
                  <a:pt x="27" y="74"/>
                  <a:pt x="29" y="76"/>
                  <a:pt x="29" y="79"/>
                </a:cubicBezTo>
                <a:lnTo>
                  <a:pt x="29" y="87"/>
                </a:lnTo>
                <a:close/>
                <a:moveTo>
                  <a:pt x="54" y="136"/>
                </a:moveTo>
                <a:cubicBezTo>
                  <a:pt x="54" y="138"/>
                  <a:pt x="52" y="140"/>
                  <a:pt x="50" y="140"/>
                </a:cubicBezTo>
                <a:cubicBezTo>
                  <a:pt x="41" y="140"/>
                  <a:pt x="41" y="140"/>
                  <a:pt x="41" y="140"/>
                </a:cubicBezTo>
                <a:cubicBezTo>
                  <a:pt x="39" y="140"/>
                  <a:pt x="37" y="138"/>
                  <a:pt x="37" y="136"/>
                </a:cubicBezTo>
                <a:cubicBezTo>
                  <a:pt x="37" y="128"/>
                  <a:pt x="37" y="128"/>
                  <a:pt x="37" y="128"/>
                </a:cubicBezTo>
                <a:cubicBezTo>
                  <a:pt x="37" y="126"/>
                  <a:pt x="39" y="124"/>
                  <a:pt x="41" y="124"/>
                </a:cubicBezTo>
                <a:cubicBezTo>
                  <a:pt x="50" y="124"/>
                  <a:pt x="50" y="124"/>
                  <a:pt x="50" y="124"/>
                </a:cubicBezTo>
                <a:cubicBezTo>
                  <a:pt x="52" y="124"/>
                  <a:pt x="54" y="126"/>
                  <a:pt x="54" y="128"/>
                </a:cubicBezTo>
                <a:lnTo>
                  <a:pt x="54" y="136"/>
                </a:lnTo>
                <a:close/>
                <a:moveTo>
                  <a:pt x="54" y="111"/>
                </a:moveTo>
                <a:cubicBezTo>
                  <a:pt x="54" y="114"/>
                  <a:pt x="52" y="116"/>
                  <a:pt x="50" y="116"/>
                </a:cubicBezTo>
                <a:cubicBezTo>
                  <a:pt x="41" y="116"/>
                  <a:pt x="41" y="116"/>
                  <a:pt x="41" y="116"/>
                </a:cubicBezTo>
                <a:cubicBezTo>
                  <a:pt x="39" y="116"/>
                  <a:pt x="37" y="114"/>
                  <a:pt x="37" y="111"/>
                </a:cubicBezTo>
                <a:cubicBezTo>
                  <a:pt x="37" y="103"/>
                  <a:pt x="37" y="103"/>
                  <a:pt x="37" y="103"/>
                </a:cubicBezTo>
                <a:cubicBezTo>
                  <a:pt x="37" y="101"/>
                  <a:pt x="39" y="99"/>
                  <a:pt x="41" y="99"/>
                </a:cubicBezTo>
                <a:cubicBezTo>
                  <a:pt x="50" y="99"/>
                  <a:pt x="50" y="99"/>
                  <a:pt x="50" y="99"/>
                </a:cubicBezTo>
                <a:cubicBezTo>
                  <a:pt x="52" y="99"/>
                  <a:pt x="54" y="101"/>
                  <a:pt x="54" y="103"/>
                </a:cubicBezTo>
                <a:lnTo>
                  <a:pt x="54" y="111"/>
                </a:lnTo>
                <a:close/>
                <a:moveTo>
                  <a:pt x="54" y="87"/>
                </a:moveTo>
                <a:cubicBezTo>
                  <a:pt x="54" y="89"/>
                  <a:pt x="52" y="91"/>
                  <a:pt x="50" y="91"/>
                </a:cubicBezTo>
                <a:cubicBezTo>
                  <a:pt x="41" y="91"/>
                  <a:pt x="41" y="91"/>
                  <a:pt x="41" y="91"/>
                </a:cubicBezTo>
                <a:cubicBezTo>
                  <a:pt x="39" y="91"/>
                  <a:pt x="37" y="89"/>
                  <a:pt x="37" y="87"/>
                </a:cubicBezTo>
                <a:cubicBezTo>
                  <a:pt x="37" y="79"/>
                  <a:pt x="37" y="79"/>
                  <a:pt x="37" y="79"/>
                </a:cubicBezTo>
                <a:cubicBezTo>
                  <a:pt x="37" y="76"/>
                  <a:pt x="39" y="74"/>
                  <a:pt x="41" y="74"/>
                </a:cubicBezTo>
                <a:cubicBezTo>
                  <a:pt x="50" y="74"/>
                  <a:pt x="50" y="74"/>
                  <a:pt x="50" y="74"/>
                </a:cubicBezTo>
                <a:cubicBezTo>
                  <a:pt x="52" y="74"/>
                  <a:pt x="54" y="76"/>
                  <a:pt x="54" y="79"/>
                </a:cubicBezTo>
                <a:lnTo>
                  <a:pt x="54" y="87"/>
                </a:lnTo>
                <a:close/>
                <a:moveTo>
                  <a:pt x="78" y="136"/>
                </a:moveTo>
                <a:cubicBezTo>
                  <a:pt x="78" y="138"/>
                  <a:pt x="77" y="140"/>
                  <a:pt x="74" y="140"/>
                </a:cubicBezTo>
                <a:cubicBezTo>
                  <a:pt x="66" y="140"/>
                  <a:pt x="66" y="140"/>
                  <a:pt x="66" y="140"/>
                </a:cubicBezTo>
                <a:cubicBezTo>
                  <a:pt x="64" y="140"/>
                  <a:pt x="62" y="138"/>
                  <a:pt x="62" y="136"/>
                </a:cubicBezTo>
                <a:cubicBezTo>
                  <a:pt x="62" y="128"/>
                  <a:pt x="62" y="128"/>
                  <a:pt x="62" y="128"/>
                </a:cubicBezTo>
                <a:cubicBezTo>
                  <a:pt x="62" y="126"/>
                  <a:pt x="64" y="124"/>
                  <a:pt x="66" y="124"/>
                </a:cubicBezTo>
                <a:cubicBezTo>
                  <a:pt x="74" y="124"/>
                  <a:pt x="74" y="124"/>
                  <a:pt x="74" y="124"/>
                </a:cubicBezTo>
                <a:cubicBezTo>
                  <a:pt x="77" y="124"/>
                  <a:pt x="78" y="126"/>
                  <a:pt x="78" y="128"/>
                </a:cubicBezTo>
                <a:lnTo>
                  <a:pt x="78" y="136"/>
                </a:lnTo>
                <a:close/>
                <a:moveTo>
                  <a:pt x="78" y="111"/>
                </a:moveTo>
                <a:cubicBezTo>
                  <a:pt x="78" y="114"/>
                  <a:pt x="77" y="116"/>
                  <a:pt x="74" y="116"/>
                </a:cubicBezTo>
                <a:cubicBezTo>
                  <a:pt x="66" y="116"/>
                  <a:pt x="66" y="116"/>
                  <a:pt x="66" y="116"/>
                </a:cubicBezTo>
                <a:cubicBezTo>
                  <a:pt x="64" y="116"/>
                  <a:pt x="62" y="114"/>
                  <a:pt x="62" y="111"/>
                </a:cubicBezTo>
                <a:cubicBezTo>
                  <a:pt x="62" y="103"/>
                  <a:pt x="62" y="103"/>
                  <a:pt x="62" y="103"/>
                </a:cubicBezTo>
                <a:cubicBezTo>
                  <a:pt x="62" y="101"/>
                  <a:pt x="64" y="99"/>
                  <a:pt x="66" y="99"/>
                </a:cubicBezTo>
                <a:cubicBezTo>
                  <a:pt x="74" y="99"/>
                  <a:pt x="74" y="99"/>
                  <a:pt x="74" y="99"/>
                </a:cubicBezTo>
                <a:cubicBezTo>
                  <a:pt x="77" y="99"/>
                  <a:pt x="78" y="101"/>
                  <a:pt x="78" y="103"/>
                </a:cubicBezTo>
                <a:lnTo>
                  <a:pt x="78" y="111"/>
                </a:lnTo>
                <a:close/>
                <a:moveTo>
                  <a:pt x="78" y="87"/>
                </a:moveTo>
                <a:cubicBezTo>
                  <a:pt x="78" y="89"/>
                  <a:pt x="77" y="91"/>
                  <a:pt x="74" y="91"/>
                </a:cubicBezTo>
                <a:cubicBezTo>
                  <a:pt x="66" y="91"/>
                  <a:pt x="66" y="91"/>
                  <a:pt x="66" y="91"/>
                </a:cubicBezTo>
                <a:cubicBezTo>
                  <a:pt x="64" y="91"/>
                  <a:pt x="62" y="89"/>
                  <a:pt x="62" y="87"/>
                </a:cubicBezTo>
                <a:cubicBezTo>
                  <a:pt x="62" y="79"/>
                  <a:pt x="62" y="79"/>
                  <a:pt x="62" y="79"/>
                </a:cubicBezTo>
                <a:cubicBezTo>
                  <a:pt x="62" y="76"/>
                  <a:pt x="64" y="74"/>
                  <a:pt x="66" y="74"/>
                </a:cubicBezTo>
                <a:cubicBezTo>
                  <a:pt x="74" y="74"/>
                  <a:pt x="74" y="74"/>
                  <a:pt x="74" y="74"/>
                </a:cubicBezTo>
                <a:cubicBezTo>
                  <a:pt x="77" y="74"/>
                  <a:pt x="78" y="76"/>
                  <a:pt x="78" y="79"/>
                </a:cubicBezTo>
                <a:lnTo>
                  <a:pt x="78" y="87"/>
                </a:lnTo>
                <a:close/>
                <a:moveTo>
                  <a:pt x="78" y="62"/>
                </a:moveTo>
                <a:cubicBezTo>
                  <a:pt x="78" y="64"/>
                  <a:pt x="77" y="66"/>
                  <a:pt x="74" y="66"/>
                </a:cubicBezTo>
                <a:cubicBezTo>
                  <a:pt x="17" y="66"/>
                  <a:pt x="17" y="66"/>
                  <a:pt x="17" y="66"/>
                </a:cubicBezTo>
                <a:cubicBezTo>
                  <a:pt x="14" y="66"/>
                  <a:pt x="13" y="64"/>
                  <a:pt x="13" y="62"/>
                </a:cubicBezTo>
                <a:cubicBezTo>
                  <a:pt x="13" y="17"/>
                  <a:pt x="13" y="17"/>
                  <a:pt x="13" y="17"/>
                </a:cubicBezTo>
                <a:cubicBezTo>
                  <a:pt x="13" y="15"/>
                  <a:pt x="14" y="13"/>
                  <a:pt x="17" y="13"/>
                </a:cubicBezTo>
                <a:cubicBezTo>
                  <a:pt x="74" y="13"/>
                  <a:pt x="74" y="13"/>
                  <a:pt x="74" y="13"/>
                </a:cubicBezTo>
                <a:cubicBezTo>
                  <a:pt x="77" y="13"/>
                  <a:pt x="78" y="15"/>
                  <a:pt x="78" y="17"/>
                </a:cubicBezTo>
                <a:lnTo>
                  <a:pt x="78" y="62"/>
                </a:ln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mc:AlternateContent xmlns:mc="http://schemas.openxmlformats.org/markup-compatibility/2006" xmlns:a14="http://schemas.microsoft.com/office/drawing/2010/main">
        <mc:Choice Requires="a14">
          <p:graphicFrame>
            <p:nvGraphicFramePr>
              <p:cNvPr id="13" name="表格 13">
                <a:extLst>
                  <a:ext uri="{FF2B5EF4-FFF2-40B4-BE49-F238E27FC236}">
                    <a16:creationId xmlns:a16="http://schemas.microsoft.com/office/drawing/2014/main" id="{A39A9822-2323-4862-AA69-2797E94564CC}"/>
                  </a:ext>
                </a:extLst>
              </p:cNvPr>
              <p:cNvGraphicFramePr>
                <a:graphicFrameLocks noGrp="1"/>
              </p:cNvGraphicFramePr>
              <p:nvPr>
                <p:extLst>
                  <p:ext uri="{D42A27DB-BD31-4B8C-83A1-F6EECF244321}">
                    <p14:modId xmlns:p14="http://schemas.microsoft.com/office/powerpoint/2010/main" val="3342798079"/>
                  </p:ext>
                </p:extLst>
              </p:nvPr>
            </p:nvGraphicFramePr>
            <p:xfrm>
              <a:off x="645235" y="3054916"/>
              <a:ext cx="9533227" cy="2930878"/>
            </p:xfrm>
            <a:graphic>
              <a:graphicData uri="http://schemas.openxmlformats.org/drawingml/2006/table">
                <a:tbl>
                  <a:tblPr firstRow="1" bandRow="1">
                    <a:tableStyleId>{5C22544A-7EE6-4342-B048-85BDC9FD1C3A}</a:tableStyleId>
                  </a:tblPr>
                  <a:tblGrid>
                    <a:gridCol w="2484192">
                      <a:extLst>
                        <a:ext uri="{9D8B030D-6E8A-4147-A177-3AD203B41FA5}">
                          <a16:colId xmlns:a16="http://schemas.microsoft.com/office/drawing/2014/main" val="43427605"/>
                        </a:ext>
                      </a:extLst>
                    </a:gridCol>
                    <a:gridCol w="1409807">
                      <a:extLst>
                        <a:ext uri="{9D8B030D-6E8A-4147-A177-3AD203B41FA5}">
                          <a16:colId xmlns:a16="http://schemas.microsoft.com/office/drawing/2014/main" val="137958251"/>
                        </a:ext>
                      </a:extLst>
                    </a:gridCol>
                    <a:gridCol w="1409807">
                      <a:extLst>
                        <a:ext uri="{9D8B030D-6E8A-4147-A177-3AD203B41FA5}">
                          <a16:colId xmlns:a16="http://schemas.microsoft.com/office/drawing/2014/main" val="522417444"/>
                        </a:ext>
                      </a:extLst>
                    </a:gridCol>
                    <a:gridCol w="1409807">
                      <a:extLst>
                        <a:ext uri="{9D8B030D-6E8A-4147-A177-3AD203B41FA5}">
                          <a16:colId xmlns:a16="http://schemas.microsoft.com/office/drawing/2014/main" val="3925524933"/>
                        </a:ext>
                      </a:extLst>
                    </a:gridCol>
                    <a:gridCol w="1409807">
                      <a:extLst>
                        <a:ext uri="{9D8B030D-6E8A-4147-A177-3AD203B41FA5}">
                          <a16:colId xmlns:a16="http://schemas.microsoft.com/office/drawing/2014/main" val="852232098"/>
                        </a:ext>
                      </a:extLst>
                    </a:gridCol>
                    <a:gridCol w="1409807">
                      <a:extLst>
                        <a:ext uri="{9D8B030D-6E8A-4147-A177-3AD203B41FA5}">
                          <a16:colId xmlns:a16="http://schemas.microsoft.com/office/drawing/2014/main" val="2783208637"/>
                        </a:ext>
                      </a:extLst>
                    </a:gridCol>
                  </a:tblGrid>
                  <a:tr h="370840">
                    <a:tc>
                      <a:txBody>
                        <a:bodyPr/>
                        <a:lstStyle/>
                        <a:p>
                          <a:pPr algn="ctr"/>
                          <a:endParaRPr lang="zh-CN" altLang="en-US" dirty="0"/>
                        </a:p>
                      </a:txBody>
                      <a:tcPr anchor="ctr"/>
                    </a:tc>
                    <a:tc>
                      <a:txBody>
                        <a:bodyPr/>
                        <a:lstStyle/>
                        <a:p>
                          <a:pPr algn="ctr"/>
                          <a:r>
                            <a:rPr lang="en-US" altLang="zh-CN" dirty="0"/>
                            <a:t>4</a:t>
                          </a:r>
                          <a:r>
                            <a:rPr lang="zh-CN" altLang="en-US" dirty="0"/>
                            <a:t>字节</a:t>
                          </a:r>
                        </a:p>
                      </a:txBody>
                      <a:tcPr anchor="ctr"/>
                    </a:tc>
                    <a:tc>
                      <a:txBody>
                        <a:bodyPr/>
                        <a:lstStyle/>
                        <a:p>
                          <a:pPr algn="ctr"/>
                          <a:r>
                            <a:rPr lang="en-US" altLang="zh-CN" dirty="0"/>
                            <a:t>5</a:t>
                          </a:r>
                          <a:r>
                            <a:rPr lang="zh-CN" altLang="en-US" dirty="0"/>
                            <a:t>字节</a:t>
                          </a:r>
                        </a:p>
                      </a:txBody>
                      <a:tcPr anchor="ctr"/>
                    </a:tc>
                    <a:tc>
                      <a:txBody>
                        <a:bodyPr/>
                        <a:lstStyle/>
                        <a:p>
                          <a:pPr algn="ctr"/>
                          <a:r>
                            <a:rPr lang="en-US" altLang="zh-CN" dirty="0"/>
                            <a:t>6</a:t>
                          </a:r>
                          <a:r>
                            <a:rPr lang="zh-CN" altLang="en-US" dirty="0"/>
                            <a:t>字节</a:t>
                          </a:r>
                        </a:p>
                      </a:txBody>
                      <a:tcPr anchor="ctr"/>
                    </a:tc>
                    <a:tc>
                      <a:txBody>
                        <a:bodyPr/>
                        <a:lstStyle/>
                        <a:p>
                          <a:pPr algn="ctr"/>
                          <a:r>
                            <a:rPr lang="en-US" altLang="zh-CN" dirty="0"/>
                            <a:t>7</a:t>
                          </a:r>
                          <a:r>
                            <a:rPr lang="zh-CN" altLang="en-US" dirty="0"/>
                            <a:t>字节</a:t>
                          </a:r>
                        </a:p>
                      </a:txBody>
                      <a:tcPr anchor="ctr"/>
                    </a:tc>
                    <a:tc>
                      <a:txBody>
                        <a:bodyPr/>
                        <a:lstStyle/>
                        <a:p>
                          <a:pPr algn="ctr"/>
                          <a:r>
                            <a:rPr lang="en-US" altLang="zh-CN" dirty="0"/>
                            <a:t>8</a:t>
                          </a:r>
                          <a:r>
                            <a:rPr lang="zh-CN" altLang="en-US" dirty="0"/>
                            <a:t>字节</a:t>
                          </a:r>
                        </a:p>
                      </a:txBody>
                      <a:tcPr anchor="ctr"/>
                    </a:tc>
                    <a:extLst>
                      <a:ext uri="{0D108BD9-81ED-4DB2-BD59-A6C34878D82A}">
                        <a16:rowId xmlns:a16="http://schemas.microsoft.com/office/drawing/2014/main" val="1957878321"/>
                      </a:ext>
                    </a:extLst>
                  </a:tr>
                  <a:tr h="426673">
                    <a:tc>
                      <a:txBody>
                        <a:bodyPr/>
                        <a:lstStyle/>
                        <a:p>
                          <a:pPr algn="ctr"/>
                          <a:r>
                            <a:rPr lang="zh-CN" altLang="en-US" dirty="0"/>
                            <a:t>小写字母（</a:t>
                          </a:r>
                          <a:r>
                            <a:rPr lang="en-US" altLang="zh-CN" dirty="0"/>
                            <a:t>26</a:t>
                          </a:r>
                          <a:r>
                            <a:rPr lang="zh-CN" altLang="en-US" dirty="0"/>
                            <a: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460 000</m:t>
                                </m:r>
                              </m:oMath>
                            </m:oMathPara>
                          </a14:m>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7</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3.1</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8</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8.0</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9</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2.1</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11</m:t>
                                    </m:r>
                                  </m:sup>
                                </m:sSup>
                              </m:oMath>
                            </m:oMathPara>
                          </a14:m>
                          <a:endParaRPr lang="zh-CN" altLang="en-US" dirty="0"/>
                        </a:p>
                      </a:txBody>
                      <a:tcPr anchor="ctr"/>
                    </a:tc>
                    <a:extLst>
                      <a:ext uri="{0D108BD9-81ED-4DB2-BD59-A6C34878D82A}">
                        <a16:rowId xmlns:a16="http://schemas.microsoft.com/office/drawing/2014/main" val="3809876458"/>
                      </a:ext>
                    </a:extLst>
                  </a:tr>
                  <a:tr h="426673">
                    <a:tc>
                      <a:txBody>
                        <a:bodyPr/>
                        <a:lstStyle/>
                        <a:p>
                          <a:pPr algn="ctr"/>
                          <a:r>
                            <a:rPr lang="zh-CN" altLang="en-US" dirty="0"/>
                            <a:t>小写字母和数字（</a:t>
                          </a:r>
                          <a:r>
                            <a:rPr lang="en-US" altLang="zh-CN" dirty="0"/>
                            <a:t>36</a:t>
                          </a:r>
                          <a:r>
                            <a:rPr lang="zh-CN" altLang="en-US" dirty="0"/>
                            <a: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1 700 000</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6.0</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7</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2.2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9</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7.8</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10</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2.8</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12</m:t>
                                    </m:r>
                                  </m:sup>
                                </m:sSup>
                              </m:oMath>
                            </m:oMathPara>
                          </a14:m>
                          <a:endParaRPr lang="zh-CN" altLang="en-US" dirty="0"/>
                        </a:p>
                      </a:txBody>
                      <a:tcPr anchor="ctr"/>
                    </a:tc>
                    <a:extLst>
                      <a:ext uri="{0D108BD9-81ED-4DB2-BD59-A6C34878D82A}">
                        <a16:rowId xmlns:a16="http://schemas.microsoft.com/office/drawing/2014/main" val="1737870774"/>
                      </a:ext>
                    </a:extLst>
                  </a:tr>
                  <a:tr h="426673">
                    <a:tc>
                      <a:txBody>
                        <a:bodyPr/>
                        <a:lstStyle/>
                        <a:p>
                          <a:pPr algn="ctr"/>
                          <a:r>
                            <a:rPr lang="zh-CN" altLang="en-US" dirty="0"/>
                            <a:t>字母数字字符（</a:t>
                          </a:r>
                          <a:r>
                            <a:rPr lang="en-US" altLang="zh-CN" dirty="0"/>
                            <a:t>62</a:t>
                          </a:r>
                          <a:r>
                            <a:rPr lang="zh-CN" altLang="en-US" dirty="0"/>
                            <a: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1.5</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7</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9.2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8</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5.7</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10</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3.5</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12</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2.2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14</m:t>
                                    </m:r>
                                  </m:sup>
                                </m:sSup>
                              </m:oMath>
                            </m:oMathPara>
                          </a14:m>
                          <a:endParaRPr lang="zh-CN" altLang="en-US" dirty="0"/>
                        </a:p>
                      </a:txBody>
                      <a:tcPr anchor="ctr"/>
                    </a:tc>
                    <a:extLst>
                      <a:ext uri="{0D108BD9-81ED-4DB2-BD59-A6C34878D82A}">
                        <a16:rowId xmlns:a16="http://schemas.microsoft.com/office/drawing/2014/main" val="1499005189"/>
                      </a:ext>
                    </a:extLst>
                  </a:tr>
                  <a:tr h="426673">
                    <a:tc>
                      <a:txBody>
                        <a:bodyPr/>
                        <a:lstStyle/>
                        <a:p>
                          <a:pPr algn="ctr"/>
                          <a:r>
                            <a:rPr lang="zh-CN" altLang="en-US" dirty="0"/>
                            <a:t>印刷字符（</a:t>
                          </a:r>
                          <a:r>
                            <a:rPr lang="en-US" altLang="zh-CN" dirty="0"/>
                            <a:t>95</a:t>
                          </a:r>
                          <a:r>
                            <a:rPr lang="zh-CN" alt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8.1</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7</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7.7</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9</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7.4</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11</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7.0</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13</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6.6</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15</m:t>
                                    </m:r>
                                  </m:sup>
                                </m:sSup>
                              </m:oMath>
                            </m:oMathPara>
                          </a14:m>
                          <a:endParaRPr lang="zh-CN" altLang="en-US" dirty="0"/>
                        </a:p>
                      </a:txBody>
                      <a:tcPr anchor="ctr"/>
                    </a:tc>
                    <a:extLst>
                      <a:ext uri="{0D108BD9-81ED-4DB2-BD59-A6C34878D82A}">
                        <a16:rowId xmlns:a16="http://schemas.microsoft.com/office/drawing/2014/main" val="1845318790"/>
                      </a:ext>
                    </a:extLst>
                  </a:tr>
                  <a:tr h="426673">
                    <a:tc>
                      <a:txBody>
                        <a:bodyPr/>
                        <a:lstStyle/>
                        <a:p>
                          <a:pPr algn="ctr"/>
                          <a:r>
                            <a:rPr lang="en-US" altLang="zh-CN" dirty="0"/>
                            <a:t>ASCCII</a:t>
                          </a:r>
                          <a:r>
                            <a:rPr lang="zh-CN" altLang="en-US" dirty="0"/>
                            <a:t>字符（</a:t>
                          </a:r>
                          <a:r>
                            <a:rPr lang="en-US" altLang="zh-CN" dirty="0"/>
                            <a:t>128</a:t>
                          </a:r>
                          <a:r>
                            <a:rPr lang="zh-CN" alt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2.7</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8</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3.4</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10</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4.4</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12</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5.6</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14</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7.2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16</m:t>
                                    </m:r>
                                  </m:sup>
                                </m:sSup>
                              </m:oMath>
                            </m:oMathPara>
                          </a14:m>
                          <a:endParaRPr lang="zh-CN" altLang="en-US" dirty="0"/>
                        </a:p>
                      </a:txBody>
                      <a:tcPr anchor="ctr"/>
                    </a:tc>
                    <a:extLst>
                      <a:ext uri="{0D108BD9-81ED-4DB2-BD59-A6C34878D82A}">
                        <a16:rowId xmlns:a16="http://schemas.microsoft.com/office/drawing/2014/main" val="1768954615"/>
                      </a:ext>
                    </a:extLst>
                  </a:tr>
                  <a:tr h="426673">
                    <a:tc>
                      <a:txBody>
                        <a:bodyPr/>
                        <a:lstStyle/>
                        <a:p>
                          <a:pPr algn="ctr"/>
                          <a:r>
                            <a:rPr lang="zh-CN" altLang="en-US" dirty="0"/>
                            <a:t>扩展</a:t>
                          </a:r>
                          <a:r>
                            <a:rPr lang="en-US" altLang="zh-CN" dirty="0"/>
                            <a:t>ASCII</a:t>
                          </a:r>
                          <a:r>
                            <a:rPr lang="zh-CN" altLang="en-US" dirty="0"/>
                            <a:t>字符（</a:t>
                          </a:r>
                          <a:r>
                            <a:rPr lang="en-US" altLang="zh-CN" dirty="0"/>
                            <a:t>256</a:t>
                          </a:r>
                          <a:r>
                            <a:rPr lang="zh-CN" alt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4.3</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9</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1.1</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12</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2.8</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14</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7.2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16</m:t>
                                    </m:r>
                                  </m:sup>
                                </m:s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1.8</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19</m:t>
                                    </m:r>
                                  </m:sup>
                                </m:sSup>
                              </m:oMath>
                            </m:oMathPara>
                          </a14:m>
                          <a:endParaRPr lang="zh-CN" altLang="en-US" dirty="0"/>
                        </a:p>
                      </a:txBody>
                      <a:tcPr anchor="ctr"/>
                    </a:tc>
                    <a:extLst>
                      <a:ext uri="{0D108BD9-81ED-4DB2-BD59-A6C34878D82A}">
                        <a16:rowId xmlns:a16="http://schemas.microsoft.com/office/drawing/2014/main" val="1630660299"/>
                      </a:ext>
                    </a:extLst>
                  </a:tr>
                </a:tbl>
              </a:graphicData>
            </a:graphic>
          </p:graphicFrame>
        </mc:Choice>
        <mc:Fallback xmlns="">
          <p:graphicFrame>
            <p:nvGraphicFramePr>
              <p:cNvPr id="13" name="表格 13">
                <a:extLst>
                  <a:ext uri="{FF2B5EF4-FFF2-40B4-BE49-F238E27FC236}">
                    <a16:creationId xmlns:a16="http://schemas.microsoft.com/office/drawing/2014/main" id="{A39A9822-2323-4862-AA69-2797E94564CC}"/>
                  </a:ext>
                </a:extLst>
              </p:cNvPr>
              <p:cNvGraphicFramePr>
                <a:graphicFrameLocks noGrp="1"/>
              </p:cNvGraphicFramePr>
              <p:nvPr>
                <p:extLst>
                  <p:ext uri="{D42A27DB-BD31-4B8C-83A1-F6EECF244321}">
                    <p14:modId xmlns:p14="http://schemas.microsoft.com/office/powerpoint/2010/main" val="3342798079"/>
                  </p:ext>
                </p:extLst>
              </p:nvPr>
            </p:nvGraphicFramePr>
            <p:xfrm>
              <a:off x="645235" y="3054916"/>
              <a:ext cx="9533227" cy="2930878"/>
            </p:xfrm>
            <a:graphic>
              <a:graphicData uri="http://schemas.openxmlformats.org/drawingml/2006/table">
                <a:tbl>
                  <a:tblPr firstRow="1" bandRow="1">
                    <a:tableStyleId>{5C22544A-7EE6-4342-B048-85BDC9FD1C3A}</a:tableStyleId>
                  </a:tblPr>
                  <a:tblGrid>
                    <a:gridCol w="2484192">
                      <a:extLst>
                        <a:ext uri="{9D8B030D-6E8A-4147-A177-3AD203B41FA5}">
                          <a16:colId xmlns:a16="http://schemas.microsoft.com/office/drawing/2014/main" val="43427605"/>
                        </a:ext>
                      </a:extLst>
                    </a:gridCol>
                    <a:gridCol w="1409807">
                      <a:extLst>
                        <a:ext uri="{9D8B030D-6E8A-4147-A177-3AD203B41FA5}">
                          <a16:colId xmlns:a16="http://schemas.microsoft.com/office/drawing/2014/main" val="137958251"/>
                        </a:ext>
                      </a:extLst>
                    </a:gridCol>
                    <a:gridCol w="1409807">
                      <a:extLst>
                        <a:ext uri="{9D8B030D-6E8A-4147-A177-3AD203B41FA5}">
                          <a16:colId xmlns:a16="http://schemas.microsoft.com/office/drawing/2014/main" val="522417444"/>
                        </a:ext>
                      </a:extLst>
                    </a:gridCol>
                    <a:gridCol w="1409807">
                      <a:extLst>
                        <a:ext uri="{9D8B030D-6E8A-4147-A177-3AD203B41FA5}">
                          <a16:colId xmlns:a16="http://schemas.microsoft.com/office/drawing/2014/main" val="3925524933"/>
                        </a:ext>
                      </a:extLst>
                    </a:gridCol>
                    <a:gridCol w="1409807">
                      <a:extLst>
                        <a:ext uri="{9D8B030D-6E8A-4147-A177-3AD203B41FA5}">
                          <a16:colId xmlns:a16="http://schemas.microsoft.com/office/drawing/2014/main" val="852232098"/>
                        </a:ext>
                      </a:extLst>
                    </a:gridCol>
                    <a:gridCol w="1409807">
                      <a:extLst>
                        <a:ext uri="{9D8B030D-6E8A-4147-A177-3AD203B41FA5}">
                          <a16:colId xmlns:a16="http://schemas.microsoft.com/office/drawing/2014/main" val="2783208637"/>
                        </a:ext>
                      </a:extLst>
                    </a:gridCol>
                  </a:tblGrid>
                  <a:tr h="370840">
                    <a:tc>
                      <a:txBody>
                        <a:bodyPr/>
                        <a:lstStyle/>
                        <a:p>
                          <a:pPr algn="ctr"/>
                          <a:endParaRPr lang="zh-CN" altLang="en-US" dirty="0"/>
                        </a:p>
                      </a:txBody>
                      <a:tcPr anchor="ctr"/>
                    </a:tc>
                    <a:tc>
                      <a:txBody>
                        <a:bodyPr/>
                        <a:lstStyle/>
                        <a:p>
                          <a:pPr algn="ctr"/>
                          <a:r>
                            <a:rPr lang="en-US" altLang="zh-CN" dirty="0"/>
                            <a:t>4</a:t>
                          </a:r>
                          <a:r>
                            <a:rPr lang="zh-CN" altLang="en-US" dirty="0"/>
                            <a:t>字节</a:t>
                          </a:r>
                        </a:p>
                      </a:txBody>
                      <a:tcPr anchor="ctr"/>
                    </a:tc>
                    <a:tc>
                      <a:txBody>
                        <a:bodyPr/>
                        <a:lstStyle/>
                        <a:p>
                          <a:pPr algn="ctr"/>
                          <a:r>
                            <a:rPr lang="en-US" altLang="zh-CN" dirty="0"/>
                            <a:t>5</a:t>
                          </a:r>
                          <a:r>
                            <a:rPr lang="zh-CN" altLang="en-US" dirty="0"/>
                            <a:t>字节</a:t>
                          </a:r>
                        </a:p>
                      </a:txBody>
                      <a:tcPr anchor="ctr"/>
                    </a:tc>
                    <a:tc>
                      <a:txBody>
                        <a:bodyPr/>
                        <a:lstStyle/>
                        <a:p>
                          <a:pPr algn="ctr"/>
                          <a:r>
                            <a:rPr lang="en-US" altLang="zh-CN" dirty="0"/>
                            <a:t>6</a:t>
                          </a:r>
                          <a:r>
                            <a:rPr lang="zh-CN" altLang="en-US" dirty="0"/>
                            <a:t>字节</a:t>
                          </a:r>
                        </a:p>
                      </a:txBody>
                      <a:tcPr anchor="ctr"/>
                    </a:tc>
                    <a:tc>
                      <a:txBody>
                        <a:bodyPr/>
                        <a:lstStyle/>
                        <a:p>
                          <a:pPr algn="ctr"/>
                          <a:r>
                            <a:rPr lang="en-US" altLang="zh-CN" dirty="0"/>
                            <a:t>7</a:t>
                          </a:r>
                          <a:r>
                            <a:rPr lang="zh-CN" altLang="en-US" dirty="0"/>
                            <a:t>字节</a:t>
                          </a:r>
                        </a:p>
                      </a:txBody>
                      <a:tcPr anchor="ctr"/>
                    </a:tc>
                    <a:tc>
                      <a:txBody>
                        <a:bodyPr/>
                        <a:lstStyle/>
                        <a:p>
                          <a:pPr algn="ctr"/>
                          <a:r>
                            <a:rPr lang="en-US" altLang="zh-CN" dirty="0"/>
                            <a:t>8</a:t>
                          </a:r>
                          <a:r>
                            <a:rPr lang="zh-CN" altLang="en-US" dirty="0"/>
                            <a:t>字节</a:t>
                          </a:r>
                        </a:p>
                      </a:txBody>
                      <a:tcPr anchor="ctr"/>
                    </a:tc>
                    <a:extLst>
                      <a:ext uri="{0D108BD9-81ED-4DB2-BD59-A6C34878D82A}">
                        <a16:rowId xmlns:a16="http://schemas.microsoft.com/office/drawing/2014/main" val="1957878321"/>
                      </a:ext>
                    </a:extLst>
                  </a:tr>
                  <a:tr h="426673">
                    <a:tc>
                      <a:txBody>
                        <a:bodyPr/>
                        <a:lstStyle/>
                        <a:p>
                          <a:pPr algn="ctr"/>
                          <a:r>
                            <a:rPr lang="zh-CN" altLang="en-US" dirty="0"/>
                            <a:t>小写字母（</a:t>
                          </a:r>
                          <a:r>
                            <a:rPr lang="en-US" altLang="zh-CN" dirty="0"/>
                            <a:t>26</a:t>
                          </a:r>
                          <a:r>
                            <a:rPr lang="zh-CN" altLang="en-US" dirty="0"/>
                            <a:t>）</a:t>
                          </a:r>
                        </a:p>
                      </a:txBody>
                      <a:tcPr anchor="ctr"/>
                    </a:tc>
                    <a:tc>
                      <a:txBody>
                        <a:bodyPr/>
                        <a:lstStyle/>
                        <a:p>
                          <a:endParaRPr lang="zh-CN"/>
                        </a:p>
                      </a:txBody>
                      <a:tcPr anchor="ctr">
                        <a:blipFill>
                          <a:blip r:embed="rId3"/>
                          <a:stretch>
                            <a:fillRect l="-177056" t="-94286" r="-402597" b="-515714"/>
                          </a:stretch>
                        </a:blipFill>
                      </a:tcPr>
                    </a:tc>
                    <a:tc>
                      <a:txBody>
                        <a:bodyPr/>
                        <a:lstStyle/>
                        <a:p>
                          <a:endParaRPr lang="zh-CN"/>
                        </a:p>
                      </a:txBody>
                      <a:tcPr anchor="ctr">
                        <a:blipFill>
                          <a:blip r:embed="rId3"/>
                          <a:stretch>
                            <a:fillRect l="-275862" t="-94286" r="-300862" b="-515714"/>
                          </a:stretch>
                        </a:blipFill>
                      </a:tcPr>
                    </a:tc>
                    <a:tc>
                      <a:txBody>
                        <a:bodyPr/>
                        <a:lstStyle/>
                        <a:p>
                          <a:endParaRPr lang="zh-CN"/>
                        </a:p>
                      </a:txBody>
                      <a:tcPr anchor="ctr">
                        <a:blipFill>
                          <a:blip r:embed="rId3"/>
                          <a:stretch>
                            <a:fillRect l="-377489" t="-94286" r="-202165" b="-515714"/>
                          </a:stretch>
                        </a:blipFill>
                      </a:tcPr>
                    </a:tc>
                    <a:tc>
                      <a:txBody>
                        <a:bodyPr/>
                        <a:lstStyle/>
                        <a:p>
                          <a:endParaRPr lang="zh-CN"/>
                        </a:p>
                      </a:txBody>
                      <a:tcPr anchor="ctr">
                        <a:blipFill>
                          <a:blip r:embed="rId3"/>
                          <a:stretch>
                            <a:fillRect l="-475431" t="-94286" r="-101293" b="-515714"/>
                          </a:stretch>
                        </a:blipFill>
                      </a:tcPr>
                    </a:tc>
                    <a:tc>
                      <a:txBody>
                        <a:bodyPr/>
                        <a:lstStyle/>
                        <a:p>
                          <a:endParaRPr lang="zh-CN"/>
                        </a:p>
                      </a:txBody>
                      <a:tcPr anchor="ctr">
                        <a:blipFill>
                          <a:blip r:embed="rId3"/>
                          <a:stretch>
                            <a:fillRect l="-577922" t="-94286" r="-1732" b="-515714"/>
                          </a:stretch>
                        </a:blipFill>
                      </a:tcPr>
                    </a:tc>
                    <a:extLst>
                      <a:ext uri="{0D108BD9-81ED-4DB2-BD59-A6C34878D82A}">
                        <a16:rowId xmlns:a16="http://schemas.microsoft.com/office/drawing/2014/main" val="3809876458"/>
                      </a:ext>
                    </a:extLst>
                  </a:tr>
                  <a:tr h="426673">
                    <a:tc>
                      <a:txBody>
                        <a:bodyPr/>
                        <a:lstStyle/>
                        <a:p>
                          <a:pPr algn="ctr"/>
                          <a:r>
                            <a:rPr lang="zh-CN" altLang="en-US" dirty="0"/>
                            <a:t>小写字母和数字（</a:t>
                          </a:r>
                          <a:r>
                            <a:rPr lang="en-US" altLang="zh-CN" dirty="0"/>
                            <a:t>36</a:t>
                          </a:r>
                          <a:r>
                            <a:rPr lang="zh-CN" altLang="en-US" dirty="0"/>
                            <a:t>）</a:t>
                          </a:r>
                        </a:p>
                      </a:txBody>
                      <a:tcPr anchor="ctr"/>
                    </a:tc>
                    <a:tc>
                      <a:txBody>
                        <a:bodyPr/>
                        <a:lstStyle/>
                        <a:p>
                          <a:endParaRPr lang="zh-CN"/>
                        </a:p>
                      </a:txBody>
                      <a:tcPr anchor="ctr">
                        <a:blipFill>
                          <a:blip r:embed="rId3"/>
                          <a:stretch>
                            <a:fillRect l="-177056" t="-194286" r="-402597" b="-415714"/>
                          </a:stretch>
                        </a:blipFill>
                      </a:tcPr>
                    </a:tc>
                    <a:tc>
                      <a:txBody>
                        <a:bodyPr/>
                        <a:lstStyle/>
                        <a:p>
                          <a:endParaRPr lang="zh-CN"/>
                        </a:p>
                      </a:txBody>
                      <a:tcPr anchor="ctr">
                        <a:blipFill>
                          <a:blip r:embed="rId3"/>
                          <a:stretch>
                            <a:fillRect l="-275862" t="-194286" r="-300862" b="-415714"/>
                          </a:stretch>
                        </a:blipFill>
                      </a:tcPr>
                    </a:tc>
                    <a:tc>
                      <a:txBody>
                        <a:bodyPr/>
                        <a:lstStyle/>
                        <a:p>
                          <a:endParaRPr lang="zh-CN"/>
                        </a:p>
                      </a:txBody>
                      <a:tcPr anchor="ctr">
                        <a:blipFill>
                          <a:blip r:embed="rId3"/>
                          <a:stretch>
                            <a:fillRect l="-377489" t="-194286" r="-202165" b="-415714"/>
                          </a:stretch>
                        </a:blipFill>
                      </a:tcPr>
                    </a:tc>
                    <a:tc>
                      <a:txBody>
                        <a:bodyPr/>
                        <a:lstStyle/>
                        <a:p>
                          <a:endParaRPr lang="zh-CN"/>
                        </a:p>
                      </a:txBody>
                      <a:tcPr anchor="ctr">
                        <a:blipFill>
                          <a:blip r:embed="rId3"/>
                          <a:stretch>
                            <a:fillRect l="-475431" t="-194286" r="-101293" b="-415714"/>
                          </a:stretch>
                        </a:blipFill>
                      </a:tcPr>
                    </a:tc>
                    <a:tc>
                      <a:txBody>
                        <a:bodyPr/>
                        <a:lstStyle/>
                        <a:p>
                          <a:endParaRPr lang="zh-CN"/>
                        </a:p>
                      </a:txBody>
                      <a:tcPr anchor="ctr">
                        <a:blipFill>
                          <a:blip r:embed="rId3"/>
                          <a:stretch>
                            <a:fillRect l="-577922" t="-194286" r="-1732" b="-415714"/>
                          </a:stretch>
                        </a:blipFill>
                      </a:tcPr>
                    </a:tc>
                    <a:extLst>
                      <a:ext uri="{0D108BD9-81ED-4DB2-BD59-A6C34878D82A}">
                        <a16:rowId xmlns:a16="http://schemas.microsoft.com/office/drawing/2014/main" val="1737870774"/>
                      </a:ext>
                    </a:extLst>
                  </a:tr>
                  <a:tr h="426673">
                    <a:tc>
                      <a:txBody>
                        <a:bodyPr/>
                        <a:lstStyle/>
                        <a:p>
                          <a:pPr algn="ctr"/>
                          <a:r>
                            <a:rPr lang="zh-CN" altLang="en-US" dirty="0"/>
                            <a:t>字母数字字符（</a:t>
                          </a:r>
                          <a:r>
                            <a:rPr lang="en-US" altLang="zh-CN" dirty="0"/>
                            <a:t>62</a:t>
                          </a:r>
                          <a:r>
                            <a:rPr lang="zh-CN" altLang="en-US" dirty="0"/>
                            <a:t>）</a:t>
                          </a:r>
                        </a:p>
                      </a:txBody>
                      <a:tcPr anchor="ctr"/>
                    </a:tc>
                    <a:tc>
                      <a:txBody>
                        <a:bodyPr/>
                        <a:lstStyle/>
                        <a:p>
                          <a:endParaRPr lang="zh-CN"/>
                        </a:p>
                      </a:txBody>
                      <a:tcPr anchor="ctr">
                        <a:blipFill>
                          <a:blip r:embed="rId3"/>
                          <a:stretch>
                            <a:fillRect l="-177056" t="-294286" r="-402597" b="-315714"/>
                          </a:stretch>
                        </a:blipFill>
                      </a:tcPr>
                    </a:tc>
                    <a:tc>
                      <a:txBody>
                        <a:bodyPr/>
                        <a:lstStyle/>
                        <a:p>
                          <a:endParaRPr lang="zh-CN"/>
                        </a:p>
                      </a:txBody>
                      <a:tcPr anchor="ctr">
                        <a:blipFill>
                          <a:blip r:embed="rId3"/>
                          <a:stretch>
                            <a:fillRect l="-275862" t="-294286" r="-300862" b="-315714"/>
                          </a:stretch>
                        </a:blipFill>
                      </a:tcPr>
                    </a:tc>
                    <a:tc>
                      <a:txBody>
                        <a:bodyPr/>
                        <a:lstStyle/>
                        <a:p>
                          <a:endParaRPr lang="zh-CN"/>
                        </a:p>
                      </a:txBody>
                      <a:tcPr anchor="ctr">
                        <a:blipFill>
                          <a:blip r:embed="rId3"/>
                          <a:stretch>
                            <a:fillRect l="-377489" t="-294286" r="-202165" b="-315714"/>
                          </a:stretch>
                        </a:blipFill>
                      </a:tcPr>
                    </a:tc>
                    <a:tc>
                      <a:txBody>
                        <a:bodyPr/>
                        <a:lstStyle/>
                        <a:p>
                          <a:endParaRPr lang="zh-CN"/>
                        </a:p>
                      </a:txBody>
                      <a:tcPr anchor="ctr">
                        <a:blipFill>
                          <a:blip r:embed="rId3"/>
                          <a:stretch>
                            <a:fillRect l="-475431" t="-294286" r="-101293" b="-315714"/>
                          </a:stretch>
                        </a:blipFill>
                      </a:tcPr>
                    </a:tc>
                    <a:tc>
                      <a:txBody>
                        <a:bodyPr/>
                        <a:lstStyle/>
                        <a:p>
                          <a:endParaRPr lang="zh-CN"/>
                        </a:p>
                      </a:txBody>
                      <a:tcPr anchor="ctr">
                        <a:blipFill>
                          <a:blip r:embed="rId3"/>
                          <a:stretch>
                            <a:fillRect l="-577922" t="-294286" r="-1732" b="-315714"/>
                          </a:stretch>
                        </a:blipFill>
                      </a:tcPr>
                    </a:tc>
                    <a:extLst>
                      <a:ext uri="{0D108BD9-81ED-4DB2-BD59-A6C34878D82A}">
                        <a16:rowId xmlns:a16="http://schemas.microsoft.com/office/drawing/2014/main" val="1499005189"/>
                      </a:ext>
                    </a:extLst>
                  </a:tr>
                  <a:tr h="426673">
                    <a:tc>
                      <a:txBody>
                        <a:bodyPr/>
                        <a:lstStyle/>
                        <a:p>
                          <a:pPr algn="ctr"/>
                          <a:r>
                            <a:rPr lang="zh-CN" altLang="en-US" dirty="0"/>
                            <a:t>印刷字符（</a:t>
                          </a:r>
                          <a:r>
                            <a:rPr lang="en-US" altLang="zh-CN" dirty="0"/>
                            <a:t>95</a:t>
                          </a:r>
                          <a:r>
                            <a:rPr lang="zh-CN" altLang="en-US" dirty="0"/>
                            <a:t>）</a:t>
                          </a:r>
                        </a:p>
                      </a:txBody>
                      <a:tcPr anchor="ctr"/>
                    </a:tc>
                    <a:tc>
                      <a:txBody>
                        <a:bodyPr/>
                        <a:lstStyle/>
                        <a:p>
                          <a:endParaRPr lang="zh-CN"/>
                        </a:p>
                      </a:txBody>
                      <a:tcPr anchor="ctr">
                        <a:blipFill>
                          <a:blip r:embed="rId3"/>
                          <a:stretch>
                            <a:fillRect l="-177056" t="-394286" r="-402597" b="-215714"/>
                          </a:stretch>
                        </a:blipFill>
                      </a:tcPr>
                    </a:tc>
                    <a:tc>
                      <a:txBody>
                        <a:bodyPr/>
                        <a:lstStyle/>
                        <a:p>
                          <a:endParaRPr lang="zh-CN"/>
                        </a:p>
                      </a:txBody>
                      <a:tcPr anchor="ctr">
                        <a:blipFill>
                          <a:blip r:embed="rId3"/>
                          <a:stretch>
                            <a:fillRect l="-275862" t="-394286" r="-300862" b="-215714"/>
                          </a:stretch>
                        </a:blipFill>
                      </a:tcPr>
                    </a:tc>
                    <a:tc>
                      <a:txBody>
                        <a:bodyPr/>
                        <a:lstStyle/>
                        <a:p>
                          <a:endParaRPr lang="zh-CN"/>
                        </a:p>
                      </a:txBody>
                      <a:tcPr anchor="ctr">
                        <a:blipFill>
                          <a:blip r:embed="rId3"/>
                          <a:stretch>
                            <a:fillRect l="-377489" t="-394286" r="-202165" b="-215714"/>
                          </a:stretch>
                        </a:blipFill>
                      </a:tcPr>
                    </a:tc>
                    <a:tc>
                      <a:txBody>
                        <a:bodyPr/>
                        <a:lstStyle/>
                        <a:p>
                          <a:endParaRPr lang="zh-CN"/>
                        </a:p>
                      </a:txBody>
                      <a:tcPr anchor="ctr">
                        <a:blipFill>
                          <a:blip r:embed="rId3"/>
                          <a:stretch>
                            <a:fillRect l="-475431" t="-394286" r="-101293" b="-215714"/>
                          </a:stretch>
                        </a:blipFill>
                      </a:tcPr>
                    </a:tc>
                    <a:tc>
                      <a:txBody>
                        <a:bodyPr/>
                        <a:lstStyle/>
                        <a:p>
                          <a:endParaRPr lang="zh-CN"/>
                        </a:p>
                      </a:txBody>
                      <a:tcPr anchor="ctr">
                        <a:blipFill>
                          <a:blip r:embed="rId3"/>
                          <a:stretch>
                            <a:fillRect l="-577922" t="-394286" r="-1732" b="-215714"/>
                          </a:stretch>
                        </a:blipFill>
                      </a:tcPr>
                    </a:tc>
                    <a:extLst>
                      <a:ext uri="{0D108BD9-81ED-4DB2-BD59-A6C34878D82A}">
                        <a16:rowId xmlns:a16="http://schemas.microsoft.com/office/drawing/2014/main" val="1845318790"/>
                      </a:ext>
                    </a:extLst>
                  </a:tr>
                  <a:tr h="426673">
                    <a:tc>
                      <a:txBody>
                        <a:bodyPr/>
                        <a:lstStyle/>
                        <a:p>
                          <a:pPr algn="ctr"/>
                          <a:r>
                            <a:rPr lang="en-US" altLang="zh-CN" dirty="0"/>
                            <a:t>ASCCII</a:t>
                          </a:r>
                          <a:r>
                            <a:rPr lang="zh-CN" altLang="en-US" dirty="0"/>
                            <a:t>字符（</a:t>
                          </a:r>
                          <a:r>
                            <a:rPr lang="en-US" altLang="zh-CN" dirty="0"/>
                            <a:t>128</a:t>
                          </a:r>
                          <a:r>
                            <a:rPr lang="zh-CN" altLang="en-US" dirty="0"/>
                            <a:t>）</a:t>
                          </a:r>
                        </a:p>
                      </a:txBody>
                      <a:tcPr anchor="ctr"/>
                    </a:tc>
                    <a:tc>
                      <a:txBody>
                        <a:bodyPr/>
                        <a:lstStyle/>
                        <a:p>
                          <a:endParaRPr lang="zh-CN"/>
                        </a:p>
                      </a:txBody>
                      <a:tcPr anchor="ctr">
                        <a:blipFill>
                          <a:blip r:embed="rId3"/>
                          <a:stretch>
                            <a:fillRect l="-177056" t="-494286" r="-402597" b="-115714"/>
                          </a:stretch>
                        </a:blipFill>
                      </a:tcPr>
                    </a:tc>
                    <a:tc>
                      <a:txBody>
                        <a:bodyPr/>
                        <a:lstStyle/>
                        <a:p>
                          <a:endParaRPr lang="zh-CN"/>
                        </a:p>
                      </a:txBody>
                      <a:tcPr anchor="ctr">
                        <a:blipFill>
                          <a:blip r:embed="rId3"/>
                          <a:stretch>
                            <a:fillRect l="-275862" t="-494286" r="-300862" b="-115714"/>
                          </a:stretch>
                        </a:blipFill>
                      </a:tcPr>
                    </a:tc>
                    <a:tc>
                      <a:txBody>
                        <a:bodyPr/>
                        <a:lstStyle/>
                        <a:p>
                          <a:endParaRPr lang="zh-CN"/>
                        </a:p>
                      </a:txBody>
                      <a:tcPr anchor="ctr">
                        <a:blipFill>
                          <a:blip r:embed="rId3"/>
                          <a:stretch>
                            <a:fillRect l="-377489" t="-494286" r="-202165" b="-115714"/>
                          </a:stretch>
                        </a:blipFill>
                      </a:tcPr>
                    </a:tc>
                    <a:tc>
                      <a:txBody>
                        <a:bodyPr/>
                        <a:lstStyle/>
                        <a:p>
                          <a:endParaRPr lang="zh-CN"/>
                        </a:p>
                      </a:txBody>
                      <a:tcPr anchor="ctr">
                        <a:blipFill>
                          <a:blip r:embed="rId3"/>
                          <a:stretch>
                            <a:fillRect l="-475431" t="-494286" r="-101293" b="-115714"/>
                          </a:stretch>
                        </a:blipFill>
                      </a:tcPr>
                    </a:tc>
                    <a:tc>
                      <a:txBody>
                        <a:bodyPr/>
                        <a:lstStyle/>
                        <a:p>
                          <a:endParaRPr lang="zh-CN"/>
                        </a:p>
                      </a:txBody>
                      <a:tcPr anchor="ctr">
                        <a:blipFill>
                          <a:blip r:embed="rId3"/>
                          <a:stretch>
                            <a:fillRect l="-577922" t="-494286" r="-1732" b="-115714"/>
                          </a:stretch>
                        </a:blipFill>
                      </a:tcPr>
                    </a:tc>
                    <a:extLst>
                      <a:ext uri="{0D108BD9-81ED-4DB2-BD59-A6C34878D82A}">
                        <a16:rowId xmlns:a16="http://schemas.microsoft.com/office/drawing/2014/main" val="1768954615"/>
                      </a:ext>
                    </a:extLst>
                  </a:tr>
                  <a:tr h="426673">
                    <a:tc>
                      <a:txBody>
                        <a:bodyPr/>
                        <a:lstStyle/>
                        <a:p>
                          <a:pPr algn="ctr"/>
                          <a:r>
                            <a:rPr lang="zh-CN" altLang="en-US" dirty="0"/>
                            <a:t>扩展</a:t>
                          </a:r>
                          <a:r>
                            <a:rPr lang="en-US" altLang="zh-CN" dirty="0"/>
                            <a:t>ASCII</a:t>
                          </a:r>
                          <a:r>
                            <a:rPr lang="zh-CN" altLang="en-US" dirty="0"/>
                            <a:t>字符（</a:t>
                          </a:r>
                          <a:r>
                            <a:rPr lang="en-US" altLang="zh-CN" dirty="0"/>
                            <a:t>256</a:t>
                          </a:r>
                          <a:r>
                            <a:rPr lang="zh-CN" altLang="en-US" dirty="0"/>
                            <a:t>）</a:t>
                          </a:r>
                        </a:p>
                      </a:txBody>
                      <a:tcPr anchor="ctr"/>
                    </a:tc>
                    <a:tc>
                      <a:txBody>
                        <a:bodyPr/>
                        <a:lstStyle/>
                        <a:p>
                          <a:endParaRPr lang="zh-CN"/>
                        </a:p>
                      </a:txBody>
                      <a:tcPr anchor="ctr">
                        <a:blipFill>
                          <a:blip r:embed="rId3"/>
                          <a:stretch>
                            <a:fillRect l="-177056" t="-594286" r="-402597" b="-15714"/>
                          </a:stretch>
                        </a:blipFill>
                      </a:tcPr>
                    </a:tc>
                    <a:tc>
                      <a:txBody>
                        <a:bodyPr/>
                        <a:lstStyle/>
                        <a:p>
                          <a:endParaRPr lang="zh-CN"/>
                        </a:p>
                      </a:txBody>
                      <a:tcPr anchor="ctr">
                        <a:blipFill>
                          <a:blip r:embed="rId3"/>
                          <a:stretch>
                            <a:fillRect l="-275862" t="-594286" r="-300862" b="-15714"/>
                          </a:stretch>
                        </a:blipFill>
                      </a:tcPr>
                    </a:tc>
                    <a:tc>
                      <a:txBody>
                        <a:bodyPr/>
                        <a:lstStyle/>
                        <a:p>
                          <a:endParaRPr lang="zh-CN"/>
                        </a:p>
                      </a:txBody>
                      <a:tcPr anchor="ctr">
                        <a:blipFill>
                          <a:blip r:embed="rId3"/>
                          <a:stretch>
                            <a:fillRect l="-377489" t="-594286" r="-202165" b="-15714"/>
                          </a:stretch>
                        </a:blipFill>
                      </a:tcPr>
                    </a:tc>
                    <a:tc>
                      <a:txBody>
                        <a:bodyPr/>
                        <a:lstStyle/>
                        <a:p>
                          <a:endParaRPr lang="zh-CN"/>
                        </a:p>
                      </a:txBody>
                      <a:tcPr anchor="ctr">
                        <a:blipFill>
                          <a:blip r:embed="rId3"/>
                          <a:stretch>
                            <a:fillRect l="-475431" t="-594286" r="-101293" b="-15714"/>
                          </a:stretch>
                        </a:blipFill>
                      </a:tcPr>
                    </a:tc>
                    <a:tc>
                      <a:txBody>
                        <a:bodyPr/>
                        <a:lstStyle/>
                        <a:p>
                          <a:endParaRPr lang="zh-CN"/>
                        </a:p>
                      </a:txBody>
                      <a:tcPr anchor="ctr">
                        <a:blipFill>
                          <a:blip r:embed="rId3"/>
                          <a:stretch>
                            <a:fillRect l="-577922" t="-594286" r="-1732" b="-15714"/>
                          </a:stretch>
                        </a:blipFill>
                      </a:tcPr>
                    </a:tc>
                    <a:extLst>
                      <a:ext uri="{0D108BD9-81ED-4DB2-BD59-A6C34878D82A}">
                        <a16:rowId xmlns:a16="http://schemas.microsoft.com/office/drawing/2014/main" val="1630660299"/>
                      </a:ext>
                    </a:extLst>
                  </a:tr>
                </a:tbl>
              </a:graphicData>
            </a:graphic>
          </p:graphicFrame>
        </mc:Fallback>
      </mc:AlternateContent>
      <p:sp>
        <p:nvSpPr>
          <p:cNvPr id="16" name="文本框 15">
            <a:extLst>
              <a:ext uri="{FF2B5EF4-FFF2-40B4-BE49-F238E27FC236}">
                <a16:creationId xmlns:a16="http://schemas.microsoft.com/office/drawing/2014/main" id="{A137472A-34C1-490D-9877-95FAD8B1753F}"/>
              </a:ext>
            </a:extLst>
          </p:cNvPr>
          <p:cNvSpPr txBox="1"/>
          <p:nvPr/>
        </p:nvSpPr>
        <p:spPr>
          <a:xfrm>
            <a:off x="1005068" y="1446727"/>
            <a:ext cx="10541697" cy="1477328"/>
          </a:xfrm>
          <a:prstGeom prst="rect">
            <a:avLst/>
          </a:prstGeom>
          <a:noFill/>
        </p:spPr>
        <p:txBody>
          <a:bodyPr wrap="square">
            <a:spAutoFit/>
          </a:bodyPr>
          <a:lstStyle/>
          <a:p>
            <a:r>
              <a:rPr lang="en-US" altLang="zh-CN" i="0" dirty="0">
                <a:solidFill>
                  <a:srgbClr val="333333"/>
                </a:solidFill>
                <a:effectLst/>
                <a:latin typeface="Helvetica Neue"/>
              </a:rPr>
              <a:t>ASCCII</a:t>
            </a:r>
            <a:r>
              <a:rPr lang="zh-CN" altLang="en-US" i="0" dirty="0">
                <a:solidFill>
                  <a:srgbClr val="333333"/>
                </a:solidFill>
                <a:effectLst/>
                <a:latin typeface="Helvetica Neue"/>
              </a:rPr>
              <a:t>码：</a:t>
            </a:r>
            <a:endParaRPr lang="en-US" altLang="zh-CN" i="0" dirty="0">
              <a:solidFill>
                <a:srgbClr val="333333"/>
              </a:solidFill>
              <a:effectLst/>
              <a:latin typeface="Helvetica Neue"/>
            </a:endParaRPr>
          </a:p>
          <a:p>
            <a:pPr marL="285750" indent="-285750">
              <a:buFont typeface="Arial" panose="020B0604020202020204" pitchFamily="34" charset="0"/>
              <a:buChar char="•"/>
            </a:pPr>
            <a:r>
              <a:rPr lang="en-US" altLang="zh-CN" i="0" dirty="0">
                <a:solidFill>
                  <a:srgbClr val="333333"/>
                </a:solidFill>
                <a:effectLst/>
                <a:latin typeface="Helvetica Neue"/>
              </a:rPr>
              <a:t>0</a:t>
            </a:r>
            <a:r>
              <a:rPr lang="zh-CN" altLang="en-US" i="0" dirty="0">
                <a:solidFill>
                  <a:srgbClr val="333333"/>
                </a:solidFill>
                <a:effectLst/>
                <a:latin typeface="Helvetica Neue"/>
              </a:rPr>
              <a:t>～</a:t>
            </a:r>
            <a:r>
              <a:rPr lang="en-US" altLang="zh-CN" i="0" dirty="0">
                <a:solidFill>
                  <a:srgbClr val="333333"/>
                </a:solidFill>
                <a:effectLst/>
                <a:latin typeface="Helvetica Neue"/>
              </a:rPr>
              <a:t>31</a:t>
            </a:r>
            <a:r>
              <a:rPr lang="zh-CN" altLang="en-US" i="0" dirty="0">
                <a:solidFill>
                  <a:srgbClr val="333333"/>
                </a:solidFill>
                <a:effectLst/>
                <a:latin typeface="Helvetica Neue"/>
              </a:rPr>
              <a:t>及</a:t>
            </a:r>
            <a:r>
              <a:rPr lang="en-US" altLang="zh-CN" i="0" dirty="0">
                <a:solidFill>
                  <a:srgbClr val="333333"/>
                </a:solidFill>
                <a:effectLst/>
                <a:latin typeface="Helvetica Neue"/>
              </a:rPr>
              <a:t>127(</a:t>
            </a:r>
            <a:r>
              <a:rPr lang="zh-CN" altLang="en-US" i="0" dirty="0">
                <a:solidFill>
                  <a:srgbClr val="333333"/>
                </a:solidFill>
                <a:effectLst/>
                <a:latin typeface="Helvetica Neue"/>
              </a:rPr>
              <a:t>共</a:t>
            </a:r>
            <a:r>
              <a:rPr lang="en-US" altLang="zh-CN" i="0" dirty="0">
                <a:solidFill>
                  <a:srgbClr val="333333"/>
                </a:solidFill>
                <a:effectLst/>
                <a:latin typeface="Helvetica Neue"/>
              </a:rPr>
              <a:t>33</a:t>
            </a:r>
            <a:r>
              <a:rPr lang="zh-CN" altLang="en-US" i="0" dirty="0">
                <a:solidFill>
                  <a:srgbClr val="333333"/>
                </a:solidFill>
                <a:effectLst/>
                <a:latin typeface="Helvetica Neue"/>
              </a:rPr>
              <a:t>个</a:t>
            </a:r>
            <a:r>
              <a:rPr lang="en-US" altLang="zh-CN" i="0" dirty="0">
                <a:solidFill>
                  <a:srgbClr val="333333"/>
                </a:solidFill>
                <a:effectLst/>
                <a:latin typeface="Helvetica Neue"/>
              </a:rPr>
              <a:t>)</a:t>
            </a:r>
            <a:r>
              <a:rPr lang="zh-CN" altLang="en-US" i="0" dirty="0">
                <a:solidFill>
                  <a:srgbClr val="333333"/>
                </a:solidFill>
                <a:effectLst/>
                <a:latin typeface="Helvetica Neue"/>
              </a:rPr>
              <a:t>是</a:t>
            </a:r>
            <a:r>
              <a:rPr lang="zh-CN" altLang="en-US" i="0" dirty="0">
                <a:solidFill>
                  <a:schemeClr val="accent4">
                    <a:lumMod val="60000"/>
                    <a:lumOff val="40000"/>
                  </a:schemeClr>
                </a:solidFill>
                <a:effectLst/>
                <a:latin typeface="Helvetica Neue"/>
              </a:rPr>
              <a:t>控制字符</a:t>
            </a:r>
            <a:r>
              <a:rPr lang="zh-CN" altLang="en-US" i="0" dirty="0">
                <a:solidFill>
                  <a:srgbClr val="333333"/>
                </a:solidFill>
                <a:effectLst/>
                <a:latin typeface="Helvetica Neue"/>
              </a:rPr>
              <a:t>或</a:t>
            </a:r>
            <a:r>
              <a:rPr lang="zh-CN" altLang="en-US" dirty="0">
                <a:solidFill>
                  <a:schemeClr val="accent4">
                    <a:lumMod val="60000"/>
                    <a:lumOff val="40000"/>
                  </a:schemeClr>
                </a:solidFill>
                <a:latin typeface="Helvetica Neue"/>
              </a:rPr>
              <a:t>通信专用</a:t>
            </a:r>
            <a:r>
              <a:rPr lang="zh-CN" altLang="en-US" i="0" dirty="0">
                <a:solidFill>
                  <a:srgbClr val="333333"/>
                </a:solidFill>
                <a:effectLst/>
                <a:latin typeface="Helvetica Neue"/>
              </a:rPr>
              <a:t>字符（</a:t>
            </a:r>
            <a:r>
              <a:rPr lang="zh-CN" altLang="en-US" dirty="0">
                <a:solidFill>
                  <a:schemeClr val="accent4">
                    <a:lumMod val="60000"/>
                    <a:lumOff val="40000"/>
                  </a:schemeClr>
                </a:solidFill>
                <a:latin typeface="Helvetica Neue"/>
              </a:rPr>
              <a:t>其余</a:t>
            </a:r>
            <a:r>
              <a:rPr lang="zh-CN" altLang="en-US" i="0" dirty="0">
                <a:solidFill>
                  <a:srgbClr val="333333"/>
                </a:solidFill>
                <a:effectLst/>
                <a:latin typeface="Helvetica Neue"/>
              </a:rPr>
              <a:t>为</a:t>
            </a:r>
            <a:r>
              <a:rPr lang="zh-CN" altLang="en-US" dirty="0">
                <a:solidFill>
                  <a:schemeClr val="accent4">
                    <a:lumMod val="60000"/>
                    <a:lumOff val="40000"/>
                  </a:schemeClr>
                </a:solidFill>
                <a:latin typeface="Helvetica Neue"/>
              </a:rPr>
              <a:t>可显示</a:t>
            </a:r>
            <a:r>
              <a:rPr lang="zh-CN" altLang="en-US" i="0" dirty="0">
                <a:solidFill>
                  <a:srgbClr val="333333"/>
                </a:solidFill>
                <a:effectLst/>
                <a:latin typeface="Helvetica Neue"/>
              </a:rPr>
              <a:t>字符）</a:t>
            </a:r>
            <a:endParaRPr lang="en-US" altLang="zh-CN" i="0" dirty="0">
              <a:solidFill>
                <a:srgbClr val="333333"/>
              </a:solidFill>
              <a:effectLst/>
              <a:latin typeface="Helvetica Neue"/>
            </a:endParaRPr>
          </a:p>
          <a:p>
            <a:pPr marL="285750" indent="-285750">
              <a:buFont typeface="Arial" panose="020B0604020202020204" pitchFamily="34" charset="0"/>
              <a:buChar char="•"/>
            </a:pPr>
            <a:r>
              <a:rPr lang="en-US" altLang="zh-CN" b="0" i="0" dirty="0">
                <a:solidFill>
                  <a:srgbClr val="333333"/>
                </a:solidFill>
                <a:effectLst/>
                <a:latin typeface="Helvetica Neue"/>
              </a:rPr>
              <a:t>32</a:t>
            </a:r>
            <a:r>
              <a:rPr lang="zh-CN" altLang="en-US" b="0" i="0" dirty="0">
                <a:solidFill>
                  <a:srgbClr val="333333"/>
                </a:solidFill>
                <a:effectLst/>
                <a:latin typeface="Helvetica Neue"/>
              </a:rPr>
              <a:t>～</a:t>
            </a:r>
            <a:r>
              <a:rPr lang="en-US" altLang="zh-CN" b="0" i="0" dirty="0">
                <a:solidFill>
                  <a:srgbClr val="333333"/>
                </a:solidFill>
                <a:effectLst/>
                <a:latin typeface="Helvetica Neue"/>
              </a:rPr>
              <a:t>126(</a:t>
            </a:r>
            <a:r>
              <a:rPr lang="zh-CN" altLang="en-US" b="0" i="0" dirty="0">
                <a:solidFill>
                  <a:srgbClr val="333333"/>
                </a:solidFill>
                <a:effectLst/>
                <a:latin typeface="Helvetica Neue"/>
              </a:rPr>
              <a:t>共</a:t>
            </a:r>
            <a:r>
              <a:rPr lang="en-US" altLang="zh-CN" dirty="0">
                <a:solidFill>
                  <a:schemeClr val="accent4">
                    <a:lumMod val="60000"/>
                    <a:lumOff val="40000"/>
                  </a:schemeClr>
                </a:solidFill>
                <a:latin typeface="Helvetica Neue"/>
              </a:rPr>
              <a:t>95</a:t>
            </a:r>
            <a:r>
              <a:rPr lang="zh-CN" altLang="en-US" dirty="0">
                <a:solidFill>
                  <a:schemeClr val="accent4">
                    <a:lumMod val="60000"/>
                    <a:lumOff val="40000"/>
                  </a:schemeClr>
                </a:solidFill>
                <a:latin typeface="Helvetica Neue"/>
              </a:rPr>
              <a:t>个</a:t>
            </a:r>
            <a:r>
              <a:rPr lang="en-US" altLang="zh-CN" b="0" i="0" dirty="0">
                <a:solidFill>
                  <a:srgbClr val="333333"/>
                </a:solidFill>
                <a:effectLst/>
                <a:latin typeface="Helvetica Neue"/>
              </a:rPr>
              <a:t>)</a:t>
            </a:r>
            <a:r>
              <a:rPr lang="zh-CN" altLang="en-US" b="0" i="0" dirty="0">
                <a:solidFill>
                  <a:srgbClr val="333333"/>
                </a:solidFill>
                <a:effectLst/>
                <a:latin typeface="Helvetica Neue"/>
              </a:rPr>
              <a:t>是</a:t>
            </a:r>
            <a:r>
              <a:rPr lang="zh-CN" altLang="en-US" dirty="0">
                <a:solidFill>
                  <a:schemeClr val="accent4">
                    <a:lumMod val="60000"/>
                    <a:lumOff val="40000"/>
                  </a:schemeClr>
                </a:solidFill>
                <a:latin typeface="Helvetica Neue"/>
              </a:rPr>
              <a:t>字符</a:t>
            </a:r>
            <a:r>
              <a:rPr lang="en-US" altLang="zh-CN" b="0" i="0" dirty="0">
                <a:solidFill>
                  <a:srgbClr val="333333"/>
                </a:solidFill>
                <a:effectLst/>
                <a:latin typeface="Helvetica Neue"/>
              </a:rPr>
              <a:t>(32</a:t>
            </a:r>
            <a:r>
              <a:rPr lang="zh-CN" altLang="en-US" b="0" i="0" dirty="0">
                <a:solidFill>
                  <a:srgbClr val="333333"/>
                </a:solidFill>
                <a:effectLst/>
                <a:latin typeface="Helvetica Neue"/>
              </a:rPr>
              <a:t>是空格</a:t>
            </a:r>
            <a:r>
              <a:rPr lang="en-US" altLang="zh-CN" b="0" i="0" dirty="0">
                <a:solidFill>
                  <a:srgbClr val="333333"/>
                </a:solidFill>
                <a:effectLst/>
                <a:latin typeface="Helvetica Neue"/>
              </a:rPr>
              <a:t>)</a:t>
            </a:r>
            <a:r>
              <a:rPr lang="zh-CN" altLang="en-US" b="0" i="0" dirty="0">
                <a:solidFill>
                  <a:srgbClr val="333333"/>
                </a:solidFill>
                <a:effectLst/>
                <a:latin typeface="Helvetica Neue"/>
              </a:rPr>
              <a:t>，其中</a:t>
            </a:r>
            <a:r>
              <a:rPr lang="en-US" altLang="zh-CN" b="0" i="0" dirty="0">
                <a:solidFill>
                  <a:srgbClr val="333333"/>
                </a:solidFill>
                <a:effectLst/>
                <a:latin typeface="Helvetica Neue"/>
              </a:rPr>
              <a:t>48</a:t>
            </a:r>
            <a:r>
              <a:rPr lang="zh-CN" altLang="en-US" b="0" i="0" dirty="0">
                <a:solidFill>
                  <a:srgbClr val="333333"/>
                </a:solidFill>
                <a:effectLst/>
                <a:latin typeface="Helvetica Neue"/>
              </a:rPr>
              <a:t>～</a:t>
            </a:r>
            <a:r>
              <a:rPr lang="en-US" altLang="zh-CN" b="0" i="0" dirty="0">
                <a:solidFill>
                  <a:srgbClr val="333333"/>
                </a:solidFill>
                <a:effectLst/>
                <a:latin typeface="Helvetica Neue"/>
              </a:rPr>
              <a:t>57</a:t>
            </a:r>
            <a:r>
              <a:rPr lang="zh-CN" altLang="en-US" b="0" i="0" dirty="0">
                <a:solidFill>
                  <a:srgbClr val="333333"/>
                </a:solidFill>
                <a:effectLst/>
                <a:latin typeface="Helvetica Neue"/>
              </a:rPr>
              <a:t>为</a:t>
            </a:r>
            <a:r>
              <a:rPr lang="en-US" altLang="zh-CN" b="0" i="0" dirty="0">
                <a:solidFill>
                  <a:srgbClr val="333333"/>
                </a:solidFill>
                <a:effectLst/>
                <a:latin typeface="Helvetica Neue"/>
              </a:rPr>
              <a:t>0</a:t>
            </a:r>
            <a:r>
              <a:rPr lang="zh-CN" altLang="en-US" b="0" i="0" dirty="0">
                <a:solidFill>
                  <a:srgbClr val="333333"/>
                </a:solidFill>
                <a:effectLst/>
                <a:latin typeface="Helvetica Neue"/>
              </a:rPr>
              <a:t>到</a:t>
            </a:r>
            <a:r>
              <a:rPr lang="en-US" altLang="zh-CN" b="0" i="0" dirty="0">
                <a:solidFill>
                  <a:srgbClr val="333333"/>
                </a:solidFill>
                <a:effectLst/>
                <a:latin typeface="Helvetica Neue"/>
              </a:rPr>
              <a:t>9</a:t>
            </a:r>
            <a:r>
              <a:rPr lang="zh-CN" altLang="en-US" b="0" i="0" dirty="0">
                <a:solidFill>
                  <a:srgbClr val="333333"/>
                </a:solidFill>
                <a:effectLst/>
                <a:latin typeface="Helvetica Neue"/>
              </a:rPr>
              <a:t>十个阿拉伯数字</a:t>
            </a:r>
            <a:endParaRPr lang="en-US" altLang="zh-CN" b="0" i="0" dirty="0">
              <a:solidFill>
                <a:srgbClr val="333333"/>
              </a:solidFill>
              <a:effectLst/>
              <a:latin typeface="Helvetica Neue"/>
            </a:endParaRPr>
          </a:p>
          <a:p>
            <a:pPr marL="285750" indent="-285750">
              <a:buFont typeface="Arial" panose="020B0604020202020204" pitchFamily="34" charset="0"/>
              <a:buChar char="•"/>
            </a:pPr>
            <a:r>
              <a:rPr lang="zh-CN" altLang="en-US" b="0" i="0" dirty="0">
                <a:solidFill>
                  <a:srgbClr val="333333"/>
                </a:solidFill>
                <a:effectLst/>
                <a:latin typeface="Helvetica Neue"/>
              </a:rPr>
              <a:t>在标准</a:t>
            </a:r>
            <a:r>
              <a:rPr lang="en-US" altLang="zh-CN" b="0" i="0" dirty="0">
                <a:solidFill>
                  <a:srgbClr val="333333"/>
                </a:solidFill>
                <a:effectLst/>
                <a:latin typeface="Helvetica Neue"/>
              </a:rPr>
              <a:t>ASCII</a:t>
            </a:r>
            <a:r>
              <a:rPr lang="zh-CN" altLang="en-US" b="0" i="0" dirty="0">
                <a:solidFill>
                  <a:srgbClr val="333333"/>
                </a:solidFill>
                <a:effectLst/>
                <a:latin typeface="Helvetica Neue"/>
              </a:rPr>
              <a:t>中，其</a:t>
            </a:r>
            <a:r>
              <a:rPr lang="zh-CN" altLang="en-US" dirty="0">
                <a:solidFill>
                  <a:schemeClr val="accent4">
                    <a:lumMod val="60000"/>
                    <a:lumOff val="40000"/>
                  </a:schemeClr>
                </a:solidFill>
                <a:latin typeface="Helvetica Neue"/>
              </a:rPr>
              <a:t>最高位</a:t>
            </a:r>
            <a:r>
              <a:rPr lang="en-US" altLang="zh-CN" b="0" i="0" dirty="0">
                <a:solidFill>
                  <a:srgbClr val="333333"/>
                </a:solidFill>
                <a:effectLst/>
                <a:latin typeface="Helvetica Neue"/>
              </a:rPr>
              <a:t>(b7)</a:t>
            </a:r>
            <a:r>
              <a:rPr lang="zh-CN" altLang="en-US" b="0" i="0" dirty="0">
                <a:solidFill>
                  <a:srgbClr val="333333"/>
                </a:solidFill>
                <a:effectLst/>
                <a:latin typeface="Helvetica Neue"/>
              </a:rPr>
              <a:t>用作</a:t>
            </a:r>
            <a:r>
              <a:rPr lang="zh-CN" altLang="en-US" dirty="0">
                <a:solidFill>
                  <a:schemeClr val="accent4">
                    <a:lumMod val="60000"/>
                    <a:lumOff val="40000"/>
                  </a:schemeClr>
                </a:solidFill>
                <a:latin typeface="Helvetica Neue"/>
              </a:rPr>
              <a:t>奇偶校验位</a:t>
            </a:r>
            <a:endParaRPr lang="en-US" altLang="zh-CN" dirty="0">
              <a:solidFill>
                <a:schemeClr val="accent4">
                  <a:lumMod val="60000"/>
                  <a:lumOff val="40000"/>
                </a:schemeClr>
              </a:solidFill>
              <a:latin typeface="Helvetica Neue"/>
            </a:endParaRPr>
          </a:p>
          <a:p>
            <a:pPr marL="285750" indent="-285750">
              <a:buFont typeface="Arial" panose="020B0604020202020204" pitchFamily="34" charset="0"/>
              <a:buChar char="•"/>
            </a:pPr>
            <a:r>
              <a:rPr lang="zh-CN" altLang="en-US" b="0" i="0" dirty="0">
                <a:solidFill>
                  <a:srgbClr val="333333"/>
                </a:solidFill>
                <a:effectLst/>
                <a:latin typeface="Helvetica Neue"/>
              </a:rPr>
              <a:t>扩展</a:t>
            </a:r>
            <a:r>
              <a:rPr lang="en-US" altLang="zh-CN" b="0" i="0" dirty="0">
                <a:solidFill>
                  <a:srgbClr val="333333"/>
                </a:solidFill>
                <a:effectLst/>
                <a:latin typeface="Helvetica Neue"/>
              </a:rPr>
              <a:t>ASCII </a:t>
            </a:r>
            <a:r>
              <a:rPr lang="zh-CN" altLang="en-US" b="0" i="0" dirty="0">
                <a:solidFill>
                  <a:srgbClr val="333333"/>
                </a:solidFill>
                <a:effectLst/>
                <a:latin typeface="Helvetica Neue"/>
              </a:rPr>
              <a:t>码允许将每个字符的第</a:t>
            </a:r>
            <a:r>
              <a:rPr lang="en-US" altLang="zh-CN" b="0" i="0" dirty="0">
                <a:solidFill>
                  <a:srgbClr val="333333"/>
                </a:solidFill>
                <a:effectLst/>
                <a:latin typeface="Helvetica Neue"/>
              </a:rPr>
              <a:t>8</a:t>
            </a:r>
            <a:r>
              <a:rPr lang="zh-CN" altLang="en-US" b="0" i="0" dirty="0">
                <a:solidFill>
                  <a:srgbClr val="333333"/>
                </a:solidFill>
                <a:effectLst/>
                <a:latin typeface="Helvetica Neue"/>
              </a:rPr>
              <a:t>位用于确定</a:t>
            </a:r>
            <a:r>
              <a:rPr lang="zh-CN" altLang="en-US" dirty="0">
                <a:solidFill>
                  <a:schemeClr val="accent4">
                    <a:lumMod val="60000"/>
                    <a:lumOff val="40000"/>
                  </a:schemeClr>
                </a:solidFill>
                <a:latin typeface="Helvetica Neue"/>
              </a:rPr>
              <a:t>附加</a:t>
            </a:r>
            <a:r>
              <a:rPr lang="zh-CN" altLang="en-US" b="0" i="0" dirty="0">
                <a:solidFill>
                  <a:srgbClr val="333333"/>
                </a:solidFill>
                <a:effectLst/>
                <a:latin typeface="Helvetica Neue"/>
              </a:rPr>
              <a:t>的</a:t>
            </a:r>
            <a:r>
              <a:rPr lang="en-US" altLang="zh-CN" b="0" i="0" dirty="0">
                <a:solidFill>
                  <a:srgbClr val="333333"/>
                </a:solidFill>
                <a:effectLst/>
                <a:latin typeface="Helvetica Neue"/>
              </a:rPr>
              <a:t>128</a:t>
            </a:r>
            <a:r>
              <a:rPr lang="zh-CN" altLang="en-US" b="0" i="0" dirty="0">
                <a:solidFill>
                  <a:srgbClr val="333333"/>
                </a:solidFill>
                <a:effectLst/>
                <a:latin typeface="Helvetica Neue"/>
              </a:rPr>
              <a:t>个</a:t>
            </a:r>
            <a:r>
              <a:rPr lang="zh-CN" altLang="en-US" dirty="0">
                <a:solidFill>
                  <a:schemeClr val="accent4">
                    <a:lumMod val="60000"/>
                    <a:lumOff val="40000"/>
                  </a:schemeClr>
                </a:solidFill>
                <a:latin typeface="Helvetica Neue"/>
              </a:rPr>
              <a:t>特殊符号字符、外来语字母和图形符号</a:t>
            </a:r>
          </a:p>
        </p:txBody>
      </p:sp>
    </p:spTree>
    <p:extLst>
      <p:ext uri="{BB962C8B-B14F-4D97-AF65-F5344CB8AC3E}">
        <p14:creationId xmlns:p14="http://schemas.microsoft.com/office/powerpoint/2010/main" val="34658562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04250-3ABA-49FB-9E64-7EA7DC82533D}"/>
              </a:ext>
            </a:extLst>
          </p:cNvPr>
          <p:cNvSpPr>
            <a:spLocks noGrp="1"/>
          </p:cNvSpPr>
          <p:nvPr>
            <p:ph type="title"/>
          </p:nvPr>
        </p:nvSpPr>
        <p:spPr/>
        <p:txBody>
          <a:bodyPr/>
          <a:lstStyle/>
          <a:p>
            <a:r>
              <a:rPr lang="zh-CN" altLang="en-US" dirty="0"/>
              <a:t>数字证书的管理</a:t>
            </a:r>
          </a:p>
        </p:txBody>
      </p:sp>
      <p:sp>
        <p:nvSpPr>
          <p:cNvPr id="3" name="ïṡḷiḑé">
            <a:extLst>
              <a:ext uri="{FF2B5EF4-FFF2-40B4-BE49-F238E27FC236}">
                <a16:creationId xmlns:a16="http://schemas.microsoft.com/office/drawing/2014/main" id="{CFC185AD-0200-4038-896C-C7A37B54CF06}"/>
              </a:ext>
            </a:extLst>
          </p:cNvPr>
          <p:cNvSpPr/>
          <p:nvPr/>
        </p:nvSpPr>
        <p:spPr>
          <a:xfrm>
            <a:off x="846300" y="910113"/>
            <a:ext cx="6870343" cy="498861"/>
          </a:xfrm>
          <a:prstGeom prst="rect">
            <a:avLst/>
          </a:prstGeom>
        </p:spPr>
        <p:txBody>
          <a:bodyPr wrap="square" anchor="ctr" anchorCtr="0">
            <a:normAutofit/>
          </a:bodyPr>
          <a:lstStyle/>
          <a:p>
            <a:pPr lvl="0"/>
            <a:r>
              <a:rPr lang="zh-CN" altLang="en-US" sz="2400" b="1" spc="100" dirty="0">
                <a:solidFill>
                  <a:schemeClr val="accent4"/>
                </a:solidFill>
              </a:rPr>
              <a:t>数字证书的作废</a:t>
            </a:r>
          </a:p>
        </p:txBody>
      </p:sp>
      <p:sp>
        <p:nvSpPr>
          <p:cNvPr id="4" name="Freeform 41">
            <a:extLst>
              <a:ext uri="{FF2B5EF4-FFF2-40B4-BE49-F238E27FC236}">
                <a16:creationId xmlns:a16="http://schemas.microsoft.com/office/drawing/2014/main" id="{F98D4F89-4BE8-417D-BCA8-744E4AD77D57}"/>
              </a:ext>
            </a:extLst>
          </p:cNvPr>
          <p:cNvSpPr>
            <a:spLocks noEditPoints="1"/>
          </p:cNvSpPr>
          <p:nvPr/>
        </p:nvSpPr>
        <p:spPr bwMode="auto">
          <a:xfrm>
            <a:off x="402171" y="842653"/>
            <a:ext cx="444129" cy="467370"/>
          </a:xfrm>
          <a:custGeom>
            <a:avLst/>
            <a:gdLst>
              <a:gd name="T0" fmla="*/ 48 w 130"/>
              <a:gd name="T1" fmla="*/ 74 h 137"/>
              <a:gd name="T2" fmla="*/ 61 w 130"/>
              <a:gd name="T3" fmla="*/ 56 h 137"/>
              <a:gd name="T4" fmla="*/ 18 w 130"/>
              <a:gd name="T5" fmla="*/ 0 h 137"/>
              <a:gd name="T6" fmla="*/ 14 w 130"/>
              <a:gd name="T7" fmla="*/ 1 h 137"/>
              <a:gd name="T8" fmla="*/ 22 w 130"/>
              <a:gd name="T9" fmla="*/ 26 h 137"/>
              <a:gd name="T10" fmla="*/ 48 w 130"/>
              <a:gd name="T11" fmla="*/ 74 h 137"/>
              <a:gd name="T12" fmla="*/ 109 w 130"/>
              <a:gd name="T13" fmla="*/ 26 h 137"/>
              <a:gd name="T14" fmla="*/ 117 w 130"/>
              <a:gd name="T15" fmla="*/ 1 h 137"/>
              <a:gd name="T16" fmla="*/ 113 w 130"/>
              <a:gd name="T17" fmla="*/ 0 h 137"/>
              <a:gd name="T18" fmla="*/ 81 w 130"/>
              <a:gd name="T19" fmla="*/ 42 h 137"/>
              <a:gd name="T20" fmla="*/ 81 w 130"/>
              <a:gd name="T21" fmla="*/ 42 h 137"/>
              <a:gd name="T22" fmla="*/ 52 w 130"/>
              <a:gd name="T23" fmla="*/ 82 h 137"/>
              <a:gd name="T24" fmla="*/ 55 w 130"/>
              <a:gd name="T25" fmla="*/ 86 h 137"/>
              <a:gd name="T26" fmla="*/ 44 w 130"/>
              <a:gd name="T27" fmla="*/ 89 h 137"/>
              <a:gd name="T28" fmla="*/ 38 w 130"/>
              <a:gd name="T29" fmla="*/ 86 h 137"/>
              <a:gd name="T30" fmla="*/ 6 w 130"/>
              <a:gd name="T31" fmla="*/ 105 h 137"/>
              <a:gd name="T32" fmla="*/ 17 w 130"/>
              <a:gd name="T33" fmla="*/ 134 h 137"/>
              <a:gd name="T34" fmla="*/ 47 w 130"/>
              <a:gd name="T35" fmla="*/ 116 h 137"/>
              <a:gd name="T36" fmla="*/ 54 w 130"/>
              <a:gd name="T37" fmla="*/ 114 h 137"/>
              <a:gd name="T38" fmla="*/ 62 w 130"/>
              <a:gd name="T39" fmla="*/ 104 h 137"/>
              <a:gd name="T40" fmla="*/ 77 w 130"/>
              <a:gd name="T41" fmla="*/ 83 h 137"/>
              <a:gd name="T42" fmla="*/ 109 w 130"/>
              <a:gd name="T43" fmla="*/ 26 h 137"/>
              <a:gd name="T44" fmla="*/ 40 w 130"/>
              <a:gd name="T45" fmla="*/ 112 h 137"/>
              <a:gd name="T46" fmla="*/ 22 w 130"/>
              <a:gd name="T47" fmla="*/ 125 h 137"/>
              <a:gd name="T48" fmla="*/ 16 w 130"/>
              <a:gd name="T49" fmla="*/ 106 h 137"/>
              <a:gd name="T50" fmla="*/ 35 w 130"/>
              <a:gd name="T51" fmla="*/ 93 h 137"/>
              <a:gd name="T52" fmla="*/ 40 w 130"/>
              <a:gd name="T53" fmla="*/ 112 h 137"/>
              <a:gd name="T54" fmla="*/ 65 w 130"/>
              <a:gd name="T55" fmla="*/ 89 h 137"/>
              <a:gd name="T56" fmla="*/ 61 w 130"/>
              <a:gd name="T57" fmla="*/ 85 h 137"/>
              <a:gd name="T58" fmla="*/ 65 w 130"/>
              <a:gd name="T59" fmla="*/ 81 h 137"/>
              <a:gd name="T60" fmla="*/ 70 w 130"/>
              <a:gd name="T61" fmla="*/ 85 h 137"/>
              <a:gd name="T62" fmla="*/ 65 w 130"/>
              <a:gd name="T63" fmla="*/ 89 h 137"/>
              <a:gd name="T64" fmla="*/ 125 w 130"/>
              <a:gd name="T65" fmla="*/ 105 h 137"/>
              <a:gd name="T66" fmla="*/ 93 w 130"/>
              <a:gd name="T67" fmla="*/ 86 h 137"/>
              <a:gd name="T68" fmla="*/ 86 w 130"/>
              <a:gd name="T69" fmla="*/ 89 h 137"/>
              <a:gd name="T70" fmla="*/ 84 w 130"/>
              <a:gd name="T71" fmla="*/ 89 h 137"/>
              <a:gd name="T72" fmla="*/ 71 w 130"/>
              <a:gd name="T73" fmla="*/ 107 h 137"/>
              <a:gd name="T74" fmla="*/ 77 w 130"/>
              <a:gd name="T75" fmla="*/ 114 h 137"/>
              <a:gd name="T76" fmla="*/ 83 w 130"/>
              <a:gd name="T77" fmla="*/ 116 h 137"/>
              <a:gd name="T78" fmla="*/ 114 w 130"/>
              <a:gd name="T79" fmla="*/ 134 h 137"/>
              <a:gd name="T80" fmla="*/ 125 w 130"/>
              <a:gd name="T81" fmla="*/ 105 h 137"/>
              <a:gd name="T82" fmla="*/ 109 w 130"/>
              <a:gd name="T83" fmla="*/ 125 h 137"/>
              <a:gd name="T84" fmla="*/ 91 w 130"/>
              <a:gd name="T85" fmla="*/ 112 h 137"/>
              <a:gd name="T86" fmla="*/ 96 w 130"/>
              <a:gd name="T87" fmla="*/ 93 h 137"/>
              <a:gd name="T88" fmla="*/ 114 w 130"/>
              <a:gd name="T89" fmla="*/ 106 h 137"/>
              <a:gd name="T90" fmla="*/ 109 w 130"/>
              <a:gd name="T91" fmla="*/ 12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37">
                <a:moveTo>
                  <a:pt x="48" y="74"/>
                </a:moveTo>
                <a:cubicBezTo>
                  <a:pt x="61" y="56"/>
                  <a:pt x="61" y="56"/>
                  <a:pt x="61" y="56"/>
                </a:cubicBezTo>
                <a:cubicBezTo>
                  <a:pt x="18" y="0"/>
                  <a:pt x="18" y="0"/>
                  <a:pt x="18" y="0"/>
                </a:cubicBezTo>
                <a:cubicBezTo>
                  <a:pt x="14" y="1"/>
                  <a:pt x="14" y="1"/>
                  <a:pt x="14" y="1"/>
                </a:cubicBezTo>
                <a:cubicBezTo>
                  <a:pt x="14" y="1"/>
                  <a:pt x="15" y="8"/>
                  <a:pt x="22" y="26"/>
                </a:cubicBezTo>
                <a:cubicBezTo>
                  <a:pt x="27" y="41"/>
                  <a:pt x="37" y="59"/>
                  <a:pt x="48" y="74"/>
                </a:cubicBezTo>
                <a:close/>
                <a:moveTo>
                  <a:pt x="109" y="26"/>
                </a:moveTo>
                <a:cubicBezTo>
                  <a:pt x="115" y="8"/>
                  <a:pt x="117" y="1"/>
                  <a:pt x="117" y="1"/>
                </a:cubicBezTo>
                <a:cubicBezTo>
                  <a:pt x="113" y="0"/>
                  <a:pt x="113" y="0"/>
                  <a:pt x="113" y="0"/>
                </a:cubicBezTo>
                <a:cubicBezTo>
                  <a:pt x="81" y="42"/>
                  <a:pt x="81" y="42"/>
                  <a:pt x="81" y="42"/>
                </a:cubicBezTo>
                <a:cubicBezTo>
                  <a:pt x="81" y="42"/>
                  <a:pt x="81" y="42"/>
                  <a:pt x="81" y="42"/>
                </a:cubicBezTo>
                <a:cubicBezTo>
                  <a:pt x="52" y="82"/>
                  <a:pt x="52" y="82"/>
                  <a:pt x="52" y="82"/>
                </a:cubicBezTo>
                <a:cubicBezTo>
                  <a:pt x="53" y="83"/>
                  <a:pt x="54" y="85"/>
                  <a:pt x="55" y="86"/>
                </a:cubicBezTo>
                <a:cubicBezTo>
                  <a:pt x="53" y="88"/>
                  <a:pt x="49" y="89"/>
                  <a:pt x="44" y="89"/>
                </a:cubicBezTo>
                <a:cubicBezTo>
                  <a:pt x="43" y="87"/>
                  <a:pt x="40" y="86"/>
                  <a:pt x="38" y="86"/>
                </a:cubicBezTo>
                <a:cubicBezTo>
                  <a:pt x="26" y="83"/>
                  <a:pt x="12" y="91"/>
                  <a:pt x="6" y="105"/>
                </a:cubicBezTo>
                <a:cubicBezTo>
                  <a:pt x="0" y="118"/>
                  <a:pt x="5" y="131"/>
                  <a:pt x="17" y="134"/>
                </a:cubicBezTo>
                <a:cubicBezTo>
                  <a:pt x="28" y="137"/>
                  <a:pt x="41" y="129"/>
                  <a:pt x="47" y="116"/>
                </a:cubicBezTo>
                <a:cubicBezTo>
                  <a:pt x="49" y="115"/>
                  <a:pt x="51" y="114"/>
                  <a:pt x="54" y="114"/>
                </a:cubicBezTo>
                <a:cubicBezTo>
                  <a:pt x="55" y="113"/>
                  <a:pt x="58" y="109"/>
                  <a:pt x="62" y="104"/>
                </a:cubicBezTo>
                <a:cubicBezTo>
                  <a:pt x="77" y="83"/>
                  <a:pt x="77" y="83"/>
                  <a:pt x="77" y="83"/>
                </a:cubicBezTo>
                <a:cubicBezTo>
                  <a:pt x="89" y="66"/>
                  <a:pt x="103" y="44"/>
                  <a:pt x="109" y="26"/>
                </a:cubicBezTo>
                <a:close/>
                <a:moveTo>
                  <a:pt x="40" y="112"/>
                </a:moveTo>
                <a:cubicBezTo>
                  <a:pt x="37" y="120"/>
                  <a:pt x="28" y="126"/>
                  <a:pt x="22" y="125"/>
                </a:cubicBezTo>
                <a:cubicBezTo>
                  <a:pt x="15" y="123"/>
                  <a:pt x="13" y="115"/>
                  <a:pt x="16" y="106"/>
                </a:cubicBezTo>
                <a:cubicBezTo>
                  <a:pt x="20" y="98"/>
                  <a:pt x="28" y="92"/>
                  <a:pt x="35" y="93"/>
                </a:cubicBezTo>
                <a:cubicBezTo>
                  <a:pt x="42" y="95"/>
                  <a:pt x="44" y="103"/>
                  <a:pt x="40" y="112"/>
                </a:cubicBezTo>
                <a:close/>
                <a:moveTo>
                  <a:pt x="65" y="89"/>
                </a:moveTo>
                <a:cubicBezTo>
                  <a:pt x="63" y="89"/>
                  <a:pt x="61" y="87"/>
                  <a:pt x="61" y="85"/>
                </a:cubicBezTo>
                <a:cubicBezTo>
                  <a:pt x="61" y="83"/>
                  <a:pt x="63" y="81"/>
                  <a:pt x="65" y="81"/>
                </a:cubicBezTo>
                <a:cubicBezTo>
                  <a:pt x="68" y="81"/>
                  <a:pt x="70" y="83"/>
                  <a:pt x="70" y="85"/>
                </a:cubicBezTo>
                <a:cubicBezTo>
                  <a:pt x="70" y="87"/>
                  <a:pt x="68" y="89"/>
                  <a:pt x="65" y="89"/>
                </a:cubicBezTo>
                <a:close/>
                <a:moveTo>
                  <a:pt x="125" y="105"/>
                </a:moveTo>
                <a:cubicBezTo>
                  <a:pt x="119" y="91"/>
                  <a:pt x="105" y="83"/>
                  <a:pt x="93" y="86"/>
                </a:cubicBezTo>
                <a:cubicBezTo>
                  <a:pt x="90" y="86"/>
                  <a:pt x="88" y="87"/>
                  <a:pt x="86" y="89"/>
                </a:cubicBezTo>
                <a:cubicBezTo>
                  <a:pt x="85" y="89"/>
                  <a:pt x="85" y="89"/>
                  <a:pt x="84" y="89"/>
                </a:cubicBezTo>
                <a:cubicBezTo>
                  <a:pt x="71" y="107"/>
                  <a:pt x="71" y="107"/>
                  <a:pt x="71" y="107"/>
                </a:cubicBezTo>
                <a:cubicBezTo>
                  <a:pt x="74" y="110"/>
                  <a:pt x="76" y="113"/>
                  <a:pt x="77" y="114"/>
                </a:cubicBezTo>
                <a:cubicBezTo>
                  <a:pt x="80" y="114"/>
                  <a:pt x="82" y="115"/>
                  <a:pt x="83" y="116"/>
                </a:cubicBezTo>
                <a:cubicBezTo>
                  <a:pt x="90" y="129"/>
                  <a:pt x="103" y="137"/>
                  <a:pt x="114" y="134"/>
                </a:cubicBezTo>
                <a:cubicBezTo>
                  <a:pt x="126" y="131"/>
                  <a:pt x="130" y="118"/>
                  <a:pt x="125" y="105"/>
                </a:cubicBezTo>
                <a:close/>
                <a:moveTo>
                  <a:pt x="109" y="125"/>
                </a:moveTo>
                <a:cubicBezTo>
                  <a:pt x="103" y="126"/>
                  <a:pt x="94" y="120"/>
                  <a:pt x="91" y="112"/>
                </a:cubicBezTo>
                <a:cubicBezTo>
                  <a:pt x="87" y="103"/>
                  <a:pt x="89" y="95"/>
                  <a:pt x="96" y="93"/>
                </a:cubicBezTo>
                <a:cubicBezTo>
                  <a:pt x="102" y="92"/>
                  <a:pt x="111" y="98"/>
                  <a:pt x="114" y="106"/>
                </a:cubicBezTo>
                <a:cubicBezTo>
                  <a:pt x="118" y="115"/>
                  <a:pt x="116" y="123"/>
                  <a:pt x="109" y="125"/>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文本框 4">
            <a:extLst>
              <a:ext uri="{FF2B5EF4-FFF2-40B4-BE49-F238E27FC236}">
                <a16:creationId xmlns:a16="http://schemas.microsoft.com/office/drawing/2014/main" id="{9F8B9E9A-B70A-4B65-BEF6-5C7A9929630B}"/>
              </a:ext>
            </a:extLst>
          </p:cNvPr>
          <p:cNvSpPr txBox="1"/>
          <p:nvPr/>
        </p:nvSpPr>
        <p:spPr>
          <a:xfrm>
            <a:off x="515846" y="1377483"/>
            <a:ext cx="6870344" cy="4968668"/>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zh-CN" altLang="en-US" dirty="0"/>
              <a:t>数字证书使用期限是由证书中的</a:t>
            </a:r>
            <a:r>
              <a:rPr lang="zh-CN" altLang="en-US" dirty="0">
                <a:solidFill>
                  <a:schemeClr val="accent4">
                    <a:lumMod val="60000"/>
                    <a:lumOff val="40000"/>
                  </a:schemeClr>
                </a:solidFill>
              </a:rPr>
              <a:t>开始日期</a:t>
            </a:r>
            <a:r>
              <a:rPr lang="zh-CN" altLang="en-US" dirty="0"/>
              <a:t>和</a:t>
            </a:r>
            <a:r>
              <a:rPr lang="zh-CN" altLang="en-US" dirty="0">
                <a:solidFill>
                  <a:schemeClr val="accent4">
                    <a:lumMod val="60000"/>
                    <a:lumOff val="40000"/>
                  </a:schemeClr>
                </a:solidFill>
              </a:rPr>
              <a:t>到期日期</a:t>
            </a:r>
            <a:r>
              <a:rPr lang="zh-CN" altLang="en-US" dirty="0"/>
              <a:t>确定的，而有效期的长短（几个月至几年）则由认证中心的</a:t>
            </a:r>
            <a:r>
              <a:rPr lang="zh-CN" altLang="en-US" dirty="0">
                <a:solidFill>
                  <a:schemeClr val="accent4">
                    <a:lumMod val="60000"/>
                    <a:lumOff val="40000"/>
                  </a:schemeClr>
                </a:solidFill>
              </a:rPr>
              <a:t>安全策略决定</a:t>
            </a:r>
            <a:r>
              <a:rPr lang="zh-CN" altLang="en-US" dirty="0"/>
              <a:t>的</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zh-CN" altLang="en-US" dirty="0"/>
              <a:t>证书到期或在某些情况下（如对应的私钥已经失密、更改名宇、主体与认证中心的关系已经改变等）要求作废该证书，认证中心通过</a:t>
            </a:r>
            <a:r>
              <a:rPr lang="zh-CN" altLang="en-US" dirty="0">
                <a:solidFill>
                  <a:schemeClr val="accent4">
                    <a:lumMod val="60000"/>
                    <a:lumOff val="40000"/>
                  </a:schemeClr>
                </a:solidFill>
              </a:rPr>
              <a:t>周期性地发布并维护证书撤消列表 </a:t>
            </a:r>
            <a:r>
              <a:rPr lang="en-US" altLang="zh-CN" dirty="0"/>
              <a:t>(CRL, Certificate Revocation List</a:t>
            </a:r>
            <a:r>
              <a:rPr lang="zh-CN" altLang="en-US" dirty="0"/>
              <a:t>）来完成</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zh-CN" altLang="en-US" dirty="0"/>
              <a:t>证书撤消列表是一个</a:t>
            </a:r>
            <a:r>
              <a:rPr lang="zh-CN" altLang="en-US" dirty="0">
                <a:solidFill>
                  <a:schemeClr val="accent4">
                    <a:lumMod val="60000"/>
                    <a:lumOff val="40000"/>
                  </a:schemeClr>
                </a:solidFill>
              </a:rPr>
              <a:t>带时间戳</a:t>
            </a:r>
            <a:r>
              <a:rPr lang="zh-CN" altLang="en-US" dirty="0"/>
              <a:t>的已作废数字证书列表，每份被撤消的证书在 </a:t>
            </a:r>
            <a:r>
              <a:rPr lang="en-US" altLang="zh-CN" dirty="0"/>
              <a:t>CRL </a:t>
            </a:r>
            <a:r>
              <a:rPr lang="zh-CN" altLang="en-US" dirty="0"/>
              <a:t>中以其</a:t>
            </a:r>
            <a:r>
              <a:rPr lang="zh-CN" altLang="en-US" dirty="0">
                <a:solidFill>
                  <a:schemeClr val="accent4">
                    <a:lumMod val="60000"/>
                    <a:lumOff val="40000"/>
                  </a:schemeClr>
                </a:solidFill>
              </a:rPr>
              <a:t>证书序列号</a:t>
            </a:r>
            <a:r>
              <a:rPr lang="zh-CN" altLang="en-US" dirty="0"/>
              <a:t>进行标识，该列表由认证中心进行签名，供证书的使用者访问</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zh-CN" altLang="en-US" dirty="0"/>
              <a:t>一个系统在使用一个经过认证的公钥前，不仅需要检查证书的签名和有效期，还要查询最新的 </a:t>
            </a:r>
            <a:r>
              <a:rPr lang="en-US" altLang="zh-CN" dirty="0"/>
              <a:t>CRL </a:t>
            </a:r>
            <a:r>
              <a:rPr lang="zh-CN" altLang="en-US" dirty="0"/>
              <a:t>以确认该证书的序列号不在其中。因此，只有同时满足以下</a:t>
            </a:r>
            <a:r>
              <a:rPr lang="zh-CN" altLang="en-US" dirty="0">
                <a:solidFill>
                  <a:schemeClr val="accent4">
                    <a:lumMod val="60000"/>
                    <a:lumOff val="40000"/>
                  </a:schemeClr>
                </a:solidFill>
              </a:rPr>
              <a:t>三个条件</a:t>
            </a:r>
            <a:r>
              <a:rPr lang="zh-CN" altLang="en-US" dirty="0"/>
              <a:t>的证书才是有效的证书：① 有</a:t>
            </a:r>
            <a:r>
              <a:rPr lang="en-US" altLang="zh-CN" dirty="0"/>
              <a:t>CA</a:t>
            </a:r>
            <a:r>
              <a:rPr lang="zh-CN" altLang="en-US" dirty="0"/>
              <a:t>的有效签名</a:t>
            </a:r>
            <a:r>
              <a:rPr lang="en-US" altLang="zh-CN" dirty="0"/>
              <a:t>;② </a:t>
            </a:r>
            <a:r>
              <a:rPr lang="zh-CN" altLang="en-US" dirty="0"/>
              <a:t>没有到期；③ 未被列人到 </a:t>
            </a:r>
            <a:r>
              <a:rPr lang="en-US" altLang="zh-CN" dirty="0"/>
              <a:t>CRL</a:t>
            </a:r>
            <a:r>
              <a:rPr lang="zh-CN" altLang="en-US" dirty="0"/>
              <a:t>中。</a:t>
            </a:r>
            <a:endParaRPr lang="zh-CN" altLang="en-US" dirty="0">
              <a:solidFill>
                <a:schemeClr val="accent4">
                  <a:lumMod val="60000"/>
                  <a:lumOff val="40000"/>
                </a:schemeClr>
              </a:solidFill>
            </a:endParaRPr>
          </a:p>
        </p:txBody>
      </p:sp>
      <p:graphicFrame>
        <p:nvGraphicFramePr>
          <p:cNvPr id="6" name="表格 3">
            <a:extLst>
              <a:ext uri="{FF2B5EF4-FFF2-40B4-BE49-F238E27FC236}">
                <a16:creationId xmlns:a16="http://schemas.microsoft.com/office/drawing/2014/main" id="{D1BC3BC1-B706-4E76-B2DB-3765639BFD26}"/>
              </a:ext>
            </a:extLst>
          </p:cNvPr>
          <p:cNvGraphicFramePr>
            <a:graphicFrameLocks noGrp="1"/>
          </p:cNvGraphicFramePr>
          <p:nvPr>
            <p:extLst>
              <p:ext uri="{D42A27DB-BD31-4B8C-83A1-F6EECF244321}">
                <p14:modId xmlns:p14="http://schemas.microsoft.com/office/powerpoint/2010/main" val="4154789496"/>
              </p:ext>
            </p:extLst>
          </p:nvPr>
        </p:nvGraphicFramePr>
        <p:xfrm>
          <a:off x="9128533" y="1092865"/>
          <a:ext cx="2851150" cy="5041426"/>
        </p:xfrm>
        <a:graphic>
          <a:graphicData uri="http://schemas.openxmlformats.org/drawingml/2006/table">
            <a:tbl>
              <a:tblPr firstRow="1" bandRow="1">
                <a:tableStyleId>{5C22544A-7EE6-4342-B048-85BDC9FD1C3A}</a:tableStyleId>
              </a:tblPr>
              <a:tblGrid>
                <a:gridCol w="2851150">
                  <a:extLst>
                    <a:ext uri="{9D8B030D-6E8A-4147-A177-3AD203B41FA5}">
                      <a16:colId xmlns:a16="http://schemas.microsoft.com/office/drawing/2014/main" val="150569207"/>
                    </a:ext>
                  </a:extLst>
                </a:gridCol>
              </a:tblGrid>
              <a:tr h="338106">
                <a:tc>
                  <a:txBody>
                    <a:bodyPr/>
                    <a:lstStyle/>
                    <a:p>
                      <a:pPr algn="ctr"/>
                      <a:r>
                        <a:rPr lang="en-US" altLang="zh-CN" sz="1600" b="1">
                          <a:solidFill>
                            <a:schemeClr val="tx1"/>
                          </a:solidFill>
                        </a:rPr>
                        <a:t>Algorithm</a:t>
                      </a:r>
                      <a:endParaRPr lang="zh-CN" alt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CBD4CE"/>
                    </a:solidFill>
                  </a:tcPr>
                </a:tc>
                <a:extLst>
                  <a:ext uri="{0D108BD9-81ED-4DB2-BD59-A6C34878D82A}">
                    <a16:rowId xmlns:a16="http://schemas.microsoft.com/office/drawing/2014/main" val="2555275460"/>
                  </a:ext>
                </a:extLst>
              </a:tr>
              <a:tr h="338106">
                <a:tc>
                  <a:txBody>
                    <a:bodyPr/>
                    <a:lstStyle/>
                    <a:p>
                      <a:pPr algn="ctr"/>
                      <a:r>
                        <a:rPr lang="en-US" altLang="zh-CN" sz="1600" b="1"/>
                        <a:t>parameters</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8367895"/>
                  </a:ext>
                </a:extLst>
              </a:tr>
              <a:tr h="338106">
                <a:tc>
                  <a:txBody>
                    <a:bodyPr/>
                    <a:lstStyle/>
                    <a:p>
                      <a:pPr algn="ctr"/>
                      <a:r>
                        <a:rPr lang="en-US" altLang="zh-CN" sz="1600" b="1"/>
                        <a:t>Issuer Name</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1924409"/>
                  </a:ext>
                </a:extLst>
              </a:tr>
              <a:tr h="338106">
                <a:tc>
                  <a:txBody>
                    <a:bodyPr/>
                    <a:lstStyle/>
                    <a:p>
                      <a:pPr algn="ctr"/>
                      <a:r>
                        <a:rPr lang="en-US" altLang="zh-CN" sz="1600" b="1" dirty="0"/>
                        <a:t>This Update Date</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6533017"/>
                  </a:ext>
                </a:extLst>
              </a:tr>
              <a:tr h="338106">
                <a:tc>
                  <a:txBody>
                    <a:bodyPr/>
                    <a:lstStyle/>
                    <a:p>
                      <a:pPr algn="ctr"/>
                      <a:r>
                        <a:rPr lang="en-US" altLang="zh-CN" sz="1600" b="1" dirty="0"/>
                        <a:t>Next Update Date</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0140328"/>
                  </a:ext>
                </a:extLst>
              </a:tr>
              <a:tr h="338106">
                <a:tc>
                  <a:txBody>
                    <a:bodyPr/>
                    <a:lstStyle/>
                    <a:p>
                      <a:pPr algn="ctr"/>
                      <a:r>
                        <a:rPr lang="en-US" altLang="zh-CN" sz="1600" b="1" dirty="0"/>
                        <a:t>User certificate serial #</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3499432"/>
                  </a:ext>
                </a:extLst>
              </a:tr>
              <a:tr h="338106">
                <a:tc>
                  <a:txBody>
                    <a:bodyPr/>
                    <a:lstStyle/>
                    <a:p>
                      <a:pPr algn="ctr"/>
                      <a:r>
                        <a:rPr lang="en-US" altLang="zh-CN" sz="1600" b="1" dirty="0"/>
                        <a:t>Revocation date</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4CE"/>
                    </a:solidFill>
                  </a:tcPr>
                </a:tc>
                <a:extLst>
                  <a:ext uri="{0D108BD9-81ED-4DB2-BD59-A6C34878D82A}">
                    <a16:rowId xmlns:a16="http://schemas.microsoft.com/office/drawing/2014/main" val="149116241"/>
                  </a:ext>
                </a:extLst>
              </a:tr>
              <a:tr h="984154">
                <a:tc>
                  <a:txBody>
                    <a:bodyPr/>
                    <a:lstStyle/>
                    <a:p>
                      <a:pPr algn="ctr"/>
                      <a:r>
                        <a:rPr lang="en-US" altLang="zh-CN" sz="1600" b="1" dirty="0"/>
                        <a:t>……</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BE8"/>
                    </a:solidFill>
                  </a:tcPr>
                </a:tc>
                <a:extLst>
                  <a:ext uri="{0D108BD9-81ED-4DB2-BD59-A6C34878D82A}">
                    <a16:rowId xmlns:a16="http://schemas.microsoft.com/office/drawing/2014/main" val="4265185803"/>
                  </a:ext>
                </a:extLst>
              </a:tr>
              <a:tr h="338106">
                <a:tc>
                  <a:txBody>
                    <a:bodyPr/>
                    <a:lstStyle/>
                    <a:p>
                      <a:pPr algn="ctr"/>
                      <a:r>
                        <a:rPr lang="en-US" altLang="zh-CN" sz="1600" b="1" dirty="0"/>
                        <a:t>User certificate serial #</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CBD4CE"/>
                    </a:solidFill>
                  </a:tcPr>
                </a:tc>
                <a:extLst>
                  <a:ext uri="{0D108BD9-81ED-4DB2-BD59-A6C34878D82A}">
                    <a16:rowId xmlns:a16="http://schemas.microsoft.com/office/drawing/2014/main" val="762395884"/>
                  </a:ext>
                </a:extLst>
              </a:tr>
              <a:tr h="338106">
                <a:tc>
                  <a:txBody>
                    <a:bodyPr/>
                    <a:lstStyle/>
                    <a:p>
                      <a:pPr algn="ctr"/>
                      <a:r>
                        <a:rPr lang="en-US" altLang="zh-CN" sz="1600" b="1" dirty="0"/>
                        <a:t>Revocation date</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717368"/>
                  </a:ext>
                </a:extLst>
              </a:tr>
              <a:tr h="338106">
                <a:tc>
                  <a:txBody>
                    <a:bodyPr/>
                    <a:lstStyle/>
                    <a:p>
                      <a:pPr algn="ctr"/>
                      <a:r>
                        <a:rPr lang="en-US" altLang="zh-CN" sz="1600" b="1" dirty="0"/>
                        <a:t>Algorithm</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8847973"/>
                  </a:ext>
                </a:extLst>
              </a:tr>
              <a:tr h="338106">
                <a:tc>
                  <a:txBody>
                    <a:bodyPr/>
                    <a:lstStyle/>
                    <a:p>
                      <a:pPr algn="ctr"/>
                      <a:r>
                        <a:rPr lang="en-US" altLang="zh-CN" sz="1600" b="1" dirty="0"/>
                        <a:t>Parameters</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7EBE8"/>
                    </a:solidFill>
                  </a:tcPr>
                </a:tc>
                <a:extLst>
                  <a:ext uri="{0D108BD9-81ED-4DB2-BD59-A6C34878D82A}">
                    <a16:rowId xmlns:a16="http://schemas.microsoft.com/office/drawing/2014/main" val="2244427863"/>
                  </a:ext>
                </a:extLst>
              </a:tr>
              <a:tr h="338106">
                <a:tc>
                  <a:txBody>
                    <a:bodyPr/>
                    <a:lstStyle/>
                    <a:p>
                      <a:pPr algn="ctr"/>
                      <a:r>
                        <a:rPr lang="en-US" altLang="zh-CN" sz="1600" b="1" dirty="0"/>
                        <a:t>encrypted</a:t>
                      </a:r>
                      <a:endParaRPr lang="zh-CN"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936755"/>
                  </a:ext>
                </a:extLst>
              </a:tr>
            </a:tbl>
          </a:graphicData>
        </a:graphic>
      </p:graphicFrame>
      <p:sp>
        <p:nvSpPr>
          <p:cNvPr id="7" name="左大括号 6">
            <a:extLst>
              <a:ext uri="{FF2B5EF4-FFF2-40B4-BE49-F238E27FC236}">
                <a16:creationId xmlns:a16="http://schemas.microsoft.com/office/drawing/2014/main" id="{22B91E85-B2F8-4BAC-AF35-FF270B58F079}"/>
              </a:ext>
            </a:extLst>
          </p:cNvPr>
          <p:cNvSpPr/>
          <p:nvPr/>
        </p:nvSpPr>
        <p:spPr>
          <a:xfrm>
            <a:off x="8884424" y="1108856"/>
            <a:ext cx="190500" cy="635000"/>
          </a:xfrm>
          <a:prstGeom prst="leftBrace">
            <a:avLst>
              <a:gd name="adj1" fmla="val 4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A4212D7-D162-4140-932F-37BA5B358007}"/>
              </a:ext>
            </a:extLst>
          </p:cNvPr>
          <p:cNvSpPr txBox="1"/>
          <p:nvPr/>
        </p:nvSpPr>
        <p:spPr>
          <a:xfrm>
            <a:off x="7427255" y="964691"/>
            <a:ext cx="1320644" cy="923330"/>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Signature</a:t>
            </a:r>
          </a:p>
          <a:p>
            <a:pPr algn="ctr" eaLnBrk="1" fontAlgn="auto" hangingPunct="1">
              <a:spcBef>
                <a:spcPts val="0"/>
              </a:spcBef>
              <a:spcAft>
                <a:spcPts val="0"/>
              </a:spcAft>
            </a:pPr>
            <a:r>
              <a:rPr lang="en-US" altLang="zh-CN" b="1" kern="0" dirty="0">
                <a:solidFill>
                  <a:schemeClr val="tx2"/>
                </a:solidFill>
                <a:latin typeface="Arial" panose="020B0604020202020204"/>
              </a:rPr>
              <a:t>algorithm</a:t>
            </a:r>
          </a:p>
          <a:p>
            <a:pPr algn="ctr" eaLnBrk="1" fontAlgn="auto" hangingPunct="1">
              <a:spcBef>
                <a:spcPts val="0"/>
              </a:spcBef>
              <a:spcAft>
                <a:spcPts val="0"/>
              </a:spcAft>
            </a:pPr>
            <a:r>
              <a:rPr lang="en-US" altLang="zh-CN" b="1" kern="0" dirty="0">
                <a:solidFill>
                  <a:schemeClr val="tx2"/>
                </a:solidFill>
                <a:latin typeface="Arial" panose="020B0604020202020204"/>
              </a:rPr>
              <a:t>identifier</a:t>
            </a:r>
            <a:endParaRPr lang="zh-CN" altLang="en-US" b="1" kern="0" dirty="0">
              <a:solidFill>
                <a:schemeClr val="tx2"/>
              </a:solidFill>
              <a:latin typeface="Arial" panose="020B0604020202020204"/>
            </a:endParaRPr>
          </a:p>
        </p:txBody>
      </p:sp>
      <p:sp>
        <p:nvSpPr>
          <p:cNvPr id="9" name="左大括号 8">
            <a:extLst>
              <a:ext uri="{FF2B5EF4-FFF2-40B4-BE49-F238E27FC236}">
                <a16:creationId xmlns:a16="http://schemas.microsoft.com/office/drawing/2014/main" id="{1294FED8-A27B-4774-8A8E-2AADDBC01FDD}"/>
              </a:ext>
            </a:extLst>
          </p:cNvPr>
          <p:cNvSpPr/>
          <p:nvPr/>
        </p:nvSpPr>
        <p:spPr>
          <a:xfrm>
            <a:off x="8884424" y="2115331"/>
            <a:ext cx="190500" cy="635000"/>
          </a:xfrm>
          <a:prstGeom prst="leftBrace">
            <a:avLst>
              <a:gd name="adj1" fmla="val 4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8CC1AEF-CC67-4F8B-9565-E353A377DC26}"/>
              </a:ext>
            </a:extLst>
          </p:cNvPr>
          <p:cNvSpPr txBox="1"/>
          <p:nvPr/>
        </p:nvSpPr>
        <p:spPr>
          <a:xfrm>
            <a:off x="7427255" y="2104000"/>
            <a:ext cx="1320644" cy="646331"/>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Revoked</a:t>
            </a:r>
          </a:p>
          <a:p>
            <a:pPr algn="ctr" eaLnBrk="1" fontAlgn="auto" hangingPunct="1">
              <a:spcBef>
                <a:spcPts val="0"/>
              </a:spcBef>
              <a:spcAft>
                <a:spcPts val="0"/>
              </a:spcAft>
            </a:pPr>
            <a:r>
              <a:rPr lang="en-US" altLang="zh-CN" b="1" kern="0" dirty="0">
                <a:solidFill>
                  <a:schemeClr val="tx2"/>
                </a:solidFill>
                <a:latin typeface="Arial" panose="020B0604020202020204"/>
              </a:rPr>
              <a:t>certificate</a:t>
            </a:r>
            <a:endParaRPr lang="zh-CN" altLang="en-US" b="1" kern="0" dirty="0">
              <a:solidFill>
                <a:schemeClr val="tx2"/>
              </a:solidFill>
              <a:latin typeface="Arial" panose="020B0604020202020204"/>
            </a:endParaRPr>
          </a:p>
        </p:txBody>
      </p:sp>
      <p:sp>
        <p:nvSpPr>
          <p:cNvPr id="13" name="左大括号 12">
            <a:extLst>
              <a:ext uri="{FF2B5EF4-FFF2-40B4-BE49-F238E27FC236}">
                <a16:creationId xmlns:a16="http://schemas.microsoft.com/office/drawing/2014/main" id="{9FEE4CF1-3A44-4314-B286-6AD91ED180E3}"/>
              </a:ext>
            </a:extLst>
          </p:cNvPr>
          <p:cNvSpPr/>
          <p:nvPr/>
        </p:nvSpPr>
        <p:spPr>
          <a:xfrm>
            <a:off x="8893949" y="5173245"/>
            <a:ext cx="152400" cy="925294"/>
          </a:xfrm>
          <a:prstGeom prst="leftBrace">
            <a:avLst>
              <a:gd name="adj1" fmla="val 11499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988EA73-1EAA-468D-AC7B-CC45D2F22A23}"/>
              </a:ext>
            </a:extLst>
          </p:cNvPr>
          <p:cNvSpPr txBox="1"/>
          <p:nvPr/>
        </p:nvSpPr>
        <p:spPr>
          <a:xfrm>
            <a:off x="7441621" y="5425466"/>
            <a:ext cx="1320644" cy="369332"/>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Signature</a:t>
            </a:r>
          </a:p>
        </p:txBody>
      </p:sp>
      <p:sp>
        <p:nvSpPr>
          <p:cNvPr id="15" name="左大括号 14">
            <a:extLst>
              <a:ext uri="{FF2B5EF4-FFF2-40B4-BE49-F238E27FC236}">
                <a16:creationId xmlns:a16="http://schemas.microsoft.com/office/drawing/2014/main" id="{435C55E3-7C9E-401B-BF5D-7AEE81C685B0}"/>
              </a:ext>
            </a:extLst>
          </p:cNvPr>
          <p:cNvSpPr/>
          <p:nvPr/>
        </p:nvSpPr>
        <p:spPr>
          <a:xfrm>
            <a:off x="8843359" y="4455835"/>
            <a:ext cx="190500" cy="635000"/>
          </a:xfrm>
          <a:prstGeom prst="leftBrace">
            <a:avLst>
              <a:gd name="adj1" fmla="val 4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50AE256-D969-4B89-BF47-14F421E2EB5A}"/>
              </a:ext>
            </a:extLst>
          </p:cNvPr>
          <p:cNvSpPr txBox="1"/>
          <p:nvPr/>
        </p:nvSpPr>
        <p:spPr>
          <a:xfrm>
            <a:off x="7386190" y="4444504"/>
            <a:ext cx="1320644" cy="646331"/>
          </a:xfrm>
          <a:prstGeom prst="rect">
            <a:avLst/>
          </a:prstGeom>
          <a:noFill/>
        </p:spPr>
        <p:txBody>
          <a:bodyPr wrap="square" rtlCol="0">
            <a:spAutoFit/>
          </a:bodyPr>
          <a:lstStyle/>
          <a:p>
            <a:pPr algn="ctr" eaLnBrk="1" fontAlgn="auto" hangingPunct="1">
              <a:spcBef>
                <a:spcPts val="0"/>
              </a:spcBef>
              <a:spcAft>
                <a:spcPts val="0"/>
              </a:spcAft>
            </a:pPr>
            <a:r>
              <a:rPr lang="en-US" altLang="zh-CN" b="1" kern="0" dirty="0">
                <a:solidFill>
                  <a:schemeClr val="tx2"/>
                </a:solidFill>
                <a:latin typeface="Arial" panose="020B0604020202020204"/>
              </a:rPr>
              <a:t>Revoked</a:t>
            </a:r>
          </a:p>
          <a:p>
            <a:pPr algn="ctr" eaLnBrk="1" fontAlgn="auto" hangingPunct="1">
              <a:spcBef>
                <a:spcPts val="0"/>
              </a:spcBef>
              <a:spcAft>
                <a:spcPts val="0"/>
              </a:spcAft>
            </a:pPr>
            <a:r>
              <a:rPr lang="en-US" altLang="zh-CN" b="1" kern="0" dirty="0">
                <a:solidFill>
                  <a:schemeClr val="tx2"/>
                </a:solidFill>
                <a:latin typeface="Arial" panose="020B0604020202020204"/>
              </a:rPr>
              <a:t>certificate</a:t>
            </a:r>
            <a:endParaRPr lang="zh-CN" altLang="en-US" b="1" kern="0" dirty="0">
              <a:solidFill>
                <a:schemeClr val="tx2"/>
              </a:solidFill>
              <a:latin typeface="Arial" panose="020B0604020202020204"/>
            </a:endParaRPr>
          </a:p>
        </p:txBody>
      </p:sp>
    </p:spTree>
    <p:extLst>
      <p:ext uri="{BB962C8B-B14F-4D97-AF65-F5344CB8AC3E}">
        <p14:creationId xmlns:p14="http://schemas.microsoft.com/office/powerpoint/2010/main" val="4254866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04250-3ABA-49FB-9E64-7EA7DC82533D}"/>
              </a:ext>
            </a:extLst>
          </p:cNvPr>
          <p:cNvSpPr>
            <a:spLocks noGrp="1"/>
          </p:cNvSpPr>
          <p:nvPr>
            <p:ph type="title"/>
          </p:nvPr>
        </p:nvSpPr>
        <p:spPr/>
        <p:txBody>
          <a:bodyPr/>
          <a:lstStyle/>
          <a:p>
            <a:r>
              <a:rPr lang="zh-CN" altLang="en-US" dirty="0"/>
              <a:t>数字证书的管理</a:t>
            </a:r>
          </a:p>
        </p:txBody>
      </p:sp>
      <p:sp>
        <p:nvSpPr>
          <p:cNvPr id="3" name="ïṡḷiḑé">
            <a:extLst>
              <a:ext uri="{FF2B5EF4-FFF2-40B4-BE49-F238E27FC236}">
                <a16:creationId xmlns:a16="http://schemas.microsoft.com/office/drawing/2014/main" id="{4672D803-BCF8-440A-88BF-2C9BDEE2B8B2}"/>
              </a:ext>
            </a:extLst>
          </p:cNvPr>
          <p:cNvSpPr/>
          <p:nvPr/>
        </p:nvSpPr>
        <p:spPr>
          <a:xfrm>
            <a:off x="1169686" y="1096869"/>
            <a:ext cx="10424328" cy="498861"/>
          </a:xfrm>
          <a:prstGeom prst="rect">
            <a:avLst/>
          </a:prstGeom>
        </p:spPr>
        <p:txBody>
          <a:bodyPr wrap="square" anchor="ctr" anchorCtr="0">
            <a:normAutofit/>
          </a:bodyPr>
          <a:lstStyle/>
          <a:p>
            <a:pPr lvl="0"/>
            <a:r>
              <a:rPr lang="zh-CN" altLang="en-US" sz="2400" b="1" spc="100" dirty="0">
                <a:solidFill>
                  <a:schemeClr val="accent4"/>
                </a:solidFill>
              </a:rPr>
              <a:t>鉴别过程</a:t>
            </a:r>
          </a:p>
        </p:txBody>
      </p:sp>
      <p:sp>
        <p:nvSpPr>
          <p:cNvPr id="4" name="Freeform 27">
            <a:extLst>
              <a:ext uri="{FF2B5EF4-FFF2-40B4-BE49-F238E27FC236}">
                <a16:creationId xmlns:a16="http://schemas.microsoft.com/office/drawing/2014/main" id="{E2E62B5D-1663-405C-8090-3245E3C7AEC7}"/>
              </a:ext>
            </a:extLst>
          </p:cNvPr>
          <p:cNvSpPr>
            <a:spLocks noEditPoints="1"/>
          </p:cNvSpPr>
          <p:nvPr/>
        </p:nvSpPr>
        <p:spPr bwMode="auto">
          <a:xfrm>
            <a:off x="668749" y="1031863"/>
            <a:ext cx="500937" cy="506102"/>
          </a:xfrm>
          <a:custGeom>
            <a:avLst/>
            <a:gdLst>
              <a:gd name="T0" fmla="*/ 142 w 147"/>
              <a:gd name="T1" fmla="*/ 125 h 148"/>
              <a:gd name="T2" fmla="*/ 105 w 147"/>
              <a:gd name="T3" fmla="*/ 88 h 148"/>
              <a:gd name="T4" fmla="*/ 95 w 147"/>
              <a:gd name="T5" fmla="*/ 84 h 148"/>
              <a:gd name="T6" fmla="*/ 87 w 147"/>
              <a:gd name="T7" fmla="*/ 75 h 148"/>
              <a:gd name="T8" fmla="*/ 81 w 147"/>
              <a:gd name="T9" fmla="*/ 18 h 148"/>
              <a:gd name="T10" fmla="*/ 17 w 147"/>
              <a:gd name="T11" fmla="*/ 18 h 148"/>
              <a:gd name="T12" fmla="*/ 17 w 147"/>
              <a:gd name="T13" fmla="*/ 82 h 148"/>
              <a:gd name="T14" fmla="*/ 75 w 147"/>
              <a:gd name="T15" fmla="*/ 87 h 148"/>
              <a:gd name="T16" fmla="*/ 84 w 147"/>
              <a:gd name="T17" fmla="*/ 96 h 148"/>
              <a:gd name="T18" fmla="*/ 87 w 147"/>
              <a:gd name="T19" fmla="*/ 105 h 148"/>
              <a:gd name="T20" fmla="*/ 125 w 147"/>
              <a:gd name="T21" fmla="*/ 143 h 148"/>
              <a:gd name="T22" fmla="*/ 142 w 147"/>
              <a:gd name="T23" fmla="*/ 143 h 148"/>
              <a:gd name="T24" fmla="*/ 142 w 147"/>
              <a:gd name="T25" fmla="*/ 125 h 148"/>
              <a:gd name="T26" fmla="*/ 73 w 147"/>
              <a:gd name="T27" fmla="*/ 73 h 148"/>
              <a:gd name="T28" fmla="*/ 26 w 147"/>
              <a:gd name="T29" fmla="*/ 73 h 148"/>
              <a:gd name="T30" fmla="*/ 26 w 147"/>
              <a:gd name="T31" fmla="*/ 27 h 148"/>
              <a:gd name="T32" fmla="*/ 73 w 147"/>
              <a:gd name="T33" fmla="*/ 27 h 148"/>
              <a:gd name="T34" fmla="*/ 73 w 147"/>
              <a:gd name="T35" fmla="*/ 73 h 148"/>
              <a:gd name="T36" fmla="*/ 53 w 147"/>
              <a:gd name="T37" fmla="*/ 27 h 148"/>
              <a:gd name="T38" fmla="*/ 26 w 147"/>
              <a:gd name="T39" fmla="*/ 53 h 148"/>
              <a:gd name="T40" fmla="*/ 34 w 147"/>
              <a:gd name="T41" fmla="*/ 59 h 148"/>
              <a:gd name="T42" fmla="*/ 34 w 147"/>
              <a:gd name="T43" fmla="*/ 51 h 148"/>
              <a:gd name="T44" fmla="*/ 51 w 147"/>
              <a:gd name="T45" fmla="*/ 34 h 148"/>
              <a:gd name="T46" fmla="*/ 59 w 147"/>
              <a:gd name="T47" fmla="*/ 35 h 148"/>
              <a:gd name="T48" fmla="*/ 53 w 147"/>
              <a:gd name="T49" fmla="*/ 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142" y="125"/>
                </a:moveTo>
                <a:cubicBezTo>
                  <a:pt x="105" y="88"/>
                  <a:pt x="105" y="88"/>
                  <a:pt x="105" y="88"/>
                </a:cubicBezTo>
                <a:cubicBezTo>
                  <a:pt x="102" y="85"/>
                  <a:pt x="99" y="84"/>
                  <a:pt x="95" y="84"/>
                </a:cubicBezTo>
                <a:cubicBezTo>
                  <a:pt x="87" y="75"/>
                  <a:pt x="87" y="75"/>
                  <a:pt x="87" y="75"/>
                </a:cubicBezTo>
                <a:cubicBezTo>
                  <a:pt x="99" y="58"/>
                  <a:pt x="97" y="33"/>
                  <a:pt x="81" y="18"/>
                </a:cubicBezTo>
                <a:cubicBezTo>
                  <a:pt x="64" y="0"/>
                  <a:pt x="35" y="0"/>
                  <a:pt x="17" y="18"/>
                </a:cubicBezTo>
                <a:cubicBezTo>
                  <a:pt x="0" y="35"/>
                  <a:pt x="0" y="64"/>
                  <a:pt x="17" y="82"/>
                </a:cubicBezTo>
                <a:cubicBezTo>
                  <a:pt x="33" y="97"/>
                  <a:pt x="57" y="99"/>
                  <a:pt x="75" y="87"/>
                </a:cubicBezTo>
                <a:cubicBezTo>
                  <a:pt x="84" y="96"/>
                  <a:pt x="84" y="96"/>
                  <a:pt x="84" y="96"/>
                </a:cubicBezTo>
                <a:cubicBezTo>
                  <a:pt x="84" y="99"/>
                  <a:pt x="85" y="102"/>
                  <a:pt x="87" y="105"/>
                </a:cubicBezTo>
                <a:cubicBezTo>
                  <a:pt x="125" y="143"/>
                  <a:pt x="125" y="143"/>
                  <a:pt x="125" y="143"/>
                </a:cubicBezTo>
                <a:cubicBezTo>
                  <a:pt x="130" y="148"/>
                  <a:pt x="138" y="148"/>
                  <a:pt x="142" y="143"/>
                </a:cubicBezTo>
                <a:cubicBezTo>
                  <a:pt x="147" y="138"/>
                  <a:pt x="147" y="130"/>
                  <a:pt x="142" y="125"/>
                </a:cubicBezTo>
                <a:close/>
                <a:moveTo>
                  <a:pt x="73" y="73"/>
                </a:moveTo>
                <a:cubicBezTo>
                  <a:pt x="60" y="86"/>
                  <a:pt x="39" y="86"/>
                  <a:pt x="26" y="73"/>
                </a:cubicBezTo>
                <a:cubicBezTo>
                  <a:pt x="13" y="60"/>
                  <a:pt x="13" y="39"/>
                  <a:pt x="26" y="27"/>
                </a:cubicBezTo>
                <a:cubicBezTo>
                  <a:pt x="39" y="14"/>
                  <a:pt x="60" y="14"/>
                  <a:pt x="73" y="27"/>
                </a:cubicBezTo>
                <a:cubicBezTo>
                  <a:pt x="86" y="39"/>
                  <a:pt x="86" y="60"/>
                  <a:pt x="73" y="73"/>
                </a:cubicBezTo>
                <a:close/>
                <a:moveTo>
                  <a:pt x="53" y="27"/>
                </a:moveTo>
                <a:cubicBezTo>
                  <a:pt x="39" y="24"/>
                  <a:pt x="23" y="39"/>
                  <a:pt x="26" y="53"/>
                </a:cubicBezTo>
                <a:cubicBezTo>
                  <a:pt x="28" y="59"/>
                  <a:pt x="33" y="61"/>
                  <a:pt x="34" y="59"/>
                </a:cubicBezTo>
                <a:cubicBezTo>
                  <a:pt x="36" y="57"/>
                  <a:pt x="34" y="54"/>
                  <a:pt x="34" y="51"/>
                </a:cubicBezTo>
                <a:cubicBezTo>
                  <a:pt x="32" y="42"/>
                  <a:pt x="42" y="32"/>
                  <a:pt x="51" y="34"/>
                </a:cubicBezTo>
                <a:cubicBezTo>
                  <a:pt x="54" y="35"/>
                  <a:pt x="57" y="36"/>
                  <a:pt x="59" y="35"/>
                </a:cubicBezTo>
                <a:cubicBezTo>
                  <a:pt x="61" y="33"/>
                  <a:pt x="58" y="28"/>
                  <a:pt x="53" y="27"/>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文本框 4">
            <a:extLst>
              <a:ext uri="{FF2B5EF4-FFF2-40B4-BE49-F238E27FC236}">
                <a16:creationId xmlns:a16="http://schemas.microsoft.com/office/drawing/2014/main" id="{6F34094C-C8D3-4433-943D-B947D0F8077B}"/>
              </a:ext>
            </a:extLst>
          </p:cNvPr>
          <p:cNvSpPr txBox="1"/>
          <p:nvPr/>
        </p:nvSpPr>
        <p:spPr>
          <a:xfrm>
            <a:off x="866186" y="1577945"/>
            <a:ext cx="3352382" cy="452432"/>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2000" b="1" dirty="0">
                <a:solidFill>
                  <a:schemeClr val="accent1"/>
                </a:solidFill>
                <a:ea typeface="+mj-ea"/>
              </a:rPr>
              <a:t>单向鉴别</a:t>
            </a:r>
            <a:endParaRPr lang="en-US" altLang="zh-CN" sz="2000" b="1" dirty="0">
              <a:solidFill>
                <a:schemeClr val="accent1"/>
              </a:solidFill>
              <a:ea typeface="+mj-ea"/>
            </a:endParaRPr>
          </a:p>
        </p:txBody>
      </p:sp>
      <p:pic>
        <p:nvPicPr>
          <p:cNvPr id="6" name="Picture 2">
            <a:extLst>
              <a:ext uri="{FF2B5EF4-FFF2-40B4-BE49-F238E27FC236}">
                <a16:creationId xmlns:a16="http://schemas.microsoft.com/office/drawing/2014/main" id="{4C0B06DC-A7A8-4723-BF7F-76BAA050E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036" y="2280389"/>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5BAACC1-10AA-400D-8A92-43286E692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377" y="2280389"/>
            <a:ext cx="1930501" cy="1930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863445CB-E8ED-419C-B11A-9E022567CFFB}"/>
              </a:ext>
            </a:extLst>
          </p:cNvPr>
          <p:cNvGrpSpPr/>
          <p:nvPr/>
        </p:nvGrpSpPr>
        <p:grpSpPr>
          <a:xfrm>
            <a:off x="3063537" y="3245639"/>
            <a:ext cx="5848350" cy="379556"/>
            <a:chOff x="2705100" y="5592996"/>
            <a:chExt cx="5848350" cy="379556"/>
          </a:xfrm>
        </p:grpSpPr>
        <p:cxnSp>
          <p:nvCxnSpPr>
            <p:cNvPr id="9" name="直接连接符 8">
              <a:extLst>
                <a:ext uri="{FF2B5EF4-FFF2-40B4-BE49-F238E27FC236}">
                  <a16:creationId xmlns:a16="http://schemas.microsoft.com/office/drawing/2014/main" id="{1DB8087F-4C4D-4DA2-83DC-FBB593A307BC}"/>
                </a:ext>
              </a:extLst>
            </p:cNvPr>
            <p:cNvCxnSpPr>
              <a:cxnSpLocks/>
            </p:cNvCxnSpPr>
            <p:nvPr/>
          </p:nvCxnSpPr>
          <p:spPr>
            <a:xfrm>
              <a:off x="2705100" y="5777373"/>
              <a:ext cx="5848350" cy="5401"/>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5B112C98-B594-4D5F-9547-30ED6CB5560C}"/>
                </a:ext>
              </a:extLst>
            </p:cNvPr>
            <p:cNvSpPr/>
            <p:nvPr/>
          </p:nvSpPr>
          <p:spPr>
            <a:xfrm>
              <a:off x="3848474" y="5592996"/>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err="1">
                  <a:solidFill>
                    <a:schemeClr val="accent4"/>
                  </a:solidFill>
                  <a:latin typeface="Arial" panose="020B0604020202020204"/>
                </a:rPr>
                <a:t>t</a:t>
              </a:r>
              <a:r>
                <a:rPr lang="en-US" altLang="zh-CN" kern="0" baseline="-25000" dirty="0" err="1">
                  <a:solidFill>
                    <a:schemeClr val="accent4"/>
                  </a:solidFill>
                  <a:latin typeface="Arial" panose="020B0604020202020204"/>
                </a:rPr>
                <a:t>A</a:t>
              </a:r>
              <a:r>
                <a:rPr lang="en-US" altLang="zh-CN" kern="0" dirty="0" err="1">
                  <a:solidFill>
                    <a:schemeClr val="accent4"/>
                  </a:solidFill>
                  <a:latin typeface="Arial" panose="020B0604020202020204"/>
                </a:rPr>
                <a:t>,r</a:t>
              </a:r>
              <a:r>
                <a:rPr lang="en-US" altLang="zh-CN" kern="0" baseline="-25000" dirty="0" err="1">
                  <a:solidFill>
                    <a:schemeClr val="accent4"/>
                  </a:solidFill>
                  <a:latin typeface="Arial" panose="020B0604020202020204"/>
                </a:rPr>
                <a:t>A</a:t>
              </a:r>
              <a:r>
                <a:rPr lang="en-US" altLang="zh-CN" kern="0" dirty="0" err="1">
                  <a:solidFill>
                    <a:schemeClr val="accent4"/>
                  </a:solidFill>
                  <a:latin typeface="Arial" panose="020B0604020202020204"/>
                </a:rPr>
                <a:t>,A,sgnData,E</a:t>
              </a:r>
              <a:r>
                <a:rPr lang="en-US" altLang="zh-CN" kern="0" baseline="-25000" dirty="0" err="1">
                  <a:solidFill>
                    <a:schemeClr val="accent4"/>
                  </a:solidFill>
                  <a:latin typeface="Arial" panose="020B0604020202020204"/>
                </a:rPr>
                <a:t>KU</a:t>
              </a:r>
              <a:r>
                <a:rPr lang="en-US" altLang="zh-CN" sz="1200" kern="0" baseline="-37000" dirty="0" err="1">
                  <a:solidFill>
                    <a:schemeClr val="accent4"/>
                  </a:solidFill>
                  <a:latin typeface="Arial" panose="020B0604020202020204"/>
                </a:rPr>
                <a:t>B</a:t>
              </a:r>
              <a:r>
                <a:rPr lang="en-US" altLang="zh-CN" kern="0" dirty="0">
                  <a:solidFill>
                    <a:schemeClr val="accent4"/>
                  </a:solidFill>
                  <a:latin typeface="Arial" panose="020B0604020202020204"/>
                </a:rPr>
                <a:t>(K</a:t>
              </a:r>
              <a:r>
                <a:rPr lang="en-US" altLang="zh-CN" kern="0" baseline="-25000" dirty="0">
                  <a:solidFill>
                    <a:schemeClr val="accent4"/>
                  </a:solidFill>
                  <a:latin typeface="Arial" panose="020B0604020202020204"/>
                </a:rPr>
                <a:t>AB</a:t>
              </a:r>
              <a:r>
                <a:rPr lang="en-US" altLang="zh-CN" kern="0" dirty="0">
                  <a:solidFill>
                    <a:schemeClr val="accent4"/>
                  </a:solidFill>
                  <a:latin typeface="Arial" panose="020B0604020202020204"/>
                </a:rPr>
                <a:t>)</a:t>
              </a:r>
              <a:endParaRPr lang="zh-CN" altLang="en-US" kern="0" dirty="0">
                <a:solidFill>
                  <a:schemeClr val="accent4"/>
                </a:solidFill>
                <a:latin typeface="Arial" panose="020B0604020202020204"/>
              </a:endParaRPr>
            </a:p>
          </p:txBody>
        </p:sp>
      </p:grpSp>
      <p:sp>
        <p:nvSpPr>
          <p:cNvPr id="14" name="文本框 13">
            <a:extLst>
              <a:ext uri="{FF2B5EF4-FFF2-40B4-BE49-F238E27FC236}">
                <a16:creationId xmlns:a16="http://schemas.microsoft.com/office/drawing/2014/main" id="{DD41B867-57B2-4BD8-88CF-1F4FD092E697}"/>
              </a:ext>
            </a:extLst>
          </p:cNvPr>
          <p:cNvSpPr txBox="1"/>
          <p:nvPr/>
        </p:nvSpPr>
        <p:spPr>
          <a:xfrm>
            <a:off x="3691936" y="4320408"/>
            <a:ext cx="5934664" cy="1727781"/>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en-US" altLang="zh-CN" dirty="0" err="1"/>
              <a:t>t</a:t>
            </a:r>
            <a:r>
              <a:rPr lang="en-US" altLang="zh-CN" baseline="-25000" dirty="0" err="1"/>
              <a:t>A</a:t>
            </a:r>
            <a:r>
              <a:rPr lang="zh-CN" altLang="en-US" dirty="0"/>
              <a:t>：时间戳，防止报文的延迟传送</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dirty="0" err="1"/>
              <a:t>r</a:t>
            </a:r>
            <a:r>
              <a:rPr lang="en-US" altLang="zh-CN" baseline="-25000" dirty="0" err="1"/>
              <a:t>A</a:t>
            </a:r>
            <a:r>
              <a:rPr lang="zh-CN" altLang="en-US" dirty="0"/>
              <a:t>：不重复的随机数，检测重放攻击，防止伪造签名</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dirty="0"/>
              <a:t>A</a:t>
            </a:r>
            <a:r>
              <a:rPr lang="zh-CN" altLang="en-US" dirty="0"/>
              <a:t>：身份标识，证书</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kern="0" dirty="0">
                <a:latin typeface="Arial" panose="020B0604020202020204"/>
              </a:rPr>
              <a:t>E</a:t>
            </a:r>
            <a:r>
              <a:rPr lang="en-US" altLang="zh-CN" kern="0" baseline="-25000" dirty="0">
                <a:latin typeface="Arial" panose="020B0604020202020204"/>
              </a:rPr>
              <a:t>KU</a:t>
            </a:r>
            <a:r>
              <a:rPr lang="en-US" altLang="zh-CN" sz="1200" kern="0" baseline="-37000" dirty="0">
                <a:latin typeface="Arial" panose="020B0604020202020204"/>
              </a:rPr>
              <a:t>B</a:t>
            </a:r>
            <a:r>
              <a:rPr lang="en-US" altLang="zh-CN" kern="0" dirty="0">
                <a:latin typeface="Arial" panose="020B0604020202020204"/>
              </a:rPr>
              <a:t>(K</a:t>
            </a:r>
            <a:r>
              <a:rPr lang="en-US" altLang="zh-CN" kern="0" baseline="-25000" dirty="0">
                <a:latin typeface="Arial" panose="020B0604020202020204"/>
              </a:rPr>
              <a:t>AB</a:t>
            </a:r>
            <a:r>
              <a:rPr lang="en-US" altLang="zh-CN" kern="0" dirty="0">
                <a:latin typeface="Arial" panose="020B0604020202020204"/>
              </a:rPr>
              <a:t>)</a:t>
            </a:r>
            <a:r>
              <a:rPr lang="zh-CN" altLang="en-US" kern="0" dirty="0">
                <a:latin typeface="Arial" panose="020B0604020202020204"/>
              </a:rPr>
              <a:t>：可附会话密钥</a:t>
            </a:r>
            <a:endParaRPr lang="zh-CN" altLang="en-US" dirty="0"/>
          </a:p>
        </p:txBody>
      </p:sp>
    </p:spTree>
    <p:extLst>
      <p:ext uri="{BB962C8B-B14F-4D97-AF65-F5344CB8AC3E}">
        <p14:creationId xmlns:p14="http://schemas.microsoft.com/office/powerpoint/2010/main" val="2817714767"/>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04250-3ABA-49FB-9E64-7EA7DC82533D}"/>
              </a:ext>
            </a:extLst>
          </p:cNvPr>
          <p:cNvSpPr>
            <a:spLocks noGrp="1"/>
          </p:cNvSpPr>
          <p:nvPr>
            <p:ph type="title"/>
          </p:nvPr>
        </p:nvSpPr>
        <p:spPr/>
        <p:txBody>
          <a:bodyPr/>
          <a:lstStyle/>
          <a:p>
            <a:r>
              <a:rPr lang="zh-CN" altLang="en-US" dirty="0"/>
              <a:t>数字证书的管理</a:t>
            </a:r>
          </a:p>
        </p:txBody>
      </p:sp>
      <p:sp>
        <p:nvSpPr>
          <p:cNvPr id="3" name="ïṡḷiḑé">
            <a:extLst>
              <a:ext uri="{FF2B5EF4-FFF2-40B4-BE49-F238E27FC236}">
                <a16:creationId xmlns:a16="http://schemas.microsoft.com/office/drawing/2014/main" id="{4672D803-BCF8-440A-88BF-2C9BDEE2B8B2}"/>
              </a:ext>
            </a:extLst>
          </p:cNvPr>
          <p:cNvSpPr/>
          <p:nvPr/>
        </p:nvSpPr>
        <p:spPr>
          <a:xfrm>
            <a:off x="1169686" y="1096869"/>
            <a:ext cx="10424328" cy="498861"/>
          </a:xfrm>
          <a:prstGeom prst="rect">
            <a:avLst/>
          </a:prstGeom>
        </p:spPr>
        <p:txBody>
          <a:bodyPr wrap="square" anchor="ctr" anchorCtr="0">
            <a:normAutofit/>
          </a:bodyPr>
          <a:lstStyle/>
          <a:p>
            <a:pPr lvl="0"/>
            <a:r>
              <a:rPr lang="zh-CN" altLang="en-US" sz="2400" b="1" spc="100" dirty="0">
                <a:solidFill>
                  <a:schemeClr val="accent4"/>
                </a:solidFill>
              </a:rPr>
              <a:t>鉴别过程</a:t>
            </a:r>
          </a:p>
        </p:txBody>
      </p:sp>
      <p:sp>
        <p:nvSpPr>
          <p:cNvPr id="4" name="Freeform 27">
            <a:extLst>
              <a:ext uri="{FF2B5EF4-FFF2-40B4-BE49-F238E27FC236}">
                <a16:creationId xmlns:a16="http://schemas.microsoft.com/office/drawing/2014/main" id="{E2E62B5D-1663-405C-8090-3245E3C7AEC7}"/>
              </a:ext>
            </a:extLst>
          </p:cNvPr>
          <p:cNvSpPr>
            <a:spLocks noEditPoints="1"/>
          </p:cNvSpPr>
          <p:nvPr/>
        </p:nvSpPr>
        <p:spPr bwMode="auto">
          <a:xfrm>
            <a:off x="668749" y="1031863"/>
            <a:ext cx="500937" cy="506102"/>
          </a:xfrm>
          <a:custGeom>
            <a:avLst/>
            <a:gdLst>
              <a:gd name="T0" fmla="*/ 142 w 147"/>
              <a:gd name="T1" fmla="*/ 125 h 148"/>
              <a:gd name="T2" fmla="*/ 105 w 147"/>
              <a:gd name="T3" fmla="*/ 88 h 148"/>
              <a:gd name="T4" fmla="*/ 95 w 147"/>
              <a:gd name="T5" fmla="*/ 84 h 148"/>
              <a:gd name="T6" fmla="*/ 87 w 147"/>
              <a:gd name="T7" fmla="*/ 75 h 148"/>
              <a:gd name="T8" fmla="*/ 81 w 147"/>
              <a:gd name="T9" fmla="*/ 18 h 148"/>
              <a:gd name="T10" fmla="*/ 17 w 147"/>
              <a:gd name="T11" fmla="*/ 18 h 148"/>
              <a:gd name="T12" fmla="*/ 17 w 147"/>
              <a:gd name="T13" fmla="*/ 82 h 148"/>
              <a:gd name="T14" fmla="*/ 75 w 147"/>
              <a:gd name="T15" fmla="*/ 87 h 148"/>
              <a:gd name="T16" fmla="*/ 84 w 147"/>
              <a:gd name="T17" fmla="*/ 96 h 148"/>
              <a:gd name="T18" fmla="*/ 87 w 147"/>
              <a:gd name="T19" fmla="*/ 105 h 148"/>
              <a:gd name="T20" fmla="*/ 125 w 147"/>
              <a:gd name="T21" fmla="*/ 143 h 148"/>
              <a:gd name="T22" fmla="*/ 142 w 147"/>
              <a:gd name="T23" fmla="*/ 143 h 148"/>
              <a:gd name="T24" fmla="*/ 142 w 147"/>
              <a:gd name="T25" fmla="*/ 125 h 148"/>
              <a:gd name="T26" fmla="*/ 73 w 147"/>
              <a:gd name="T27" fmla="*/ 73 h 148"/>
              <a:gd name="T28" fmla="*/ 26 w 147"/>
              <a:gd name="T29" fmla="*/ 73 h 148"/>
              <a:gd name="T30" fmla="*/ 26 w 147"/>
              <a:gd name="T31" fmla="*/ 27 h 148"/>
              <a:gd name="T32" fmla="*/ 73 w 147"/>
              <a:gd name="T33" fmla="*/ 27 h 148"/>
              <a:gd name="T34" fmla="*/ 73 w 147"/>
              <a:gd name="T35" fmla="*/ 73 h 148"/>
              <a:gd name="T36" fmla="*/ 53 w 147"/>
              <a:gd name="T37" fmla="*/ 27 h 148"/>
              <a:gd name="T38" fmla="*/ 26 w 147"/>
              <a:gd name="T39" fmla="*/ 53 h 148"/>
              <a:gd name="T40" fmla="*/ 34 w 147"/>
              <a:gd name="T41" fmla="*/ 59 h 148"/>
              <a:gd name="T42" fmla="*/ 34 w 147"/>
              <a:gd name="T43" fmla="*/ 51 h 148"/>
              <a:gd name="T44" fmla="*/ 51 w 147"/>
              <a:gd name="T45" fmla="*/ 34 h 148"/>
              <a:gd name="T46" fmla="*/ 59 w 147"/>
              <a:gd name="T47" fmla="*/ 35 h 148"/>
              <a:gd name="T48" fmla="*/ 53 w 147"/>
              <a:gd name="T49" fmla="*/ 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142" y="125"/>
                </a:moveTo>
                <a:cubicBezTo>
                  <a:pt x="105" y="88"/>
                  <a:pt x="105" y="88"/>
                  <a:pt x="105" y="88"/>
                </a:cubicBezTo>
                <a:cubicBezTo>
                  <a:pt x="102" y="85"/>
                  <a:pt x="99" y="84"/>
                  <a:pt x="95" y="84"/>
                </a:cubicBezTo>
                <a:cubicBezTo>
                  <a:pt x="87" y="75"/>
                  <a:pt x="87" y="75"/>
                  <a:pt x="87" y="75"/>
                </a:cubicBezTo>
                <a:cubicBezTo>
                  <a:pt x="99" y="58"/>
                  <a:pt x="97" y="33"/>
                  <a:pt x="81" y="18"/>
                </a:cubicBezTo>
                <a:cubicBezTo>
                  <a:pt x="64" y="0"/>
                  <a:pt x="35" y="0"/>
                  <a:pt x="17" y="18"/>
                </a:cubicBezTo>
                <a:cubicBezTo>
                  <a:pt x="0" y="35"/>
                  <a:pt x="0" y="64"/>
                  <a:pt x="17" y="82"/>
                </a:cubicBezTo>
                <a:cubicBezTo>
                  <a:pt x="33" y="97"/>
                  <a:pt x="57" y="99"/>
                  <a:pt x="75" y="87"/>
                </a:cubicBezTo>
                <a:cubicBezTo>
                  <a:pt x="84" y="96"/>
                  <a:pt x="84" y="96"/>
                  <a:pt x="84" y="96"/>
                </a:cubicBezTo>
                <a:cubicBezTo>
                  <a:pt x="84" y="99"/>
                  <a:pt x="85" y="102"/>
                  <a:pt x="87" y="105"/>
                </a:cubicBezTo>
                <a:cubicBezTo>
                  <a:pt x="125" y="143"/>
                  <a:pt x="125" y="143"/>
                  <a:pt x="125" y="143"/>
                </a:cubicBezTo>
                <a:cubicBezTo>
                  <a:pt x="130" y="148"/>
                  <a:pt x="138" y="148"/>
                  <a:pt x="142" y="143"/>
                </a:cubicBezTo>
                <a:cubicBezTo>
                  <a:pt x="147" y="138"/>
                  <a:pt x="147" y="130"/>
                  <a:pt x="142" y="125"/>
                </a:cubicBezTo>
                <a:close/>
                <a:moveTo>
                  <a:pt x="73" y="73"/>
                </a:moveTo>
                <a:cubicBezTo>
                  <a:pt x="60" y="86"/>
                  <a:pt x="39" y="86"/>
                  <a:pt x="26" y="73"/>
                </a:cubicBezTo>
                <a:cubicBezTo>
                  <a:pt x="13" y="60"/>
                  <a:pt x="13" y="39"/>
                  <a:pt x="26" y="27"/>
                </a:cubicBezTo>
                <a:cubicBezTo>
                  <a:pt x="39" y="14"/>
                  <a:pt x="60" y="14"/>
                  <a:pt x="73" y="27"/>
                </a:cubicBezTo>
                <a:cubicBezTo>
                  <a:pt x="86" y="39"/>
                  <a:pt x="86" y="60"/>
                  <a:pt x="73" y="73"/>
                </a:cubicBezTo>
                <a:close/>
                <a:moveTo>
                  <a:pt x="53" y="27"/>
                </a:moveTo>
                <a:cubicBezTo>
                  <a:pt x="39" y="24"/>
                  <a:pt x="23" y="39"/>
                  <a:pt x="26" y="53"/>
                </a:cubicBezTo>
                <a:cubicBezTo>
                  <a:pt x="28" y="59"/>
                  <a:pt x="33" y="61"/>
                  <a:pt x="34" y="59"/>
                </a:cubicBezTo>
                <a:cubicBezTo>
                  <a:pt x="36" y="57"/>
                  <a:pt x="34" y="54"/>
                  <a:pt x="34" y="51"/>
                </a:cubicBezTo>
                <a:cubicBezTo>
                  <a:pt x="32" y="42"/>
                  <a:pt x="42" y="32"/>
                  <a:pt x="51" y="34"/>
                </a:cubicBezTo>
                <a:cubicBezTo>
                  <a:pt x="54" y="35"/>
                  <a:pt x="57" y="36"/>
                  <a:pt x="59" y="35"/>
                </a:cubicBezTo>
                <a:cubicBezTo>
                  <a:pt x="61" y="33"/>
                  <a:pt x="58" y="28"/>
                  <a:pt x="53" y="27"/>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文本框 4">
            <a:extLst>
              <a:ext uri="{FF2B5EF4-FFF2-40B4-BE49-F238E27FC236}">
                <a16:creationId xmlns:a16="http://schemas.microsoft.com/office/drawing/2014/main" id="{6F34094C-C8D3-4433-943D-B947D0F8077B}"/>
              </a:ext>
            </a:extLst>
          </p:cNvPr>
          <p:cNvSpPr txBox="1"/>
          <p:nvPr/>
        </p:nvSpPr>
        <p:spPr>
          <a:xfrm>
            <a:off x="866186" y="1577945"/>
            <a:ext cx="3352382" cy="452432"/>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2000" b="1" dirty="0">
                <a:solidFill>
                  <a:schemeClr val="accent1"/>
                </a:solidFill>
                <a:ea typeface="+mj-ea"/>
              </a:rPr>
              <a:t>双向鉴别</a:t>
            </a:r>
            <a:endParaRPr lang="en-US" altLang="zh-CN" sz="2000" b="1" dirty="0">
              <a:solidFill>
                <a:schemeClr val="accent1"/>
              </a:solidFill>
              <a:ea typeface="+mj-ea"/>
            </a:endParaRPr>
          </a:p>
        </p:txBody>
      </p:sp>
      <p:pic>
        <p:nvPicPr>
          <p:cNvPr id="6" name="Picture 2">
            <a:extLst>
              <a:ext uri="{FF2B5EF4-FFF2-40B4-BE49-F238E27FC236}">
                <a16:creationId xmlns:a16="http://schemas.microsoft.com/office/drawing/2014/main" id="{BEDA78A2-CD3A-41BC-963C-24F58BCBA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036" y="2280389"/>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649EC3A-ACD2-44D4-B92D-338C00D5C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377" y="2280389"/>
            <a:ext cx="1930501" cy="1930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1A918373-90B6-4E4E-9B50-E7CED0D2250B}"/>
              </a:ext>
            </a:extLst>
          </p:cNvPr>
          <p:cNvGrpSpPr/>
          <p:nvPr/>
        </p:nvGrpSpPr>
        <p:grpSpPr>
          <a:xfrm>
            <a:off x="3172027" y="2830044"/>
            <a:ext cx="5848350" cy="379556"/>
            <a:chOff x="2705100" y="5592996"/>
            <a:chExt cx="5848350" cy="379556"/>
          </a:xfrm>
        </p:grpSpPr>
        <p:cxnSp>
          <p:nvCxnSpPr>
            <p:cNvPr id="9" name="直接连接符 8">
              <a:extLst>
                <a:ext uri="{FF2B5EF4-FFF2-40B4-BE49-F238E27FC236}">
                  <a16:creationId xmlns:a16="http://schemas.microsoft.com/office/drawing/2014/main" id="{6D37D0FF-773E-46E9-8883-AAACC29F2FCD}"/>
                </a:ext>
              </a:extLst>
            </p:cNvPr>
            <p:cNvCxnSpPr>
              <a:cxnSpLocks/>
            </p:cNvCxnSpPr>
            <p:nvPr/>
          </p:nvCxnSpPr>
          <p:spPr>
            <a:xfrm>
              <a:off x="2705100" y="5777373"/>
              <a:ext cx="5848350" cy="5401"/>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F8A93B4B-79C4-454E-86D7-8752AE317A5D}"/>
                </a:ext>
              </a:extLst>
            </p:cNvPr>
            <p:cNvSpPr/>
            <p:nvPr/>
          </p:nvSpPr>
          <p:spPr>
            <a:xfrm>
              <a:off x="3848474" y="5592996"/>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err="1">
                  <a:solidFill>
                    <a:schemeClr val="accent4"/>
                  </a:solidFill>
                  <a:latin typeface="Arial" panose="020B0604020202020204"/>
                </a:rPr>
                <a:t>t</a:t>
              </a:r>
              <a:r>
                <a:rPr lang="en-US" altLang="zh-CN" kern="0" baseline="-25000" dirty="0" err="1">
                  <a:solidFill>
                    <a:schemeClr val="accent4"/>
                  </a:solidFill>
                  <a:latin typeface="Arial" panose="020B0604020202020204"/>
                </a:rPr>
                <a:t>A</a:t>
              </a:r>
              <a:r>
                <a:rPr lang="en-US" altLang="zh-CN" kern="0" dirty="0" err="1">
                  <a:solidFill>
                    <a:schemeClr val="accent4"/>
                  </a:solidFill>
                  <a:latin typeface="Arial" panose="020B0604020202020204"/>
                </a:rPr>
                <a:t>,r</a:t>
              </a:r>
              <a:r>
                <a:rPr lang="en-US" altLang="zh-CN" kern="0" baseline="-25000" dirty="0" err="1">
                  <a:solidFill>
                    <a:schemeClr val="accent4"/>
                  </a:solidFill>
                  <a:latin typeface="Arial" panose="020B0604020202020204"/>
                </a:rPr>
                <a:t>A</a:t>
              </a:r>
              <a:r>
                <a:rPr lang="en-US" altLang="zh-CN" kern="0" dirty="0" err="1">
                  <a:solidFill>
                    <a:schemeClr val="accent4"/>
                  </a:solidFill>
                  <a:latin typeface="Arial" panose="020B0604020202020204"/>
                </a:rPr>
                <a:t>,A,sgnData,E</a:t>
              </a:r>
              <a:r>
                <a:rPr lang="en-US" altLang="zh-CN" kern="0" baseline="-25000" dirty="0" err="1">
                  <a:solidFill>
                    <a:schemeClr val="accent4"/>
                  </a:solidFill>
                  <a:latin typeface="Arial" panose="020B0604020202020204"/>
                </a:rPr>
                <a:t>KU</a:t>
              </a:r>
              <a:r>
                <a:rPr lang="en-US" altLang="zh-CN" sz="1200" kern="0" baseline="-37000" dirty="0" err="1">
                  <a:solidFill>
                    <a:schemeClr val="accent4"/>
                  </a:solidFill>
                  <a:latin typeface="Arial" panose="020B0604020202020204"/>
                </a:rPr>
                <a:t>B</a:t>
              </a:r>
              <a:r>
                <a:rPr lang="en-US" altLang="zh-CN" kern="0" dirty="0">
                  <a:solidFill>
                    <a:schemeClr val="accent4"/>
                  </a:solidFill>
                  <a:latin typeface="Arial" panose="020B0604020202020204"/>
                </a:rPr>
                <a:t>(K</a:t>
              </a:r>
              <a:r>
                <a:rPr lang="en-US" altLang="zh-CN" kern="0" baseline="-25000" dirty="0">
                  <a:solidFill>
                    <a:schemeClr val="accent4"/>
                  </a:solidFill>
                  <a:latin typeface="Arial" panose="020B0604020202020204"/>
                </a:rPr>
                <a:t>AB</a:t>
              </a:r>
              <a:r>
                <a:rPr lang="en-US" altLang="zh-CN" kern="0" dirty="0">
                  <a:solidFill>
                    <a:schemeClr val="accent4"/>
                  </a:solidFill>
                  <a:latin typeface="Arial" panose="020B0604020202020204"/>
                </a:rPr>
                <a:t>)</a:t>
              </a:r>
              <a:endParaRPr lang="zh-CN" altLang="en-US" kern="0" dirty="0">
                <a:solidFill>
                  <a:schemeClr val="accent4"/>
                </a:solidFill>
                <a:latin typeface="Arial" panose="020B0604020202020204"/>
              </a:endParaRPr>
            </a:p>
          </p:txBody>
        </p:sp>
      </p:grpSp>
      <p:sp>
        <p:nvSpPr>
          <p:cNvPr id="11" name="文本框 10">
            <a:extLst>
              <a:ext uri="{FF2B5EF4-FFF2-40B4-BE49-F238E27FC236}">
                <a16:creationId xmlns:a16="http://schemas.microsoft.com/office/drawing/2014/main" id="{BB00E17B-B609-403B-A592-D5E3EBD8284D}"/>
              </a:ext>
            </a:extLst>
          </p:cNvPr>
          <p:cNvSpPr txBox="1"/>
          <p:nvPr/>
        </p:nvSpPr>
        <p:spPr>
          <a:xfrm>
            <a:off x="3622086" y="4320408"/>
            <a:ext cx="6074364" cy="1727781"/>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en-US" altLang="zh-CN" dirty="0" err="1"/>
              <a:t>t</a:t>
            </a:r>
            <a:r>
              <a:rPr lang="en-US" altLang="zh-CN" baseline="-25000" dirty="0" err="1"/>
              <a:t>A</a:t>
            </a:r>
            <a:r>
              <a:rPr lang="en-US" altLang="zh-CN" baseline="-25000" dirty="0"/>
              <a:t>/B</a:t>
            </a:r>
            <a:r>
              <a:rPr lang="zh-CN" altLang="en-US" dirty="0"/>
              <a:t>：时间戳，防止报文的延迟传送</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dirty="0" err="1"/>
              <a:t>r</a:t>
            </a:r>
            <a:r>
              <a:rPr lang="en-US" altLang="zh-CN" baseline="-25000" dirty="0" err="1"/>
              <a:t>A</a:t>
            </a:r>
            <a:r>
              <a:rPr lang="en-US" altLang="zh-CN" baseline="-25000" dirty="0"/>
              <a:t>/B </a:t>
            </a:r>
            <a:r>
              <a:rPr lang="zh-CN" altLang="en-US" dirty="0"/>
              <a:t>：不重复的随机数，检测重放攻击，防止伪造签名</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dirty="0"/>
              <a:t>A/B</a:t>
            </a:r>
            <a:r>
              <a:rPr lang="zh-CN" altLang="en-US" dirty="0"/>
              <a:t>：身份标识，证书</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kern="0" dirty="0">
                <a:latin typeface="Arial" panose="020B0604020202020204"/>
              </a:rPr>
              <a:t>E</a:t>
            </a:r>
            <a:r>
              <a:rPr lang="en-US" altLang="zh-CN" kern="0" baseline="-25000" dirty="0">
                <a:latin typeface="Arial" panose="020B0604020202020204"/>
              </a:rPr>
              <a:t>KU</a:t>
            </a:r>
            <a:r>
              <a:rPr lang="en-US" altLang="zh-CN" sz="1200" kern="0" baseline="-37000" dirty="0">
                <a:latin typeface="Arial" panose="020B0604020202020204"/>
              </a:rPr>
              <a:t>B/A</a:t>
            </a:r>
            <a:r>
              <a:rPr lang="en-US" altLang="zh-CN" kern="0" dirty="0">
                <a:latin typeface="Arial" panose="020B0604020202020204"/>
              </a:rPr>
              <a:t>(K</a:t>
            </a:r>
            <a:r>
              <a:rPr lang="en-US" altLang="zh-CN" kern="0" baseline="-25000" dirty="0">
                <a:latin typeface="Arial" panose="020B0604020202020204"/>
              </a:rPr>
              <a:t>AB</a:t>
            </a:r>
            <a:r>
              <a:rPr lang="en-US" altLang="zh-CN" kern="0" dirty="0">
                <a:latin typeface="Arial" panose="020B0604020202020204"/>
              </a:rPr>
              <a:t>)</a:t>
            </a:r>
            <a:r>
              <a:rPr lang="zh-CN" altLang="en-US" kern="0" dirty="0">
                <a:latin typeface="Arial" panose="020B0604020202020204"/>
              </a:rPr>
              <a:t>：可附会话密钥</a:t>
            </a:r>
            <a:endParaRPr lang="zh-CN" altLang="en-US" dirty="0"/>
          </a:p>
        </p:txBody>
      </p:sp>
      <p:grpSp>
        <p:nvGrpSpPr>
          <p:cNvPr id="12" name="组合 11">
            <a:extLst>
              <a:ext uri="{FF2B5EF4-FFF2-40B4-BE49-F238E27FC236}">
                <a16:creationId xmlns:a16="http://schemas.microsoft.com/office/drawing/2014/main" id="{83E062F6-CA53-478E-AA41-018C09467BE8}"/>
              </a:ext>
            </a:extLst>
          </p:cNvPr>
          <p:cNvGrpSpPr/>
          <p:nvPr/>
        </p:nvGrpSpPr>
        <p:grpSpPr>
          <a:xfrm>
            <a:off x="3172027" y="3407558"/>
            <a:ext cx="5848350" cy="379556"/>
            <a:chOff x="2705100" y="5592996"/>
            <a:chExt cx="5848350" cy="379556"/>
          </a:xfrm>
        </p:grpSpPr>
        <p:cxnSp>
          <p:nvCxnSpPr>
            <p:cNvPr id="13" name="直接连接符 12">
              <a:extLst>
                <a:ext uri="{FF2B5EF4-FFF2-40B4-BE49-F238E27FC236}">
                  <a16:creationId xmlns:a16="http://schemas.microsoft.com/office/drawing/2014/main" id="{1FE0FB2A-F6F2-419A-838B-D04258C6C421}"/>
                </a:ext>
              </a:extLst>
            </p:cNvPr>
            <p:cNvCxnSpPr>
              <a:cxnSpLocks/>
            </p:cNvCxnSpPr>
            <p:nvPr/>
          </p:nvCxnSpPr>
          <p:spPr>
            <a:xfrm>
              <a:off x="2705100" y="5777373"/>
              <a:ext cx="5848350" cy="5401"/>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0AC3516-DDA4-4315-807D-370F5365EFF4}"/>
                </a:ext>
              </a:extLst>
            </p:cNvPr>
            <p:cNvSpPr/>
            <p:nvPr/>
          </p:nvSpPr>
          <p:spPr>
            <a:xfrm>
              <a:off x="3848474" y="5592996"/>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err="1">
                  <a:solidFill>
                    <a:schemeClr val="accent4"/>
                  </a:solidFill>
                  <a:latin typeface="Arial" panose="020B0604020202020204"/>
                </a:rPr>
                <a:t>t</a:t>
              </a:r>
              <a:r>
                <a:rPr lang="en-US" altLang="zh-CN" kern="0" baseline="-25000" dirty="0" err="1">
                  <a:solidFill>
                    <a:schemeClr val="accent4"/>
                  </a:solidFill>
                  <a:latin typeface="Arial" panose="020B0604020202020204"/>
                </a:rPr>
                <a:t>B</a:t>
              </a:r>
              <a:r>
                <a:rPr lang="en-US" altLang="zh-CN" kern="0" dirty="0" err="1">
                  <a:solidFill>
                    <a:schemeClr val="accent4"/>
                  </a:solidFill>
                  <a:latin typeface="Arial" panose="020B0604020202020204"/>
                </a:rPr>
                <a:t>,r</a:t>
              </a:r>
              <a:r>
                <a:rPr lang="en-US" altLang="zh-CN" kern="0" baseline="-25000" dirty="0" err="1">
                  <a:solidFill>
                    <a:schemeClr val="accent4"/>
                  </a:solidFill>
                  <a:latin typeface="Arial" panose="020B0604020202020204"/>
                </a:rPr>
                <a:t>B</a:t>
              </a:r>
              <a:r>
                <a:rPr lang="en-US" altLang="zh-CN" kern="0" dirty="0" err="1">
                  <a:solidFill>
                    <a:schemeClr val="accent4"/>
                  </a:solidFill>
                  <a:latin typeface="Arial" panose="020B0604020202020204"/>
                </a:rPr>
                <a:t>,B,sgnData,E</a:t>
              </a:r>
              <a:r>
                <a:rPr lang="en-US" altLang="zh-CN" kern="0" baseline="-25000" dirty="0" err="1">
                  <a:solidFill>
                    <a:schemeClr val="accent4"/>
                  </a:solidFill>
                  <a:latin typeface="Arial" panose="020B0604020202020204"/>
                </a:rPr>
                <a:t>KU</a:t>
              </a:r>
              <a:r>
                <a:rPr lang="en-US" altLang="zh-CN" sz="1200" kern="0" baseline="-37000" dirty="0" err="1">
                  <a:solidFill>
                    <a:schemeClr val="accent4"/>
                  </a:solidFill>
                  <a:latin typeface="Arial" panose="020B0604020202020204"/>
                </a:rPr>
                <a:t>A</a:t>
              </a:r>
              <a:r>
                <a:rPr lang="en-US" altLang="zh-CN" kern="0" dirty="0">
                  <a:solidFill>
                    <a:schemeClr val="accent4"/>
                  </a:solidFill>
                  <a:latin typeface="Arial" panose="020B0604020202020204"/>
                </a:rPr>
                <a:t>(K</a:t>
              </a:r>
              <a:r>
                <a:rPr lang="en-US" altLang="zh-CN" kern="0" baseline="-25000" dirty="0">
                  <a:solidFill>
                    <a:schemeClr val="accent4"/>
                  </a:solidFill>
                  <a:latin typeface="Arial" panose="020B0604020202020204"/>
                </a:rPr>
                <a:t>AB</a:t>
              </a:r>
              <a:r>
                <a:rPr lang="en-US" altLang="zh-CN" kern="0" dirty="0">
                  <a:solidFill>
                    <a:schemeClr val="accent4"/>
                  </a:solidFill>
                  <a:latin typeface="Arial" panose="020B0604020202020204"/>
                </a:rPr>
                <a:t>)</a:t>
              </a:r>
              <a:endParaRPr lang="zh-CN" altLang="en-US" kern="0" dirty="0">
                <a:solidFill>
                  <a:schemeClr val="accent4"/>
                </a:solidFill>
                <a:latin typeface="Arial" panose="020B0604020202020204"/>
              </a:endParaRPr>
            </a:p>
          </p:txBody>
        </p:sp>
      </p:grpSp>
    </p:spTree>
    <p:extLst>
      <p:ext uri="{BB962C8B-B14F-4D97-AF65-F5344CB8AC3E}">
        <p14:creationId xmlns:p14="http://schemas.microsoft.com/office/powerpoint/2010/main" val="1071338953"/>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04250-3ABA-49FB-9E64-7EA7DC82533D}"/>
              </a:ext>
            </a:extLst>
          </p:cNvPr>
          <p:cNvSpPr>
            <a:spLocks noGrp="1"/>
          </p:cNvSpPr>
          <p:nvPr>
            <p:ph type="title"/>
          </p:nvPr>
        </p:nvSpPr>
        <p:spPr/>
        <p:txBody>
          <a:bodyPr/>
          <a:lstStyle/>
          <a:p>
            <a:r>
              <a:rPr lang="zh-CN" altLang="en-US" dirty="0"/>
              <a:t>数字证书的管理</a:t>
            </a:r>
          </a:p>
        </p:txBody>
      </p:sp>
      <p:sp>
        <p:nvSpPr>
          <p:cNvPr id="3" name="ïṡḷiḑé">
            <a:extLst>
              <a:ext uri="{FF2B5EF4-FFF2-40B4-BE49-F238E27FC236}">
                <a16:creationId xmlns:a16="http://schemas.microsoft.com/office/drawing/2014/main" id="{4672D803-BCF8-440A-88BF-2C9BDEE2B8B2}"/>
              </a:ext>
            </a:extLst>
          </p:cNvPr>
          <p:cNvSpPr/>
          <p:nvPr/>
        </p:nvSpPr>
        <p:spPr>
          <a:xfrm>
            <a:off x="1169686" y="1096869"/>
            <a:ext cx="10424328" cy="498861"/>
          </a:xfrm>
          <a:prstGeom prst="rect">
            <a:avLst/>
          </a:prstGeom>
        </p:spPr>
        <p:txBody>
          <a:bodyPr wrap="square" anchor="ctr" anchorCtr="0">
            <a:normAutofit/>
          </a:bodyPr>
          <a:lstStyle/>
          <a:p>
            <a:pPr lvl="0"/>
            <a:r>
              <a:rPr lang="zh-CN" altLang="en-US" sz="2400" b="1" spc="100" dirty="0">
                <a:solidFill>
                  <a:schemeClr val="accent4"/>
                </a:solidFill>
              </a:rPr>
              <a:t>鉴别过程</a:t>
            </a:r>
          </a:p>
        </p:txBody>
      </p:sp>
      <p:sp>
        <p:nvSpPr>
          <p:cNvPr id="4" name="Freeform 27">
            <a:extLst>
              <a:ext uri="{FF2B5EF4-FFF2-40B4-BE49-F238E27FC236}">
                <a16:creationId xmlns:a16="http://schemas.microsoft.com/office/drawing/2014/main" id="{E2E62B5D-1663-405C-8090-3245E3C7AEC7}"/>
              </a:ext>
            </a:extLst>
          </p:cNvPr>
          <p:cNvSpPr>
            <a:spLocks noEditPoints="1"/>
          </p:cNvSpPr>
          <p:nvPr/>
        </p:nvSpPr>
        <p:spPr bwMode="auto">
          <a:xfrm>
            <a:off x="668749" y="1031863"/>
            <a:ext cx="500937" cy="506102"/>
          </a:xfrm>
          <a:custGeom>
            <a:avLst/>
            <a:gdLst>
              <a:gd name="T0" fmla="*/ 142 w 147"/>
              <a:gd name="T1" fmla="*/ 125 h 148"/>
              <a:gd name="T2" fmla="*/ 105 w 147"/>
              <a:gd name="T3" fmla="*/ 88 h 148"/>
              <a:gd name="T4" fmla="*/ 95 w 147"/>
              <a:gd name="T5" fmla="*/ 84 h 148"/>
              <a:gd name="T6" fmla="*/ 87 w 147"/>
              <a:gd name="T7" fmla="*/ 75 h 148"/>
              <a:gd name="T8" fmla="*/ 81 w 147"/>
              <a:gd name="T9" fmla="*/ 18 h 148"/>
              <a:gd name="T10" fmla="*/ 17 w 147"/>
              <a:gd name="T11" fmla="*/ 18 h 148"/>
              <a:gd name="T12" fmla="*/ 17 w 147"/>
              <a:gd name="T13" fmla="*/ 82 h 148"/>
              <a:gd name="T14" fmla="*/ 75 w 147"/>
              <a:gd name="T15" fmla="*/ 87 h 148"/>
              <a:gd name="T16" fmla="*/ 84 w 147"/>
              <a:gd name="T17" fmla="*/ 96 h 148"/>
              <a:gd name="T18" fmla="*/ 87 w 147"/>
              <a:gd name="T19" fmla="*/ 105 h 148"/>
              <a:gd name="T20" fmla="*/ 125 w 147"/>
              <a:gd name="T21" fmla="*/ 143 h 148"/>
              <a:gd name="T22" fmla="*/ 142 w 147"/>
              <a:gd name="T23" fmla="*/ 143 h 148"/>
              <a:gd name="T24" fmla="*/ 142 w 147"/>
              <a:gd name="T25" fmla="*/ 125 h 148"/>
              <a:gd name="T26" fmla="*/ 73 w 147"/>
              <a:gd name="T27" fmla="*/ 73 h 148"/>
              <a:gd name="T28" fmla="*/ 26 w 147"/>
              <a:gd name="T29" fmla="*/ 73 h 148"/>
              <a:gd name="T30" fmla="*/ 26 w 147"/>
              <a:gd name="T31" fmla="*/ 27 h 148"/>
              <a:gd name="T32" fmla="*/ 73 w 147"/>
              <a:gd name="T33" fmla="*/ 27 h 148"/>
              <a:gd name="T34" fmla="*/ 73 w 147"/>
              <a:gd name="T35" fmla="*/ 73 h 148"/>
              <a:gd name="T36" fmla="*/ 53 w 147"/>
              <a:gd name="T37" fmla="*/ 27 h 148"/>
              <a:gd name="T38" fmla="*/ 26 w 147"/>
              <a:gd name="T39" fmla="*/ 53 h 148"/>
              <a:gd name="T40" fmla="*/ 34 w 147"/>
              <a:gd name="T41" fmla="*/ 59 h 148"/>
              <a:gd name="T42" fmla="*/ 34 w 147"/>
              <a:gd name="T43" fmla="*/ 51 h 148"/>
              <a:gd name="T44" fmla="*/ 51 w 147"/>
              <a:gd name="T45" fmla="*/ 34 h 148"/>
              <a:gd name="T46" fmla="*/ 59 w 147"/>
              <a:gd name="T47" fmla="*/ 35 h 148"/>
              <a:gd name="T48" fmla="*/ 53 w 147"/>
              <a:gd name="T49" fmla="*/ 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142" y="125"/>
                </a:moveTo>
                <a:cubicBezTo>
                  <a:pt x="105" y="88"/>
                  <a:pt x="105" y="88"/>
                  <a:pt x="105" y="88"/>
                </a:cubicBezTo>
                <a:cubicBezTo>
                  <a:pt x="102" y="85"/>
                  <a:pt x="99" y="84"/>
                  <a:pt x="95" y="84"/>
                </a:cubicBezTo>
                <a:cubicBezTo>
                  <a:pt x="87" y="75"/>
                  <a:pt x="87" y="75"/>
                  <a:pt x="87" y="75"/>
                </a:cubicBezTo>
                <a:cubicBezTo>
                  <a:pt x="99" y="58"/>
                  <a:pt x="97" y="33"/>
                  <a:pt x="81" y="18"/>
                </a:cubicBezTo>
                <a:cubicBezTo>
                  <a:pt x="64" y="0"/>
                  <a:pt x="35" y="0"/>
                  <a:pt x="17" y="18"/>
                </a:cubicBezTo>
                <a:cubicBezTo>
                  <a:pt x="0" y="35"/>
                  <a:pt x="0" y="64"/>
                  <a:pt x="17" y="82"/>
                </a:cubicBezTo>
                <a:cubicBezTo>
                  <a:pt x="33" y="97"/>
                  <a:pt x="57" y="99"/>
                  <a:pt x="75" y="87"/>
                </a:cubicBezTo>
                <a:cubicBezTo>
                  <a:pt x="84" y="96"/>
                  <a:pt x="84" y="96"/>
                  <a:pt x="84" y="96"/>
                </a:cubicBezTo>
                <a:cubicBezTo>
                  <a:pt x="84" y="99"/>
                  <a:pt x="85" y="102"/>
                  <a:pt x="87" y="105"/>
                </a:cubicBezTo>
                <a:cubicBezTo>
                  <a:pt x="125" y="143"/>
                  <a:pt x="125" y="143"/>
                  <a:pt x="125" y="143"/>
                </a:cubicBezTo>
                <a:cubicBezTo>
                  <a:pt x="130" y="148"/>
                  <a:pt x="138" y="148"/>
                  <a:pt x="142" y="143"/>
                </a:cubicBezTo>
                <a:cubicBezTo>
                  <a:pt x="147" y="138"/>
                  <a:pt x="147" y="130"/>
                  <a:pt x="142" y="125"/>
                </a:cubicBezTo>
                <a:close/>
                <a:moveTo>
                  <a:pt x="73" y="73"/>
                </a:moveTo>
                <a:cubicBezTo>
                  <a:pt x="60" y="86"/>
                  <a:pt x="39" y="86"/>
                  <a:pt x="26" y="73"/>
                </a:cubicBezTo>
                <a:cubicBezTo>
                  <a:pt x="13" y="60"/>
                  <a:pt x="13" y="39"/>
                  <a:pt x="26" y="27"/>
                </a:cubicBezTo>
                <a:cubicBezTo>
                  <a:pt x="39" y="14"/>
                  <a:pt x="60" y="14"/>
                  <a:pt x="73" y="27"/>
                </a:cubicBezTo>
                <a:cubicBezTo>
                  <a:pt x="86" y="39"/>
                  <a:pt x="86" y="60"/>
                  <a:pt x="73" y="73"/>
                </a:cubicBezTo>
                <a:close/>
                <a:moveTo>
                  <a:pt x="53" y="27"/>
                </a:moveTo>
                <a:cubicBezTo>
                  <a:pt x="39" y="24"/>
                  <a:pt x="23" y="39"/>
                  <a:pt x="26" y="53"/>
                </a:cubicBezTo>
                <a:cubicBezTo>
                  <a:pt x="28" y="59"/>
                  <a:pt x="33" y="61"/>
                  <a:pt x="34" y="59"/>
                </a:cubicBezTo>
                <a:cubicBezTo>
                  <a:pt x="36" y="57"/>
                  <a:pt x="34" y="54"/>
                  <a:pt x="34" y="51"/>
                </a:cubicBezTo>
                <a:cubicBezTo>
                  <a:pt x="32" y="42"/>
                  <a:pt x="42" y="32"/>
                  <a:pt x="51" y="34"/>
                </a:cubicBezTo>
                <a:cubicBezTo>
                  <a:pt x="54" y="35"/>
                  <a:pt x="57" y="36"/>
                  <a:pt x="59" y="35"/>
                </a:cubicBezTo>
                <a:cubicBezTo>
                  <a:pt x="61" y="33"/>
                  <a:pt x="58" y="28"/>
                  <a:pt x="53" y="27"/>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文本框 4">
            <a:extLst>
              <a:ext uri="{FF2B5EF4-FFF2-40B4-BE49-F238E27FC236}">
                <a16:creationId xmlns:a16="http://schemas.microsoft.com/office/drawing/2014/main" id="{6F34094C-C8D3-4433-943D-B947D0F8077B}"/>
              </a:ext>
            </a:extLst>
          </p:cNvPr>
          <p:cNvSpPr txBox="1"/>
          <p:nvPr/>
        </p:nvSpPr>
        <p:spPr>
          <a:xfrm>
            <a:off x="866186" y="1577945"/>
            <a:ext cx="3352382" cy="452432"/>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2000" b="1" dirty="0">
                <a:solidFill>
                  <a:schemeClr val="accent1"/>
                </a:solidFill>
                <a:ea typeface="+mj-ea"/>
              </a:rPr>
              <a:t>三向鉴别</a:t>
            </a:r>
            <a:endParaRPr lang="en-US" altLang="zh-CN" sz="2000" b="1" dirty="0">
              <a:solidFill>
                <a:schemeClr val="accent1"/>
              </a:solidFill>
              <a:ea typeface="+mj-ea"/>
            </a:endParaRPr>
          </a:p>
        </p:txBody>
      </p:sp>
      <p:pic>
        <p:nvPicPr>
          <p:cNvPr id="6" name="Picture 2">
            <a:extLst>
              <a:ext uri="{FF2B5EF4-FFF2-40B4-BE49-F238E27FC236}">
                <a16:creationId xmlns:a16="http://schemas.microsoft.com/office/drawing/2014/main" id="{28C69A6B-675C-40F8-B58D-D02FE4A6B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036" y="2280389"/>
            <a:ext cx="1930501" cy="19305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7DBC0A57-786B-4687-AD9A-64C16ECB3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377" y="2280389"/>
            <a:ext cx="1930501" cy="1930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5D321650-108C-48D4-8B6C-8008FED6B003}"/>
              </a:ext>
            </a:extLst>
          </p:cNvPr>
          <p:cNvGrpSpPr/>
          <p:nvPr/>
        </p:nvGrpSpPr>
        <p:grpSpPr>
          <a:xfrm>
            <a:off x="3172027" y="2537592"/>
            <a:ext cx="5848350" cy="379556"/>
            <a:chOff x="2705100" y="5592996"/>
            <a:chExt cx="5848350" cy="379556"/>
          </a:xfrm>
        </p:grpSpPr>
        <p:cxnSp>
          <p:nvCxnSpPr>
            <p:cNvPr id="9" name="直接连接符 8">
              <a:extLst>
                <a:ext uri="{FF2B5EF4-FFF2-40B4-BE49-F238E27FC236}">
                  <a16:creationId xmlns:a16="http://schemas.microsoft.com/office/drawing/2014/main" id="{C8C0E5B7-F175-477E-83EA-70984425A88D}"/>
                </a:ext>
              </a:extLst>
            </p:cNvPr>
            <p:cNvCxnSpPr>
              <a:cxnSpLocks/>
            </p:cNvCxnSpPr>
            <p:nvPr/>
          </p:nvCxnSpPr>
          <p:spPr>
            <a:xfrm>
              <a:off x="2705100" y="5777373"/>
              <a:ext cx="5848350" cy="5401"/>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B6075864-DCEB-4828-AE4C-44326CA9E5FD}"/>
                </a:ext>
              </a:extLst>
            </p:cNvPr>
            <p:cNvSpPr/>
            <p:nvPr/>
          </p:nvSpPr>
          <p:spPr>
            <a:xfrm>
              <a:off x="3848474" y="5592996"/>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err="1">
                  <a:solidFill>
                    <a:schemeClr val="accent4"/>
                  </a:solidFill>
                  <a:latin typeface="Arial" panose="020B0604020202020204"/>
                </a:rPr>
                <a:t>t</a:t>
              </a:r>
              <a:r>
                <a:rPr lang="en-US" altLang="zh-CN" kern="0" baseline="-25000" dirty="0" err="1">
                  <a:solidFill>
                    <a:schemeClr val="accent4"/>
                  </a:solidFill>
                  <a:latin typeface="Arial" panose="020B0604020202020204"/>
                </a:rPr>
                <a:t>A</a:t>
              </a:r>
              <a:r>
                <a:rPr lang="en-US" altLang="zh-CN" kern="0" dirty="0" err="1">
                  <a:solidFill>
                    <a:schemeClr val="accent4"/>
                  </a:solidFill>
                  <a:latin typeface="Arial" panose="020B0604020202020204"/>
                </a:rPr>
                <a:t>,r</a:t>
              </a:r>
              <a:r>
                <a:rPr lang="en-US" altLang="zh-CN" kern="0" baseline="-25000" dirty="0" err="1">
                  <a:solidFill>
                    <a:schemeClr val="accent4"/>
                  </a:solidFill>
                  <a:latin typeface="Arial" panose="020B0604020202020204"/>
                </a:rPr>
                <a:t>A</a:t>
              </a:r>
              <a:r>
                <a:rPr lang="en-US" altLang="zh-CN" kern="0" dirty="0" err="1">
                  <a:solidFill>
                    <a:schemeClr val="accent4"/>
                  </a:solidFill>
                  <a:latin typeface="Arial" panose="020B0604020202020204"/>
                </a:rPr>
                <a:t>,A,sgnData,E</a:t>
              </a:r>
              <a:r>
                <a:rPr lang="en-US" altLang="zh-CN" kern="0" baseline="-25000" dirty="0" err="1">
                  <a:solidFill>
                    <a:schemeClr val="accent4"/>
                  </a:solidFill>
                  <a:latin typeface="Arial" panose="020B0604020202020204"/>
                </a:rPr>
                <a:t>KU</a:t>
              </a:r>
              <a:r>
                <a:rPr lang="en-US" altLang="zh-CN" sz="1200" kern="0" baseline="-37000" dirty="0" err="1">
                  <a:solidFill>
                    <a:schemeClr val="accent4"/>
                  </a:solidFill>
                  <a:latin typeface="Arial" panose="020B0604020202020204"/>
                </a:rPr>
                <a:t>B</a:t>
              </a:r>
              <a:r>
                <a:rPr lang="en-US" altLang="zh-CN" kern="0" dirty="0">
                  <a:solidFill>
                    <a:schemeClr val="accent4"/>
                  </a:solidFill>
                  <a:latin typeface="Arial" panose="020B0604020202020204"/>
                </a:rPr>
                <a:t>(K</a:t>
              </a:r>
              <a:r>
                <a:rPr lang="en-US" altLang="zh-CN" kern="0" baseline="-25000" dirty="0">
                  <a:solidFill>
                    <a:schemeClr val="accent4"/>
                  </a:solidFill>
                  <a:latin typeface="Arial" panose="020B0604020202020204"/>
                </a:rPr>
                <a:t>AB</a:t>
              </a:r>
              <a:r>
                <a:rPr lang="en-US" altLang="zh-CN" kern="0" dirty="0">
                  <a:solidFill>
                    <a:schemeClr val="accent4"/>
                  </a:solidFill>
                  <a:latin typeface="Arial" panose="020B0604020202020204"/>
                </a:rPr>
                <a:t>)</a:t>
              </a:r>
              <a:endParaRPr lang="zh-CN" altLang="en-US" kern="0" dirty="0">
                <a:solidFill>
                  <a:schemeClr val="accent4"/>
                </a:solidFill>
                <a:latin typeface="Arial" panose="020B0604020202020204"/>
              </a:endParaRPr>
            </a:p>
          </p:txBody>
        </p:sp>
      </p:grpSp>
      <p:grpSp>
        <p:nvGrpSpPr>
          <p:cNvPr id="11" name="组合 10">
            <a:extLst>
              <a:ext uri="{FF2B5EF4-FFF2-40B4-BE49-F238E27FC236}">
                <a16:creationId xmlns:a16="http://schemas.microsoft.com/office/drawing/2014/main" id="{147F14F7-EE86-4635-9584-E10ABBBC7667}"/>
              </a:ext>
            </a:extLst>
          </p:cNvPr>
          <p:cNvGrpSpPr/>
          <p:nvPr/>
        </p:nvGrpSpPr>
        <p:grpSpPr>
          <a:xfrm>
            <a:off x="3172027" y="3115106"/>
            <a:ext cx="5848350" cy="379556"/>
            <a:chOff x="2705100" y="5592996"/>
            <a:chExt cx="5848350" cy="379556"/>
          </a:xfrm>
        </p:grpSpPr>
        <p:cxnSp>
          <p:nvCxnSpPr>
            <p:cNvPr id="12" name="直接连接符 11">
              <a:extLst>
                <a:ext uri="{FF2B5EF4-FFF2-40B4-BE49-F238E27FC236}">
                  <a16:creationId xmlns:a16="http://schemas.microsoft.com/office/drawing/2014/main" id="{22282475-7115-4C11-89A4-22D50341B74F}"/>
                </a:ext>
              </a:extLst>
            </p:cNvPr>
            <p:cNvCxnSpPr>
              <a:cxnSpLocks/>
            </p:cNvCxnSpPr>
            <p:nvPr/>
          </p:nvCxnSpPr>
          <p:spPr>
            <a:xfrm>
              <a:off x="2705100" y="5777373"/>
              <a:ext cx="5848350" cy="5401"/>
            </a:xfrm>
            <a:prstGeom prst="line">
              <a:avLst/>
            </a:prstGeom>
            <a:ln w="38100">
              <a:solidFill>
                <a:schemeClr val="accent4"/>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570B5B67-AB41-4F04-8772-05AA8A53303B}"/>
                </a:ext>
              </a:extLst>
            </p:cNvPr>
            <p:cNvSpPr/>
            <p:nvPr/>
          </p:nvSpPr>
          <p:spPr>
            <a:xfrm>
              <a:off x="3848474" y="5592996"/>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err="1">
                  <a:solidFill>
                    <a:schemeClr val="accent4"/>
                  </a:solidFill>
                  <a:latin typeface="Arial" panose="020B0604020202020204"/>
                </a:rPr>
                <a:t>t</a:t>
              </a:r>
              <a:r>
                <a:rPr lang="en-US" altLang="zh-CN" kern="0" baseline="-25000" dirty="0" err="1">
                  <a:solidFill>
                    <a:schemeClr val="accent4"/>
                  </a:solidFill>
                  <a:latin typeface="Arial" panose="020B0604020202020204"/>
                </a:rPr>
                <a:t>B</a:t>
              </a:r>
              <a:r>
                <a:rPr lang="en-US" altLang="zh-CN" kern="0" dirty="0" err="1">
                  <a:solidFill>
                    <a:schemeClr val="accent4"/>
                  </a:solidFill>
                  <a:latin typeface="Arial" panose="020B0604020202020204"/>
                </a:rPr>
                <a:t>,r</a:t>
              </a:r>
              <a:r>
                <a:rPr lang="en-US" altLang="zh-CN" kern="0" baseline="-25000" dirty="0" err="1">
                  <a:solidFill>
                    <a:schemeClr val="accent4"/>
                  </a:solidFill>
                  <a:latin typeface="Arial" panose="020B0604020202020204"/>
                </a:rPr>
                <a:t>B</a:t>
              </a:r>
              <a:r>
                <a:rPr lang="en-US" altLang="zh-CN" kern="0" dirty="0" err="1">
                  <a:solidFill>
                    <a:schemeClr val="accent4"/>
                  </a:solidFill>
                  <a:latin typeface="Arial" panose="020B0604020202020204"/>
                </a:rPr>
                <a:t>,B,sgnData,E</a:t>
              </a:r>
              <a:r>
                <a:rPr lang="en-US" altLang="zh-CN" kern="0" baseline="-25000" dirty="0" err="1">
                  <a:solidFill>
                    <a:schemeClr val="accent4"/>
                  </a:solidFill>
                  <a:latin typeface="Arial" panose="020B0604020202020204"/>
                </a:rPr>
                <a:t>KU</a:t>
              </a:r>
              <a:r>
                <a:rPr lang="en-US" altLang="zh-CN" sz="1200" kern="0" baseline="-37000" dirty="0" err="1">
                  <a:solidFill>
                    <a:schemeClr val="accent4"/>
                  </a:solidFill>
                  <a:latin typeface="Arial" panose="020B0604020202020204"/>
                </a:rPr>
                <a:t>A</a:t>
              </a:r>
              <a:r>
                <a:rPr lang="en-US" altLang="zh-CN" kern="0" dirty="0">
                  <a:solidFill>
                    <a:schemeClr val="accent4"/>
                  </a:solidFill>
                  <a:latin typeface="Arial" panose="020B0604020202020204"/>
                </a:rPr>
                <a:t>(K</a:t>
              </a:r>
              <a:r>
                <a:rPr lang="en-US" altLang="zh-CN" kern="0" baseline="-25000" dirty="0">
                  <a:solidFill>
                    <a:schemeClr val="accent4"/>
                  </a:solidFill>
                  <a:latin typeface="Arial" panose="020B0604020202020204"/>
                </a:rPr>
                <a:t>AB</a:t>
              </a:r>
              <a:r>
                <a:rPr lang="en-US" altLang="zh-CN" kern="0" dirty="0">
                  <a:solidFill>
                    <a:schemeClr val="accent4"/>
                  </a:solidFill>
                  <a:latin typeface="Arial" panose="020B0604020202020204"/>
                </a:rPr>
                <a:t>)</a:t>
              </a:r>
              <a:endParaRPr lang="zh-CN" altLang="en-US" kern="0" dirty="0">
                <a:solidFill>
                  <a:schemeClr val="accent4"/>
                </a:solidFill>
                <a:latin typeface="Arial" panose="020B0604020202020204"/>
              </a:endParaRPr>
            </a:p>
          </p:txBody>
        </p:sp>
      </p:grpSp>
      <p:sp>
        <p:nvSpPr>
          <p:cNvPr id="14" name="文本框 13">
            <a:extLst>
              <a:ext uri="{FF2B5EF4-FFF2-40B4-BE49-F238E27FC236}">
                <a16:creationId xmlns:a16="http://schemas.microsoft.com/office/drawing/2014/main" id="{3D784366-3A7D-430A-BDB3-6618EA024A2D}"/>
              </a:ext>
            </a:extLst>
          </p:cNvPr>
          <p:cNvSpPr txBox="1"/>
          <p:nvPr/>
        </p:nvSpPr>
        <p:spPr>
          <a:xfrm>
            <a:off x="3622086" y="4320408"/>
            <a:ext cx="6074364" cy="1727781"/>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en-US" altLang="zh-CN" dirty="0" err="1"/>
              <a:t>t</a:t>
            </a:r>
            <a:r>
              <a:rPr lang="en-US" altLang="zh-CN" baseline="-25000" dirty="0" err="1"/>
              <a:t>A</a:t>
            </a:r>
            <a:r>
              <a:rPr lang="en-US" altLang="zh-CN" baseline="-25000" dirty="0"/>
              <a:t>/B</a:t>
            </a:r>
            <a:r>
              <a:rPr lang="zh-CN" altLang="en-US" dirty="0"/>
              <a:t>：时间戳，防止保温的延迟传送</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dirty="0" err="1"/>
              <a:t>r</a:t>
            </a:r>
            <a:r>
              <a:rPr lang="en-US" altLang="zh-CN" baseline="-25000" dirty="0" err="1"/>
              <a:t>A</a:t>
            </a:r>
            <a:r>
              <a:rPr lang="en-US" altLang="zh-CN" baseline="-25000" dirty="0"/>
              <a:t>/B </a:t>
            </a:r>
            <a:r>
              <a:rPr lang="zh-CN" altLang="en-US" dirty="0"/>
              <a:t>：不重复的随机数，检测重放攻击，防止伪造签名</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dirty="0"/>
              <a:t>A/B</a:t>
            </a:r>
            <a:r>
              <a:rPr lang="zh-CN" altLang="en-US" dirty="0"/>
              <a:t>：身份标识，证书</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kern="0" dirty="0">
                <a:latin typeface="Arial" panose="020B0604020202020204"/>
              </a:rPr>
              <a:t>E</a:t>
            </a:r>
            <a:r>
              <a:rPr lang="en-US" altLang="zh-CN" kern="0" baseline="-25000" dirty="0">
                <a:latin typeface="Arial" panose="020B0604020202020204"/>
              </a:rPr>
              <a:t>KU</a:t>
            </a:r>
            <a:r>
              <a:rPr lang="en-US" altLang="zh-CN" sz="1200" kern="0" baseline="-37000" dirty="0">
                <a:latin typeface="Arial" panose="020B0604020202020204"/>
              </a:rPr>
              <a:t>B/A</a:t>
            </a:r>
            <a:r>
              <a:rPr lang="en-US" altLang="zh-CN" kern="0" dirty="0">
                <a:latin typeface="Arial" panose="020B0604020202020204"/>
              </a:rPr>
              <a:t>(K</a:t>
            </a:r>
            <a:r>
              <a:rPr lang="en-US" altLang="zh-CN" kern="0" baseline="-25000" dirty="0">
                <a:latin typeface="Arial" panose="020B0604020202020204"/>
              </a:rPr>
              <a:t>AB</a:t>
            </a:r>
            <a:r>
              <a:rPr lang="en-US" altLang="zh-CN" kern="0" dirty="0">
                <a:latin typeface="Arial" panose="020B0604020202020204"/>
              </a:rPr>
              <a:t>)</a:t>
            </a:r>
            <a:r>
              <a:rPr lang="zh-CN" altLang="en-US" kern="0" dirty="0">
                <a:latin typeface="Arial" panose="020B0604020202020204"/>
              </a:rPr>
              <a:t>：可附会话密钥</a:t>
            </a:r>
            <a:endParaRPr lang="zh-CN" altLang="en-US" dirty="0"/>
          </a:p>
        </p:txBody>
      </p:sp>
      <p:grpSp>
        <p:nvGrpSpPr>
          <p:cNvPr id="15" name="组合 14">
            <a:extLst>
              <a:ext uri="{FF2B5EF4-FFF2-40B4-BE49-F238E27FC236}">
                <a16:creationId xmlns:a16="http://schemas.microsoft.com/office/drawing/2014/main" id="{1FE9BC3A-E798-49D0-8F0B-AF17B91EA0A8}"/>
              </a:ext>
            </a:extLst>
          </p:cNvPr>
          <p:cNvGrpSpPr/>
          <p:nvPr/>
        </p:nvGrpSpPr>
        <p:grpSpPr>
          <a:xfrm>
            <a:off x="3172027" y="3687219"/>
            <a:ext cx="5848350" cy="379556"/>
            <a:chOff x="2705100" y="5592996"/>
            <a:chExt cx="5848350" cy="379556"/>
          </a:xfrm>
        </p:grpSpPr>
        <p:cxnSp>
          <p:nvCxnSpPr>
            <p:cNvPr id="16" name="直接连接符 15">
              <a:extLst>
                <a:ext uri="{FF2B5EF4-FFF2-40B4-BE49-F238E27FC236}">
                  <a16:creationId xmlns:a16="http://schemas.microsoft.com/office/drawing/2014/main" id="{E75F32E0-4727-4700-B0E9-F3725C5F9C0F}"/>
                </a:ext>
              </a:extLst>
            </p:cNvPr>
            <p:cNvCxnSpPr>
              <a:cxnSpLocks/>
            </p:cNvCxnSpPr>
            <p:nvPr/>
          </p:nvCxnSpPr>
          <p:spPr>
            <a:xfrm>
              <a:off x="2705100" y="5777373"/>
              <a:ext cx="5848350" cy="5401"/>
            </a:xfrm>
            <a:prstGeom prst="line">
              <a:avLst/>
            </a:prstGeom>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D827C1DC-06D6-4B1E-9216-19BEFDB69C08}"/>
                </a:ext>
              </a:extLst>
            </p:cNvPr>
            <p:cNvSpPr/>
            <p:nvPr/>
          </p:nvSpPr>
          <p:spPr>
            <a:xfrm>
              <a:off x="3848474" y="5592996"/>
              <a:ext cx="3528000" cy="379556"/>
            </a:xfrm>
            <a:prstGeom prst="roundRect">
              <a:avLst/>
            </a:prstGeom>
            <a:solidFill>
              <a:schemeClr val="bg2"/>
            </a:solidFill>
            <a:ln w="38100">
              <a:solidFill>
                <a:schemeClr val="accent4"/>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lIns="0" rIns="0" rtlCol="0" anchor="ctr"/>
            <a:lstStyle/>
            <a:p>
              <a:pPr algn="ctr" eaLnBrk="1" fontAlgn="auto" hangingPunct="1">
                <a:spcBef>
                  <a:spcPts val="0"/>
                </a:spcBef>
                <a:spcAft>
                  <a:spcPts val="0"/>
                </a:spcAft>
              </a:pPr>
              <a:r>
                <a:rPr lang="en-US" altLang="zh-CN" kern="0" dirty="0" err="1">
                  <a:solidFill>
                    <a:schemeClr val="accent4"/>
                  </a:solidFill>
                  <a:latin typeface="Arial" panose="020B0604020202020204"/>
                </a:rPr>
                <a:t>r</a:t>
              </a:r>
              <a:r>
                <a:rPr lang="en-US" altLang="zh-CN" kern="0" baseline="-25000" dirty="0" err="1">
                  <a:solidFill>
                    <a:schemeClr val="accent4"/>
                  </a:solidFill>
                  <a:latin typeface="Arial" panose="020B0604020202020204"/>
                </a:rPr>
                <a:t>B</a:t>
              </a:r>
              <a:endParaRPr lang="zh-CN" altLang="en-US" kern="0" dirty="0">
                <a:solidFill>
                  <a:schemeClr val="accent4"/>
                </a:solidFill>
                <a:latin typeface="Arial" panose="020B0604020202020204"/>
              </a:endParaRPr>
            </a:p>
          </p:txBody>
        </p:sp>
      </p:grpSp>
    </p:spTree>
    <p:extLst>
      <p:ext uri="{BB962C8B-B14F-4D97-AF65-F5344CB8AC3E}">
        <p14:creationId xmlns:p14="http://schemas.microsoft.com/office/powerpoint/2010/main" val="391415408"/>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15E9B5-7CF0-47F2-B001-D2BCB91332E4}"/>
              </a:ext>
            </a:extLst>
          </p:cNvPr>
          <p:cNvSpPr>
            <a:spLocks noGrp="1"/>
          </p:cNvSpPr>
          <p:nvPr>
            <p:ph type="title"/>
          </p:nvPr>
        </p:nvSpPr>
        <p:spPr/>
        <p:txBody>
          <a:bodyPr/>
          <a:lstStyle/>
          <a:p>
            <a:r>
              <a:rPr lang="zh-CN" altLang="en-US" dirty="0"/>
              <a:t>公钥基础设施</a:t>
            </a:r>
          </a:p>
        </p:txBody>
      </p:sp>
      <p:sp>
        <p:nvSpPr>
          <p:cNvPr id="5" name="文本框 4">
            <a:extLst>
              <a:ext uri="{FF2B5EF4-FFF2-40B4-BE49-F238E27FC236}">
                <a16:creationId xmlns:a16="http://schemas.microsoft.com/office/drawing/2014/main" id="{267BCE1B-37A9-448E-8037-E3CA60E04CCC}"/>
              </a:ext>
            </a:extLst>
          </p:cNvPr>
          <p:cNvSpPr txBox="1"/>
          <p:nvPr/>
        </p:nvSpPr>
        <p:spPr>
          <a:xfrm>
            <a:off x="650286" y="1343235"/>
            <a:ext cx="5445714" cy="4171527"/>
          </a:xfrm>
          <a:prstGeom prst="rect">
            <a:avLst/>
          </a:prstGeom>
          <a:noFill/>
        </p:spPr>
        <p:txBody>
          <a:bodyPr wrap="square">
            <a:spAutoFit/>
          </a:bodyPr>
          <a:lstStyle/>
          <a:p>
            <a:pPr marL="285750" indent="-285750" algn="just">
              <a:lnSpc>
                <a:spcPct val="130000"/>
              </a:lnSpc>
              <a:spcBef>
                <a:spcPts val="300"/>
              </a:spcBef>
              <a:spcAft>
                <a:spcPts val="300"/>
              </a:spcAft>
              <a:buFont typeface="Wingdings" panose="05000000000000000000" pitchFamily="2" charset="2"/>
              <a:buChar char="Ø"/>
            </a:pPr>
            <a:r>
              <a:rPr lang="zh-CN" altLang="en-US" b="1" dirty="0"/>
              <a:t>公钥基础设施</a:t>
            </a:r>
            <a:r>
              <a:rPr lang="en-US" altLang="zh-CN" dirty="0"/>
              <a:t>(Public key Infrastructure</a:t>
            </a:r>
            <a:r>
              <a:rPr lang="zh-CN" altLang="en-US" dirty="0"/>
              <a:t>，</a:t>
            </a:r>
            <a:r>
              <a:rPr lang="en-US" altLang="zh-CN" dirty="0"/>
              <a:t>PKI)</a:t>
            </a:r>
            <a:r>
              <a:rPr lang="zh-CN" altLang="en-US" dirty="0"/>
              <a:t>是一个包括硬件、软件、人员、策略和程序的一整套体系，用来实现基于公钥密码体制的公钥和证书产生、管理、存储、分发和撤销等功能</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dirty="0"/>
              <a:t>PKI</a:t>
            </a:r>
            <a:r>
              <a:rPr lang="zh-CN" altLang="en-US" dirty="0"/>
              <a:t>体系是计算机软硬件、权威机构及应用系统的结合，为实施电子商务、电子政务、办公自动化等提供了基本的安全服务，从而使那些彼此不认识或距离很远的用户能通过信任链安全地交流</a:t>
            </a:r>
            <a:endParaRPr lang="en-US" altLang="zh-CN" dirty="0"/>
          </a:p>
          <a:p>
            <a:pPr marL="285750" indent="-285750" algn="just">
              <a:lnSpc>
                <a:spcPct val="130000"/>
              </a:lnSpc>
              <a:spcBef>
                <a:spcPts val="300"/>
              </a:spcBef>
              <a:spcAft>
                <a:spcPts val="300"/>
              </a:spcAft>
              <a:buFont typeface="Wingdings" panose="05000000000000000000" pitchFamily="2" charset="2"/>
              <a:buChar char="Ø"/>
            </a:pPr>
            <a:r>
              <a:rPr lang="en-US" altLang="zh-CN" dirty="0"/>
              <a:t>IETF</a:t>
            </a:r>
            <a:r>
              <a:rPr lang="zh-CN" altLang="en-US" dirty="0"/>
              <a:t>的</a:t>
            </a:r>
            <a:r>
              <a:rPr lang="en-US" altLang="zh-CN" dirty="0"/>
              <a:t>PKIX(Public key Infrastructure X.509)</a:t>
            </a:r>
            <a:r>
              <a:rPr lang="zh-CN" altLang="en-US" dirty="0"/>
              <a:t>工作组在</a:t>
            </a:r>
            <a:r>
              <a:rPr lang="en-US" altLang="zh-CN" dirty="0"/>
              <a:t>X.509</a:t>
            </a:r>
            <a:r>
              <a:rPr lang="zh-CN" altLang="en-US" dirty="0"/>
              <a:t>的基础上，建立了一个用来构建网络认证体系的基本模型</a:t>
            </a:r>
          </a:p>
        </p:txBody>
      </p:sp>
      <p:pic>
        <p:nvPicPr>
          <p:cNvPr id="19458" name="Picture 2">
            <a:extLst>
              <a:ext uri="{FF2B5EF4-FFF2-40B4-BE49-F238E27FC236}">
                <a16:creationId xmlns:a16="http://schemas.microsoft.com/office/drawing/2014/main" id="{5FF8A7CF-4426-43E2-86CA-CCBAF8ED53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65"/>
          <a:stretch/>
        </p:blipFill>
        <p:spPr bwMode="auto">
          <a:xfrm>
            <a:off x="6173698" y="909637"/>
            <a:ext cx="5724525" cy="474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363491"/>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7220" y="1381942"/>
            <a:ext cx="4190733" cy="4755333"/>
            <a:chOff x="6909170" y="1553392"/>
            <a:chExt cx="4190733" cy="4755333"/>
          </a:xfrm>
        </p:grpSpPr>
        <p:sp>
          <p:nvSpPr>
            <p:cNvPr id="34" name="文本占位符 11"/>
            <p:cNvSpPr txBox="1"/>
            <p:nvPr/>
          </p:nvSpPr>
          <p:spPr>
            <a:xfrm>
              <a:off x="6909170" y="4034115"/>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400" dirty="0">
                  <a:solidFill>
                    <a:schemeClr val="bg2">
                      <a:lumMod val="75000"/>
                    </a:schemeClr>
                  </a:solidFill>
                  <a:cs typeface="+mn-ea"/>
                  <a:sym typeface="+mn-lt"/>
                </a:rPr>
                <a:t>Summary and Homework</a:t>
              </a:r>
              <a:endParaRPr lang="zh-CN" altLang="en-US" sz="2400" dirty="0">
                <a:solidFill>
                  <a:schemeClr val="bg2">
                    <a:lumMod val="75000"/>
                  </a:schemeClr>
                </a:solidFill>
                <a:cs typeface="+mn-ea"/>
                <a:sym typeface="+mn-lt"/>
              </a:endParaRPr>
            </a:p>
          </p:txBody>
        </p:sp>
        <p:sp>
          <p:nvSpPr>
            <p:cNvPr id="3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总结与作业</a:t>
              </a: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821295" y="6153823"/>
              <a:ext cx="578054" cy="154902"/>
              <a:chOff x="8594989" y="6063574"/>
              <a:chExt cx="871228" cy="233464"/>
            </a:xfrm>
          </p:grpSpPr>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CA563-3A0A-4025-AE4D-B529FE4A7682}"/>
              </a:ext>
            </a:extLst>
          </p:cNvPr>
          <p:cNvSpPr>
            <a:spLocks noGrp="1"/>
          </p:cNvSpPr>
          <p:nvPr>
            <p:ph type="title"/>
          </p:nvPr>
        </p:nvSpPr>
        <p:spPr/>
        <p:txBody>
          <a:bodyPr/>
          <a:lstStyle/>
          <a:p>
            <a:r>
              <a:rPr lang="zh-CN" altLang="en-US" dirty="0"/>
              <a:t>小结</a:t>
            </a:r>
          </a:p>
        </p:txBody>
      </p:sp>
      <p:sp>
        <p:nvSpPr>
          <p:cNvPr id="3" name="矩形 2">
            <a:extLst>
              <a:ext uri="{FF2B5EF4-FFF2-40B4-BE49-F238E27FC236}">
                <a16:creationId xmlns:a16="http://schemas.microsoft.com/office/drawing/2014/main" id="{2493CB8C-0080-4F15-9625-54393DA9F812}"/>
              </a:ext>
            </a:extLst>
          </p:cNvPr>
          <p:cNvSpPr/>
          <p:nvPr/>
        </p:nvSpPr>
        <p:spPr>
          <a:xfrm>
            <a:off x="1582547" y="1810666"/>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6B7C0425-1591-44B2-A0C9-55545DCFCAA1}"/>
              </a:ext>
            </a:extLst>
          </p:cNvPr>
          <p:cNvCxnSpPr/>
          <p:nvPr/>
        </p:nvCxnSpPr>
        <p:spPr>
          <a:xfrm>
            <a:off x="4020947" y="1810666"/>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5AEC8D8-BCF1-4523-B5A4-7ECE85D1931F}"/>
              </a:ext>
            </a:extLst>
          </p:cNvPr>
          <p:cNvSpPr/>
          <p:nvPr/>
        </p:nvSpPr>
        <p:spPr>
          <a:xfrm>
            <a:off x="1582546" y="3385239"/>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AB329DF3-1A21-4951-987F-E1E8244CE2E0}"/>
              </a:ext>
            </a:extLst>
          </p:cNvPr>
          <p:cNvCxnSpPr/>
          <p:nvPr/>
        </p:nvCxnSpPr>
        <p:spPr>
          <a:xfrm>
            <a:off x="4020947" y="3385239"/>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19E81EAE-E895-4366-BF5F-F7710067C96E}"/>
              </a:ext>
            </a:extLst>
          </p:cNvPr>
          <p:cNvSpPr txBox="1"/>
          <p:nvPr/>
        </p:nvSpPr>
        <p:spPr>
          <a:xfrm>
            <a:off x="5073916" y="2435616"/>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密钥生命周期：产生、传输、验证、存储、备份、泄漏、更新、有效期、销毁</a:t>
            </a:r>
          </a:p>
        </p:txBody>
      </p:sp>
      <p:sp>
        <p:nvSpPr>
          <p:cNvPr id="13" name="文本占位符 6">
            <a:extLst>
              <a:ext uri="{FF2B5EF4-FFF2-40B4-BE49-F238E27FC236}">
                <a16:creationId xmlns:a16="http://schemas.microsoft.com/office/drawing/2014/main" id="{10E69EA5-74B7-4E52-8C72-74D562504277}"/>
              </a:ext>
            </a:extLst>
          </p:cNvPr>
          <p:cNvSpPr txBox="1"/>
          <p:nvPr/>
        </p:nvSpPr>
        <p:spPr>
          <a:xfrm>
            <a:off x="5030373" y="1984833"/>
            <a:ext cx="4651141"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密钥管理</a:t>
            </a:r>
          </a:p>
        </p:txBody>
      </p:sp>
      <p:sp>
        <p:nvSpPr>
          <p:cNvPr id="14" name="文本框 13">
            <a:extLst>
              <a:ext uri="{FF2B5EF4-FFF2-40B4-BE49-F238E27FC236}">
                <a16:creationId xmlns:a16="http://schemas.microsoft.com/office/drawing/2014/main" id="{A9E3AEF2-A558-41DC-847D-F63CDD9C60DE}"/>
              </a:ext>
            </a:extLst>
          </p:cNvPr>
          <p:cNvSpPr txBox="1"/>
          <p:nvPr/>
        </p:nvSpPr>
        <p:spPr>
          <a:xfrm>
            <a:off x="4361691" y="2144069"/>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1</a:t>
            </a:r>
            <a:endParaRPr lang="zh-CN" altLang="en-US" sz="4400" b="1" spc="300" dirty="0">
              <a:solidFill>
                <a:schemeClr val="accent4"/>
              </a:solidFill>
              <a:latin typeface="+mn-ea"/>
            </a:endParaRPr>
          </a:p>
        </p:txBody>
      </p:sp>
      <p:cxnSp>
        <p:nvCxnSpPr>
          <p:cNvPr id="15" name="直接连接符 14">
            <a:extLst>
              <a:ext uri="{FF2B5EF4-FFF2-40B4-BE49-F238E27FC236}">
                <a16:creationId xmlns:a16="http://schemas.microsoft.com/office/drawing/2014/main" id="{7E2C476E-C9CA-41B0-BDC0-C930F20ED8E9}"/>
              </a:ext>
            </a:extLst>
          </p:cNvPr>
          <p:cNvCxnSpPr/>
          <p:nvPr/>
        </p:nvCxnSpPr>
        <p:spPr>
          <a:xfrm flipH="1">
            <a:off x="4527993" y="2482110"/>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1">
            <a:extLst>
              <a:ext uri="{FF2B5EF4-FFF2-40B4-BE49-F238E27FC236}">
                <a16:creationId xmlns:a16="http://schemas.microsoft.com/office/drawing/2014/main" id="{E3AEB399-46BD-4F76-9D7B-56CAF9C878DC}"/>
              </a:ext>
            </a:extLst>
          </p:cNvPr>
          <p:cNvSpPr txBox="1"/>
          <p:nvPr/>
        </p:nvSpPr>
        <p:spPr>
          <a:xfrm>
            <a:off x="5073916" y="4006633"/>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密钥层次、秘密密钥分发、公开密钥分发</a:t>
            </a:r>
          </a:p>
        </p:txBody>
      </p:sp>
      <p:sp>
        <p:nvSpPr>
          <p:cNvPr id="17" name="文本占位符 6">
            <a:extLst>
              <a:ext uri="{FF2B5EF4-FFF2-40B4-BE49-F238E27FC236}">
                <a16:creationId xmlns:a16="http://schemas.microsoft.com/office/drawing/2014/main" id="{A40D6EFC-DBB2-4D68-BB46-AB1C39E5A397}"/>
              </a:ext>
            </a:extLst>
          </p:cNvPr>
          <p:cNvSpPr txBox="1"/>
          <p:nvPr/>
        </p:nvSpPr>
        <p:spPr>
          <a:xfrm>
            <a:off x="5030373" y="3555850"/>
            <a:ext cx="4651141"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密钥分发</a:t>
            </a:r>
          </a:p>
        </p:txBody>
      </p:sp>
      <p:sp>
        <p:nvSpPr>
          <p:cNvPr id="18" name="文本框 17">
            <a:extLst>
              <a:ext uri="{FF2B5EF4-FFF2-40B4-BE49-F238E27FC236}">
                <a16:creationId xmlns:a16="http://schemas.microsoft.com/office/drawing/2014/main" id="{735E8BA9-6030-4C16-A146-A3CD9315845B}"/>
              </a:ext>
            </a:extLst>
          </p:cNvPr>
          <p:cNvSpPr txBox="1"/>
          <p:nvPr/>
        </p:nvSpPr>
        <p:spPr>
          <a:xfrm>
            <a:off x="4361691" y="3715086"/>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2</a:t>
            </a:r>
            <a:endParaRPr lang="zh-CN" altLang="en-US" sz="4400" b="1" spc="300" dirty="0">
              <a:solidFill>
                <a:schemeClr val="accent4"/>
              </a:solidFill>
              <a:latin typeface="+mn-ea"/>
            </a:endParaRPr>
          </a:p>
        </p:txBody>
      </p:sp>
      <p:cxnSp>
        <p:nvCxnSpPr>
          <p:cNvPr id="19" name="直接连接符 18">
            <a:extLst>
              <a:ext uri="{FF2B5EF4-FFF2-40B4-BE49-F238E27FC236}">
                <a16:creationId xmlns:a16="http://schemas.microsoft.com/office/drawing/2014/main" id="{E1A3E643-D9A3-4FA1-892F-12E54A4D6DA5}"/>
              </a:ext>
            </a:extLst>
          </p:cNvPr>
          <p:cNvCxnSpPr/>
          <p:nvPr/>
        </p:nvCxnSpPr>
        <p:spPr>
          <a:xfrm flipH="1">
            <a:off x="4527993" y="4053127"/>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650" name="Picture 2">
            <a:extLst>
              <a:ext uri="{FF2B5EF4-FFF2-40B4-BE49-F238E27FC236}">
                <a16:creationId xmlns:a16="http://schemas.microsoft.com/office/drawing/2014/main" id="{7EB61A28-50D6-46ED-80D6-676689147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739" y="1851685"/>
            <a:ext cx="1369388" cy="1369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4832F0FC-77B0-4F62-8DB7-3ACB6E6D7F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163" y="3490000"/>
            <a:ext cx="1241904" cy="12419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678"/>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pic>
        <p:nvPicPr>
          <p:cNvPr id="1028" name="Picture 4" descr="小黄人：作业~~表情包">
            <a:extLst>
              <a:ext uri="{FF2B5EF4-FFF2-40B4-BE49-F238E27FC236}">
                <a16:creationId xmlns:a16="http://schemas.microsoft.com/office/drawing/2014/main" id="{025BDB8D-8097-4CA2-A59B-9982E324C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374" y="3054448"/>
            <a:ext cx="3423949" cy="34239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4211349" y="966399"/>
            <a:ext cx="7338786" cy="5358651"/>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0" name="文本框"/>
          <p:cNvSpPr txBox="1"/>
          <p:nvPr/>
        </p:nvSpPr>
        <p:spPr>
          <a:xfrm>
            <a:off x="5066392" y="2314233"/>
            <a:ext cx="6428799" cy="758606"/>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en-US" altLang="zh-CN" sz="2000" spc="300" dirty="0">
                <a:latin typeface="Arial" panose="020B0604020202020204"/>
                <a:ea typeface="微软雅黑" panose="020B0503020204020204" pitchFamily="34" charset="-122"/>
              </a:rPr>
              <a:t>1. </a:t>
            </a:r>
            <a:r>
              <a:rPr lang="zh-CN" altLang="en-US" sz="2000" spc="300" dirty="0">
                <a:latin typeface="Arial" panose="020B0604020202020204"/>
                <a:ea typeface="微软雅黑" panose="020B0503020204020204" pitchFamily="34" charset="-122"/>
              </a:rPr>
              <a:t>调研一下密钥管理</a:t>
            </a:r>
            <a:r>
              <a:rPr lang="zh-CN" altLang="en-US" sz="2000" spc="300" dirty="0">
                <a:latin typeface="Arial" panose="020B0604020202020204"/>
              </a:rPr>
              <a:t>和</a:t>
            </a:r>
            <a:r>
              <a:rPr lang="zh-CN" altLang="en-US" sz="2000" spc="300" dirty="0">
                <a:latin typeface="Arial" panose="020B0604020202020204"/>
                <a:ea typeface="微软雅黑" panose="020B0503020204020204" pitchFamily="34" charset="-122"/>
              </a:rPr>
              <a:t>分发的国际国内标准</a:t>
            </a:r>
            <a:endParaRPr lang="en-US" altLang="zh-CN" sz="2000" spc="300" dirty="0">
              <a:latin typeface="Arial" panose="020B0604020202020204"/>
              <a:ea typeface="微软雅黑" panose="020B0503020204020204" pitchFamily="34" charset="-122"/>
            </a:endParaRPr>
          </a:p>
          <a:p>
            <a:pPr algn="just" eaLnBrk="1" fontAlgn="auto" hangingPunct="1">
              <a:lnSpc>
                <a:spcPct val="130000"/>
              </a:lnSpc>
              <a:spcBef>
                <a:spcPts val="0"/>
              </a:spcBef>
              <a:spcAft>
                <a:spcPts val="0"/>
              </a:spcAft>
            </a:pPr>
            <a:r>
              <a:rPr lang="en-US" altLang="zh-CN" sz="2000" spc="300" dirty="0">
                <a:latin typeface="Arial" panose="020B0604020202020204"/>
                <a:ea typeface="微软雅黑" panose="020B0503020204020204" pitchFamily="34" charset="-122"/>
              </a:rPr>
              <a:t>2. </a:t>
            </a:r>
            <a:r>
              <a:rPr lang="zh-CN" altLang="en-US" sz="2000" spc="300" dirty="0">
                <a:latin typeface="Arial" panose="020B0604020202020204"/>
                <a:ea typeface="微软雅黑" panose="020B0503020204020204" pitchFamily="34" charset="-122"/>
              </a:rPr>
              <a:t>还能想到哪些数字证书链的例子</a:t>
            </a:r>
            <a:endParaRPr lang="en-US" altLang="zh-CN" sz="2000" spc="300" dirty="0">
              <a:latin typeface="Arial" panose="020B0604020202020204"/>
              <a:ea typeface="微软雅黑" panose="020B0503020204020204" pitchFamily="34" charset="-122"/>
            </a:endParaRPr>
          </a:p>
        </p:txBody>
      </p:sp>
    </p:spTree>
    <p:extLst>
      <p:ext uri="{BB962C8B-B14F-4D97-AF65-F5344CB8AC3E}">
        <p14:creationId xmlns:p14="http://schemas.microsoft.com/office/powerpoint/2010/main" val="1088386062"/>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565651" y="2925486"/>
            <a:ext cx="6914815" cy="97039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华文琥珀" panose="02010800040101010101" pitchFamily="2" charset="-122"/>
                <a:ea typeface="华文琥珀" panose="02010800040101010101" pitchFamily="2" charset="-122"/>
              </a:rPr>
              <a:t>探讨时间</a:t>
            </a:r>
          </a:p>
        </p:txBody>
      </p:sp>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FA7079C-1119-4CEE-BF8E-BF989FDFFCAE}"/>
              </a:ext>
            </a:extLst>
          </p:cNvPr>
          <p:cNvGrpSpPr/>
          <p:nvPr/>
        </p:nvGrpSpPr>
        <p:grpSpPr>
          <a:xfrm>
            <a:off x="6751619" y="2669721"/>
            <a:ext cx="1110588" cy="1171575"/>
            <a:chOff x="9038676" y="2453000"/>
            <a:chExt cx="473036" cy="525437"/>
          </a:xfrm>
          <a:solidFill>
            <a:schemeClr val="bg1"/>
          </a:solidFill>
        </p:grpSpPr>
        <p:sp>
          <p:nvSpPr>
            <p:cNvPr id="9" name="任意多边形: 形状 8">
              <a:extLst>
                <a:ext uri="{FF2B5EF4-FFF2-40B4-BE49-F238E27FC236}">
                  <a16:creationId xmlns:a16="http://schemas.microsoft.com/office/drawing/2014/main" id="{013E4C53-101C-4282-B164-F4582F5E9298}"/>
                </a:ext>
              </a:extLst>
            </p:cNvPr>
            <p:cNvSpPr/>
            <p:nvPr/>
          </p:nvSpPr>
          <p:spPr>
            <a:xfrm>
              <a:off x="9122895" y="2539687"/>
              <a:ext cx="303750" cy="438750"/>
            </a:xfrm>
            <a:custGeom>
              <a:avLst/>
              <a:gdLst>
                <a:gd name="connsiteX0" fmla="*/ 166421 w 303750"/>
                <a:gd name="connsiteY0" fmla="*/ 0 h 438750"/>
                <a:gd name="connsiteX1" fmla="*/ 147167 w 303750"/>
                <a:gd name="connsiteY1" fmla="*/ 0 h 438750"/>
                <a:gd name="connsiteX2" fmla="*/ 0 w 303750"/>
                <a:gd name="connsiteY2" fmla="*/ 157309 h 438750"/>
                <a:gd name="connsiteX3" fmla="*/ 69221 w 303750"/>
                <a:gd name="connsiteY3" fmla="*/ 287938 h 438750"/>
                <a:gd name="connsiteX4" fmla="*/ 69221 w 303750"/>
                <a:gd name="connsiteY4" fmla="*/ 333197 h 438750"/>
                <a:gd name="connsiteX5" fmla="*/ 81793 w 303750"/>
                <a:gd name="connsiteY5" fmla="*/ 356619 h 438750"/>
                <a:gd name="connsiteX6" fmla="*/ 85050 w 303750"/>
                <a:gd name="connsiteY6" fmla="*/ 362273 h 438750"/>
                <a:gd name="connsiteX7" fmla="*/ 82502 w 303750"/>
                <a:gd name="connsiteY7" fmla="*/ 368246 h 438750"/>
                <a:gd name="connsiteX8" fmla="*/ 70673 w 303750"/>
                <a:gd name="connsiteY8" fmla="*/ 381257 h 438750"/>
                <a:gd name="connsiteX9" fmla="*/ 70673 w 303750"/>
                <a:gd name="connsiteY9" fmla="*/ 410434 h 438750"/>
                <a:gd name="connsiteX10" fmla="*/ 82502 w 303750"/>
                <a:gd name="connsiteY10" fmla="*/ 422246 h 438750"/>
                <a:gd name="connsiteX11" fmla="*/ 90416 w 303750"/>
                <a:gd name="connsiteY11" fmla="*/ 422246 h 438750"/>
                <a:gd name="connsiteX12" fmla="*/ 101351 w 303750"/>
                <a:gd name="connsiteY12" fmla="*/ 427478 h 438750"/>
                <a:gd name="connsiteX13" fmla="*/ 156802 w 303750"/>
                <a:gd name="connsiteY13" fmla="*/ 450225 h 438750"/>
                <a:gd name="connsiteX14" fmla="*/ 212237 w 303750"/>
                <a:gd name="connsiteY14" fmla="*/ 427478 h 438750"/>
                <a:gd name="connsiteX15" fmla="*/ 223172 w 303750"/>
                <a:gd name="connsiteY15" fmla="*/ 422246 h 438750"/>
                <a:gd name="connsiteX16" fmla="*/ 231086 w 303750"/>
                <a:gd name="connsiteY16" fmla="*/ 422246 h 438750"/>
                <a:gd name="connsiteX17" fmla="*/ 242916 w 303750"/>
                <a:gd name="connsiteY17" fmla="*/ 410434 h 438750"/>
                <a:gd name="connsiteX18" fmla="*/ 242916 w 303750"/>
                <a:gd name="connsiteY18" fmla="*/ 381257 h 438750"/>
                <a:gd name="connsiteX19" fmla="*/ 231086 w 303750"/>
                <a:gd name="connsiteY19" fmla="*/ 368246 h 438750"/>
                <a:gd name="connsiteX20" fmla="*/ 228555 w 303750"/>
                <a:gd name="connsiteY20" fmla="*/ 362273 h 438750"/>
                <a:gd name="connsiteX21" fmla="*/ 231812 w 303750"/>
                <a:gd name="connsiteY21" fmla="*/ 356619 h 438750"/>
                <a:gd name="connsiteX22" fmla="*/ 244367 w 303750"/>
                <a:gd name="connsiteY22" fmla="*/ 333197 h 438750"/>
                <a:gd name="connsiteX23" fmla="*/ 244367 w 303750"/>
                <a:gd name="connsiteY23" fmla="*/ 287938 h 438750"/>
                <a:gd name="connsiteX24" fmla="*/ 313588 w 303750"/>
                <a:gd name="connsiteY24" fmla="*/ 157309 h 438750"/>
                <a:gd name="connsiteX25" fmla="*/ 166421 w 303750"/>
                <a:gd name="connsiteY25" fmla="*/ 0 h 438750"/>
                <a:gd name="connsiteX26" fmla="*/ 211478 w 303750"/>
                <a:gd name="connsiteY26" fmla="*/ 253699 h 438750"/>
                <a:gd name="connsiteX27" fmla="*/ 202652 w 303750"/>
                <a:gd name="connsiteY27" fmla="*/ 258272 h 438750"/>
                <a:gd name="connsiteX28" fmla="*/ 202652 w 303750"/>
                <a:gd name="connsiteY28" fmla="*/ 300274 h 438750"/>
                <a:gd name="connsiteX29" fmla="*/ 190688 w 303750"/>
                <a:gd name="connsiteY29" fmla="*/ 315107 h 438750"/>
                <a:gd name="connsiteX30" fmla="*/ 172091 w 303750"/>
                <a:gd name="connsiteY30" fmla="*/ 319022 h 438750"/>
                <a:gd name="connsiteX31" fmla="*/ 141514 w 303750"/>
                <a:gd name="connsiteY31" fmla="*/ 319022 h 438750"/>
                <a:gd name="connsiteX32" fmla="*/ 122918 w 303750"/>
                <a:gd name="connsiteY32" fmla="*/ 315107 h 438750"/>
                <a:gd name="connsiteX33" fmla="*/ 110953 w 303750"/>
                <a:gd name="connsiteY33" fmla="*/ 300274 h 438750"/>
                <a:gd name="connsiteX34" fmla="*/ 110953 w 303750"/>
                <a:gd name="connsiteY34" fmla="*/ 258255 h 438750"/>
                <a:gd name="connsiteX35" fmla="*/ 102128 w 303750"/>
                <a:gd name="connsiteY35" fmla="*/ 253682 h 438750"/>
                <a:gd name="connsiteX36" fmla="*/ 48516 w 303750"/>
                <a:gd name="connsiteY36" fmla="*/ 160161 h 438750"/>
                <a:gd name="connsiteX37" fmla="*/ 156802 w 303750"/>
                <a:gd name="connsiteY37" fmla="*/ 50676 h 438750"/>
                <a:gd name="connsiteX38" fmla="*/ 265073 w 303750"/>
                <a:gd name="connsiteY38" fmla="*/ 160161 h 438750"/>
                <a:gd name="connsiteX39" fmla="*/ 211478 w 303750"/>
                <a:gd name="connsiteY39" fmla="*/ 253699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3750" h="438750">
                  <a:moveTo>
                    <a:pt x="166421" y="0"/>
                  </a:moveTo>
                  <a:lnTo>
                    <a:pt x="147167" y="0"/>
                  </a:lnTo>
                  <a:cubicBezTo>
                    <a:pt x="65289" y="5181"/>
                    <a:pt x="0" y="73643"/>
                    <a:pt x="0" y="157309"/>
                  </a:cubicBezTo>
                  <a:cubicBezTo>
                    <a:pt x="0" y="214819"/>
                    <a:pt x="25380" y="260769"/>
                    <a:pt x="69221" y="287938"/>
                  </a:cubicBezTo>
                  <a:lnTo>
                    <a:pt x="69221" y="333197"/>
                  </a:lnTo>
                  <a:cubicBezTo>
                    <a:pt x="69221" y="346410"/>
                    <a:pt x="74132" y="351523"/>
                    <a:pt x="81793" y="356619"/>
                  </a:cubicBezTo>
                  <a:cubicBezTo>
                    <a:pt x="83700" y="357851"/>
                    <a:pt x="84915" y="359961"/>
                    <a:pt x="85050" y="362273"/>
                  </a:cubicBezTo>
                  <a:cubicBezTo>
                    <a:pt x="85185" y="364568"/>
                    <a:pt x="85404" y="367538"/>
                    <a:pt x="82502" y="368246"/>
                  </a:cubicBezTo>
                  <a:cubicBezTo>
                    <a:pt x="70639" y="368246"/>
                    <a:pt x="70673" y="381257"/>
                    <a:pt x="70673" y="381257"/>
                  </a:cubicBezTo>
                  <a:cubicBezTo>
                    <a:pt x="70673" y="386522"/>
                    <a:pt x="70673" y="410434"/>
                    <a:pt x="70673" y="410434"/>
                  </a:cubicBezTo>
                  <a:cubicBezTo>
                    <a:pt x="70673" y="416964"/>
                    <a:pt x="75954" y="422246"/>
                    <a:pt x="82502" y="422246"/>
                  </a:cubicBezTo>
                  <a:lnTo>
                    <a:pt x="90416" y="422246"/>
                  </a:lnTo>
                  <a:cubicBezTo>
                    <a:pt x="96744" y="422246"/>
                    <a:pt x="101351" y="427478"/>
                    <a:pt x="101351" y="427478"/>
                  </a:cubicBezTo>
                  <a:cubicBezTo>
                    <a:pt x="101351" y="427478"/>
                    <a:pt x="129178" y="450225"/>
                    <a:pt x="156802" y="450225"/>
                  </a:cubicBezTo>
                  <a:cubicBezTo>
                    <a:pt x="184815" y="450225"/>
                    <a:pt x="212237" y="427478"/>
                    <a:pt x="212237" y="427478"/>
                  </a:cubicBezTo>
                  <a:cubicBezTo>
                    <a:pt x="212237" y="427478"/>
                    <a:pt x="216844" y="422246"/>
                    <a:pt x="223172" y="422246"/>
                  </a:cubicBezTo>
                  <a:lnTo>
                    <a:pt x="231086" y="422246"/>
                  </a:lnTo>
                  <a:cubicBezTo>
                    <a:pt x="237651" y="422246"/>
                    <a:pt x="242916" y="416964"/>
                    <a:pt x="242916" y="410434"/>
                  </a:cubicBezTo>
                  <a:cubicBezTo>
                    <a:pt x="242916" y="410434"/>
                    <a:pt x="242916" y="386539"/>
                    <a:pt x="242916" y="381257"/>
                  </a:cubicBezTo>
                  <a:cubicBezTo>
                    <a:pt x="242916" y="381257"/>
                    <a:pt x="242949" y="368246"/>
                    <a:pt x="231086" y="368246"/>
                  </a:cubicBezTo>
                  <a:cubicBezTo>
                    <a:pt x="228184" y="367554"/>
                    <a:pt x="228420" y="364534"/>
                    <a:pt x="228555" y="362273"/>
                  </a:cubicBezTo>
                  <a:cubicBezTo>
                    <a:pt x="228724" y="359961"/>
                    <a:pt x="229905" y="357851"/>
                    <a:pt x="231812" y="356619"/>
                  </a:cubicBezTo>
                  <a:cubicBezTo>
                    <a:pt x="239456" y="351523"/>
                    <a:pt x="244367" y="346427"/>
                    <a:pt x="244367" y="333197"/>
                  </a:cubicBezTo>
                  <a:lnTo>
                    <a:pt x="244367" y="287938"/>
                  </a:lnTo>
                  <a:cubicBezTo>
                    <a:pt x="288208" y="260786"/>
                    <a:pt x="313588" y="214819"/>
                    <a:pt x="313588" y="157309"/>
                  </a:cubicBezTo>
                  <a:cubicBezTo>
                    <a:pt x="313588" y="73643"/>
                    <a:pt x="248333" y="5164"/>
                    <a:pt x="166421" y="0"/>
                  </a:cubicBezTo>
                  <a:close/>
                  <a:moveTo>
                    <a:pt x="211478" y="253699"/>
                  </a:moveTo>
                  <a:lnTo>
                    <a:pt x="202652" y="258272"/>
                  </a:lnTo>
                  <a:lnTo>
                    <a:pt x="202652" y="300274"/>
                  </a:lnTo>
                  <a:cubicBezTo>
                    <a:pt x="202652" y="307463"/>
                    <a:pt x="197674" y="313588"/>
                    <a:pt x="190688" y="315107"/>
                  </a:cubicBezTo>
                  <a:lnTo>
                    <a:pt x="172091" y="319022"/>
                  </a:lnTo>
                  <a:cubicBezTo>
                    <a:pt x="168953" y="319714"/>
                    <a:pt x="153968" y="322194"/>
                    <a:pt x="141514" y="319022"/>
                  </a:cubicBezTo>
                  <a:lnTo>
                    <a:pt x="122918" y="315107"/>
                  </a:lnTo>
                  <a:cubicBezTo>
                    <a:pt x="115931" y="313588"/>
                    <a:pt x="110953" y="307463"/>
                    <a:pt x="110953" y="300274"/>
                  </a:cubicBezTo>
                  <a:lnTo>
                    <a:pt x="110953" y="258255"/>
                  </a:lnTo>
                  <a:lnTo>
                    <a:pt x="102128" y="253682"/>
                  </a:lnTo>
                  <a:cubicBezTo>
                    <a:pt x="57814" y="230901"/>
                    <a:pt x="48516" y="190215"/>
                    <a:pt x="48516" y="160161"/>
                  </a:cubicBezTo>
                  <a:cubicBezTo>
                    <a:pt x="48516" y="99900"/>
                    <a:pt x="97031" y="50878"/>
                    <a:pt x="156802" y="50676"/>
                  </a:cubicBezTo>
                  <a:cubicBezTo>
                    <a:pt x="216557" y="50878"/>
                    <a:pt x="265073" y="99900"/>
                    <a:pt x="265073" y="160161"/>
                  </a:cubicBezTo>
                  <a:cubicBezTo>
                    <a:pt x="265073" y="190232"/>
                    <a:pt x="255774" y="230918"/>
                    <a:pt x="211478" y="25369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ADDA7188-65EC-4335-A87A-9B2E0D57B9FC}"/>
                </a:ext>
              </a:extLst>
            </p:cNvPr>
            <p:cNvSpPr/>
            <p:nvPr/>
          </p:nvSpPr>
          <p:spPr>
            <a:xfrm>
              <a:off x="9420525" y="2536256"/>
              <a:ext cx="50625" cy="50625"/>
            </a:xfrm>
            <a:custGeom>
              <a:avLst/>
              <a:gdLst>
                <a:gd name="connsiteX0" fmla="*/ 57809 w 50625"/>
                <a:gd name="connsiteY0" fmla="*/ 21352 h 50625"/>
                <a:gd name="connsiteX1" fmla="*/ 54839 w 50625"/>
                <a:gd name="connsiteY1" fmla="*/ 10468 h 50625"/>
                <a:gd name="connsiteX2" fmla="*/ 50417 w 50625"/>
                <a:gd name="connsiteY2" fmla="*/ 5051 h 50625"/>
                <a:gd name="connsiteX3" fmla="*/ 40309 w 50625"/>
                <a:gd name="connsiteY3" fmla="*/ 22 h 50625"/>
                <a:gd name="connsiteX4" fmla="*/ 29746 w 50625"/>
                <a:gd name="connsiteY4" fmla="*/ 3903 h 50625"/>
                <a:gd name="connsiteX5" fmla="*/ 4349 w 50625"/>
                <a:gd name="connsiteY5" fmla="*/ 28052 h 50625"/>
                <a:gd name="connsiteX6" fmla="*/ 3218 w 50625"/>
                <a:gd name="connsiteY6" fmla="*/ 47340 h 50625"/>
                <a:gd name="connsiteX7" fmla="*/ 4096 w 50625"/>
                <a:gd name="connsiteY7" fmla="*/ 48369 h 50625"/>
                <a:gd name="connsiteX8" fmla="*/ 23215 w 50625"/>
                <a:gd name="connsiteY8" fmla="*/ 51035 h 50625"/>
                <a:gd name="connsiteX9" fmla="*/ 51886 w 50625"/>
                <a:gd name="connsiteY9" fmla="*/ 30920 h 50625"/>
                <a:gd name="connsiteX10" fmla="*/ 57809 w 50625"/>
                <a:gd name="connsiteY10" fmla="*/ 2135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7809" y="21352"/>
                  </a:moveTo>
                  <a:cubicBezTo>
                    <a:pt x="58399" y="17488"/>
                    <a:pt x="57319" y="13556"/>
                    <a:pt x="54839" y="10468"/>
                  </a:cubicBezTo>
                  <a:cubicBezTo>
                    <a:pt x="53387" y="8645"/>
                    <a:pt x="51903" y="6857"/>
                    <a:pt x="50417" y="5051"/>
                  </a:cubicBezTo>
                  <a:cubicBezTo>
                    <a:pt x="47886" y="2064"/>
                    <a:pt x="44258" y="242"/>
                    <a:pt x="40309" y="22"/>
                  </a:cubicBezTo>
                  <a:cubicBezTo>
                    <a:pt x="36445" y="-197"/>
                    <a:pt x="32581" y="1220"/>
                    <a:pt x="29746" y="3903"/>
                  </a:cubicBezTo>
                  <a:lnTo>
                    <a:pt x="4349" y="28052"/>
                  </a:lnTo>
                  <a:cubicBezTo>
                    <a:pt x="-984" y="33198"/>
                    <a:pt x="-1473" y="41619"/>
                    <a:pt x="3218" y="47340"/>
                  </a:cubicBezTo>
                  <a:cubicBezTo>
                    <a:pt x="3539" y="47677"/>
                    <a:pt x="3775" y="48015"/>
                    <a:pt x="4096" y="48369"/>
                  </a:cubicBezTo>
                  <a:cubicBezTo>
                    <a:pt x="8753" y="54140"/>
                    <a:pt x="17106" y="55322"/>
                    <a:pt x="23215" y="51035"/>
                  </a:cubicBezTo>
                  <a:lnTo>
                    <a:pt x="51886" y="30920"/>
                  </a:lnTo>
                  <a:cubicBezTo>
                    <a:pt x="55075" y="28676"/>
                    <a:pt x="57218" y="25217"/>
                    <a:pt x="57809" y="2135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E6F76245-EF9F-4F45-9FB6-09423ED0ECF8}"/>
                </a:ext>
              </a:extLst>
            </p:cNvPr>
            <p:cNvSpPr/>
            <p:nvPr/>
          </p:nvSpPr>
          <p:spPr>
            <a:xfrm>
              <a:off x="9260846" y="2453000"/>
              <a:ext cx="33750" cy="50625"/>
            </a:xfrm>
            <a:custGeom>
              <a:avLst/>
              <a:gdLst>
                <a:gd name="connsiteX0" fmla="*/ 17383 w 33750"/>
                <a:gd name="connsiteY0" fmla="*/ 63332 h 50625"/>
                <a:gd name="connsiteX1" fmla="*/ 18666 w 33750"/>
                <a:gd name="connsiteY1" fmla="*/ 63315 h 50625"/>
                <a:gd name="connsiteX2" fmla="*/ 32706 w 33750"/>
                <a:gd name="connsiteY2" fmla="*/ 50051 h 50625"/>
                <a:gd name="connsiteX3" fmla="*/ 34950 w 33750"/>
                <a:gd name="connsiteY3" fmla="*/ 15086 h 50625"/>
                <a:gd name="connsiteX4" fmla="*/ 31136 w 33750"/>
                <a:gd name="connsiteY4" fmla="*/ 4506 h 50625"/>
                <a:gd name="connsiteX5" fmla="*/ 20859 w 33750"/>
                <a:gd name="connsiteY5" fmla="*/ 0 h 50625"/>
                <a:gd name="connsiteX6" fmla="*/ 13823 w 33750"/>
                <a:gd name="connsiteY6" fmla="*/ 68 h 50625"/>
                <a:gd name="connsiteX7" fmla="*/ 3613 w 33750"/>
                <a:gd name="connsiteY7" fmla="*/ 4793 h 50625"/>
                <a:gd name="connsiteX8" fmla="*/ 53 w 33750"/>
                <a:gd name="connsiteY8" fmla="*/ 15474 h 50625"/>
                <a:gd name="connsiteX9" fmla="*/ 3073 w 33750"/>
                <a:gd name="connsiteY9" fmla="*/ 50389 h 50625"/>
                <a:gd name="connsiteX10" fmla="*/ 17383 w 33750"/>
                <a:gd name="connsiteY10" fmla="*/ 6333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50" h="50625">
                  <a:moveTo>
                    <a:pt x="17383" y="63332"/>
                  </a:moveTo>
                  <a:cubicBezTo>
                    <a:pt x="17805" y="63315"/>
                    <a:pt x="18244" y="63315"/>
                    <a:pt x="18666" y="63315"/>
                  </a:cubicBezTo>
                  <a:cubicBezTo>
                    <a:pt x="26091" y="63264"/>
                    <a:pt x="32233" y="57476"/>
                    <a:pt x="32706" y="50051"/>
                  </a:cubicBezTo>
                  <a:lnTo>
                    <a:pt x="34950" y="15086"/>
                  </a:lnTo>
                  <a:cubicBezTo>
                    <a:pt x="35203" y="11188"/>
                    <a:pt x="33853" y="7358"/>
                    <a:pt x="31136" y="4506"/>
                  </a:cubicBezTo>
                  <a:cubicBezTo>
                    <a:pt x="28504" y="1637"/>
                    <a:pt x="24741" y="17"/>
                    <a:pt x="20859" y="0"/>
                  </a:cubicBezTo>
                  <a:cubicBezTo>
                    <a:pt x="18497" y="0"/>
                    <a:pt x="16168" y="17"/>
                    <a:pt x="13823" y="68"/>
                  </a:cubicBezTo>
                  <a:cubicBezTo>
                    <a:pt x="9924" y="169"/>
                    <a:pt x="6212" y="1873"/>
                    <a:pt x="3613" y="4793"/>
                  </a:cubicBezTo>
                  <a:cubicBezTo>
                    <a:pt x="1014" y="7712"/>
                    <a:pt x="-285" y="11593"/>
                    <a:pt x="53" y="15474"/>
                  </a:cubicBezTo>
                  <a:lnTo>
                    <a:pt x="3073" y="50389"/>
                  </a:lnTo>
                  <a:cubicBezTo>
                    <a:pt x="3714" y="57780"/>
                    <a:pt x="9958" y="63433"/>
                    <a:pt x="17383" y="6333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EFFE2288-E629-4244-94DB-1F7A100F9D79}"/>
                </a:ext>
              </a:extLst>
            </p:cNvPr>
            <p:cNvSpPr/>
            <p:nvPr/>
          </p:nvSpPr>
          <p:spPr>
            <a:xfrm>
              <a:off x="9038676" y="2732680"/>
              <a:ext cx="50625" cy="33750"/>
            </a:xfrm>
            <a:custGeom>
              <a:avLst/>
              <a:gdLst>
                <a:gd name="connsiteX0" fmla="*/ 62585 w 50625"/>
                <a:gd name="connsiteY0" fmla="*/ 10890 h 33750"/>
                <a:gd name="connsiteX1" fmla="*/ 46537 w 50625"/>
                <a:gd name="connsiteY1" fmla="*/ 175 h 33750"/>
                <a:gd name="connsiteX2" fmla="*/ 11927 w 50625"/>
                <a:gd name="connsiteY2" fmla="*/ 5862 h 33750"/>
                <a:gd name="connsiteX3" fmla="*/ 2443 w 50625"/>
                <a:gd name="connsiteY3" fmla="*/ 11903 h 33750"/>
                <a:gd name="connsiteX4" fmla="*/ 334 w 50625"/>
                <a:gd name="connsiteY4" fmla="*/ 22939 h 33750"/>
                <a:gd name="connsiteX5" fmla="*/ 1987 w 50625"/>
                <a:gd name="connsiteY5" fmla="*/ 29740 h 33750"/>
                <a:gd name="connsiteX6" fmla="*/ 8855 w 50625"/>
                <a:gd name="connsiteY6" fmla="*/ 38599 h 33750"/>
                <a:gd name="connsiteX7" fmla="*/ 20060 w 50625"/>
                <a:gd name="connsiteY7" fmla="*/ 39645 h 33750"/>
                <a:gd name="connsiteX8" fmla="*/ 53439 w 50625"/>
                <a:gd name="connsiteY8" fmla="*/ 28930 h 33750"/>
                <a:gd name="connsiteX9" fmla="*/ 62889 w 50625"/>
                <a:gd name="connsiteY9" fmla="*/ 12089 h 33750"/>
                <a:gd name="connsiteX10" fmla="*/ 62585 w 50625"/>
                <a:gd name="connsiteY10" fmla="*/ 1089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2585" y="10890"/>
                  </a:moveTo>
                  <a:cubicBezTo>
                    <a:pt x="60881" y="3634"/>
                    <a:pt x="53878" y="-973"/>
                    <a:pt x="46537" y="175"/>
                  </a:cubicBezTo>
                  <a:lnTo>
                    <a:pt x="11927" y="5862"/>
                  </a:lnTo>
                  <a:cubicBezTo>
                    <a:pt x="8062" y="6486"/>
                    <a:pt x="4637" y="8663"/>
                    <a:pt x="2443" y="11903"/>
                  </a:cubicBezTo>
                  <a:cubicBezTo>
                    <a:pt x="266" y="15109"/>
                    <a:pt x="-510" y="19142"/>
                    <a:pt x="334" y="22939"/>
                  </a:cubicBezTo>
                  <a:cubicBezTo>
                    <a:pt x="840" y="25217"/>
                    <a:pt x="1397" y="27512"/>
                    <a:pt x="1987" y="29740"/>
                  </a:cubicBezTo>
                  <a:cubicBezTo>
                    <a:pt x="2949" y="33554"/>
                    <a:pt x="5430" y="36760"/>
                    <a:pt x="8855" y="38599"/>
                  </a:cubicBezTo>
                  <a:cubicBezTo>
                    <a:pt x="12281" y="40472"/>
                    <a:pt x="16331" y="40945"/>
                    <a:pt x="20060" y="39645"/>
                  </a:cubicBezTo>
                  <a:lnTo>
                    <a:pt x="53439" y="28930"/>
                  </a:lnTo>
                  <a:cubicBezTo>
                    <a:pt x="60493" y="26635"/>
                    <a:pt x="64644" y="19311"/>
                    <a:pt x="62889" y="12089"/>
                  </a:cubicBezTo>
                  <a:cubicBezTo>
                    <a:pt x="62788" y="11768"/>
                    <a:pt x="62687" y="11312"/>
                    <a:pt x="62585" y="1089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7330B7C8-C30E-45DE-A684-99792F1CDF5B}"/>
                </a:ext>
              </a:extLst>
            </p:cNvPr>
            <p:cNvSpPr/>
            <p:nvPr/>
          </p:nvSpPr>
          <p:spPr>
            <a:xfrm>
              <a:off x="9080336" y="2540605"/>
              <a:ext cx="50625" cy="50625"/>
            </a:xfrm>
            <a:custGeom>
              <a:avLst/>
              <a:gdLst>
                <a:gd name="connsiteX0" fmla="*/ 54540 w 50625"/>
                <a:gd name="connsiteY0" fmla="*/ 47529 h 50625"/>
                <a:gd name="connsiteX1" fmla="*/ 55367 w 50625"/>
                <a:gd name="connsiteY1" fmla="*/ 46483 h 50625"/>
                <a:gd name="connsiteX2" fmla="*/ 53730 w 50625"/>
                <a:gd name="connsiteY2" fmla="*/ 27229 h 50625"/>
                <a:gd name="connsiteX3" fmla="*/ 27793 w 50625"/>
                <a:gd name="connsiteY3" fmla="*/ 3688 h 50625"/>
                <a:gd name="connsiteX4" fmla="*/ 17145 w 50625"/>
                <a:gd name="connsiteY4" fmla="*/ 43 h 50625"/>
                <a:gd name="connsiteX5" fmla="*/ 7206 w 50625"/>
                <a:gd name="connsiteY5" fmla="*/ 5291 h 50625"/>
                <a:gd name="connsiteX6" fmla="*/ 2869 w 50625"/>
                <a:gd name="connsiteY6" fmla="*/ 10843 h 50625"/>
                <a:gd name="connsiteX7" fmla="*/ 202 w 50625"/>
                <a:gd name="connsiteY7" fmla="*/ 21778 h 50625"/>
                <a:gd name="connsiteX8" fmla="*/ 6311 w 50625"/>
                <a:gd name="connsiteY8" fmla="*/ 31211 h 50625"/>
                <a:gd name="connsiteX9" fmla="*/ 35488 w 50625"/>
                <a:gd name="connsiteY9" fmla="*/ 50634 h 50625"/>
                <a:gd name="connsiteX10" fmla="*/ 54540 w 50625"/>
                <a:gd name="connsiteY10" fmla="*/ 47529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4540" y="47529"/>
                  </a:moveTo>
                  <a:cubicBezTo>
                    <a:pt x="54827" y="47175"/>
                    <a:pt x="55080" y="46820"/>
                    <a:pt x="55367" y="46483"/>
                  </a:cubicBezTo>
                  <a:cubicBezTo>
                    <a:pt x="59957" y="40610"/>
                    <a:pt x="59231" y="32224"/>
                    <a:pt x="53730" y="27229"/>
                  </a:cubicBezTo>
                  <a:lnTo>
                    <a:pt x="27793" y="3688"/>
                  </a:lnTo>
                  <a:cubicBezTo>
                    <a:pt x="24891" y="1055"/>
                    <a:pt x="21043" y="-261"/>
                    <a:pt x="17145" y="43"/>
                  </a:cubicBezTo>
                  <a:cubicBezTo>
                    <a:pt x="13264" y="364"/>
                    <a:pt x="9652" y="2254"/>
                    <a:pt x="7206" y="5291"/>
                  </a:cubicBezTo>
                  <a:cubicBezTo>
                    <a:pt x="5721" y="7130"/>
                    <a:pt x="4286" y="8970"/>
                    <a:pt x="2869" y="10843"/>
                  </a:cubicBezTo>
                  <a:cubicBezTo>
                    <a:pt x="506" y="13982"/>
                    <a:pt x="-456" y="17914"/>
                    <a:pt x="202" y="21778"/>
                  </a:cubicBezTo>
                  <a:cubicBezTo>
                    <a:pt x="861" y="25625"/>
                    <a:pt x="3071" y="29017"/>
                    <a:pt x="6311" y="31211"/>
                  </a:cubicBezTo>
                  <a:lnTo>
                    <a:pt x="35488" y="50634"/>
                  </a:lnTo>
                  <a:cubicBezTo>
                    <a:pt x="41664" y="54752"/>
                    <a:pt x="50001" y="53385"/>
                    <a:pt x="54540" y="4752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B3DA6C15-49F7-4254-9942-52C0F0B19ED9}"/>
                </a:ext>
              </a:extLst>
            </p:cNvPr>
            <p:cNvSpPr/>
            <p:nvPr/>
          </p:nvSpPr>
          <p:spPr>
            <a:xfrm>
              <a:off x="9461087" y="2728751"/>
              <a:ext cx="50625" cy="33750"/>
            </a:xfrm>
            <a:custGeom>
              <a:avLst/>
              <a:gdLst>
                <a:gd name="connsiteX0" fmla="*/ 60817 w 50625"/>
                <a:gd name="connsiteY0" fmla="*/ 10904 h 33750"/>
                <a:gd name="connsiteX1" fmla="*/ 51216 w 50625"/>
                <a:gd name="connsiteY1" fmla="*/ 5049 h 33750"/>
                <a:gd name="connsiteX2" fmla="*/ 16554 w 50625"/>
                <a:gd name="connsiteY2" fmla="*/ 138 h 33750"/>
                <a:gd name="connsiteX3" fmla="*/ 726 w 50625"/>
                <a:gd name="connsiteY3" fmla="*/ 11191 h 33750"/>
                <a:gd name="connsiteX4" fmla="*/ 371 w 50625"/>
                <a:gd name="connsiteY4" fmla="*/ 12508 h 33750"/>
                <a:gd name="connsiteX5" fmla="*/ 10142 w 50625"/>
                <a:gd name="connsiteY5" fmla="*/ 29079 h 33750"/>
                <a:gd name="connsiteX6" fmla="*/ 43689 w 50625"/>
                <a:gd name="connsiteY6" fmla="*/ 39052 h 33750"/>
                <a:gd name="connsiteX7" fmla="*/ 54861 w 50625"/>
                <a:gd name="connsiteY7" fmla="*/ 37786 h 33750"/>
                <a:gd name="connsiteX8" fmla="*/ 61543 w 50625"/>
                <a:gd name="connsiteY8" fmla="*/ 28724 h 33750"/>
                <a:gd name="connsiteX9" fmla="*/ 63028 w 50625"/>
                <a:gd name="connsiteY9" fmla="*/ 21907 h 33750"/>
                <a:gd name="connsiteX10" fmla="*/ 60817 w 50625"/>
                <a:gd name="connsiteY10" fmla="*/ 1090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0817" y="10904"/>
                  </a:moveTo>
                  <a:cubicBezTo>
                    <a:pt x="58539" y="7732"/>
                    <a:pt x="55080" y="5606"/>
                    <a:pt x="51216" y="5049"/>
                  </a:cubicBezTo>
                  <a:lnTo>
                    <a:pt x="16554" y="138"/>
                  </a:lnTo>
                  <a:cubicBezTo>
                    <a:pt x="9197" y="-891"/>
                    <a:pt x="2278" y="3935"/>
                    <a:pt x="726" y="11191"/>
                  </a:cubicBezTo>
                  <a:cubicBezTo>
                    <a:pt x="557" y="11563"/>
                    <a:pt x="472" y="12103"/>
                    <a:pt x="371" y="12508"/>
                  </a:cubicBezTo>
                  <a:cubicBezTo>
                    <a:pt x="-1333" y="19764"/>
                    <a:pt x="2987" y="26936"/>
                    <a:pt x="10142" y="29079"/>
                  </a:cubicBezTo>
                  <a:lnTo>
                    <a:pt x="43689" y="39052"/>
                  </a:lnTo>
                  <a:cubicBezTo>
                    <a:pt x="47503" y="40149"/>
                    <a:pt x="51502" y="39676"/>
                    <a:pt x="54861" y="37786"/>
                  </a:cubicBezTo>
                  <a:cubicBezTo>
                    <a:pt x="58219" y="35812"/>
                    <a:pt x="60666" y="32521"/>
                    <a:pt x="61543" y="28724"/>
                  </a:cubicBezTo>
                  <a:cubicBezTo>
                    <a:pt x="62066" y="26379"/>
                    <a:pt x="62572" y="24151"/>
                    <a:pt x="63028" y="21907"/>
                  </a:cubicBezTo>
                  <a:cubicBezTo>
                    <a:pt x="63906" y="18059"/>
                    <a:pt x="63062" y="14094"/>
                    <a:pt x="60817" y="1090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481F7-7F3D-4B27-A419-A7BBBF1E2129}"/>
              </a:ext>
            </a:extLst>
          </p:cNvPr>
          <p:cNvSpPr>
            <a:spLocks noGrp="1"/>
          </p:cNvSpPr>
          <p:nvPr>
            <p:ph type="title"/>
          </p:nvPr>
        </p:nvSpPr>
        <p:spPr/>
        <p:txBody>
          <a:bodyPr/>
          <a:lstStyle/>
          <a:p>
            <a:r>
              <a:rPr lang="zh-CN" altLang="en-US" dirty="0"/>
              <a:t>人工选择</a:t>
            </a:r>
          </a:p>
        </p:txBody>
      </p:sp>
      <p:sp>
        <p:nvSpPr>
          <p:cNvPr id="3" name="ïṡḷiḑé">
            <a:extLst>
              <a:ext uri="{FF2B5EF4-FFF2-40B4-BE49-F238E27FC236}">
                <a16:creationId xmlns:a16="http://schemas.microsoft.com/office/drawing/2014/main" id="{B6F2CB56-ED42-4E23-A580-5EAD10320D8F}"/>
              </a:ext>
            </a:extLst>
          </p:cNvPr>
          <p:cNvSpPr/>
          <p:nvPr/>
        </p:nvSpPr>
        <p:spPr>
          <a:xfrm>
            <a:off x="1040266" y="955239"/>
            <a:ext cx="5055734" cy="498861"/>
          </a:xfrm>
          <a:prstGeom prst="rect">
            <a:avLst/>
          </a:prstGeom>
        </p:spPr>
        <p:txBody>
          <a:bodyPr wrap="square" anchor="ctr" anchorCtr="0">
            <a:normAutofit fontScale="85000" lnSpcReduction="10000"/>
          </a:bodyPr>
          <a:lstStyle/>
          <a:p>
            <a:pPr lvl="0"/>
            <a:r>
              <a:rPr lang="zh-CN" altLang="en-US" sz="2400" b="1" spc="100" dirty="0">
                <a:solidFill>
                  <a:schemeClr val="accent4"/>
                </a:solidFill>
              </a:rPr>
              <a:t>暴力破解用时（假设每秒测试</a:t>
            </a:r>
            <a:r>
              <a:rPr lang="en-US" altLang="zh-CN" sz="2400" b="1" spc="100" dirty="0">
                <a:solidFill>
                  <a:schemeClr val="accent4"/>
                </a:solidFill>
              </a:rPr>
              <a:t>100</a:t>
            </a:r>
            <a:r>
              <a:rPr lang="zh-CN" altLang="en-US" sz="2400" b="1" spc="100" dirty="0">
                <a:solidFill>
                  <a:schemeClr val="accent4"/>
                </a:solidFill>
              </a:rPr>
              <a:t>万次）</a:t>
            </a:r>
          </a:p>
        </p:txBody>
      </p:sp>
      <mc:AlternateContent xmlns:mc="http://schemas.openxmlformats.org/markup-compatibility/2006" xmlns:a14="http://schemas.microsoft.com/office/drawing/2010/main">
        <mc:Choice Requires="a14">
          <p:graphicFrame>
            <p:nvGraphicFramePr>
              <p:cNvPr id="4" name="表格 13">
                <a:extLst>
                  <a:ext uri="{FF2B5EF4-FFF2-40B4-BE49-F238E27FC236}">
                    <a16:creationId xmlns:a16="http://schemas.microsoft.com/office/drawing/2014/main" id="{C3FD4646-ED27-4877-9D8B-5C3BB5151D8B}"/>
                  </a:ext>
                </a:extLst>
              </p:cNvPr>
              <p:cNvGraphicFramePr>
                <a:graphicFrameLocks noGrp="1"/>
              </p:cNvGraphicFramePr>
              <p:nvPr>
                <p:extLst>
                  <p:ext uri="{D42A27DB-BD31-4B8C-83A1-F6EECF244321}">
                    <p14:modId xmlns:p14="http://schemas.microsoft.com/office/powerpoint/2010/main" val="1711947630"/>
                  </p:ext>
                </p:extLst>
              </p:nvPr>
            </p:nvGraphicFramePr>
            <p:xfrm>
              <a:off x="1114418" y="1522450"/>
              <a:ext cx="9533227" cy="2930878"/>
            </p:xfrm>
            <a:graphic>
              <a:graphicData uri="http://schemas.openxmlformats.org/drawingml/2006/table">
                <a:tbl>
                  <a:tblPr firstRow="1" bandRow="1">
                    <a:tableStyleId>{5C22544A-7EE6-4342-B048-85BDC9FD1C3A}</a:tableStyleId>
                  </a:tblPr>
                  <a:tblGrid>
                    <a:gridCol w="2484192">
                      <a:extLst>
                        <a:ext uri="{9D8B030D-6E8A-4147-A177-3AD203B41FA5}">
                          <a16:colId xmlns:a16="http://schemas.microsoft.com/office/drawing/2014/main" val="43427605"/>
                        </a:ext>
                      </a:extLst>
                    </a:gridCol>
                    <a:gridCol w="1409807">
                      <a:extLst>
                        <a:ext uri="{9D8B030D-6E8A-4147-A177-3AD203B41FA5}">
                          <a16:colId xmlns:a16="http://schemas.microsoft.com/office/drawing/2014/main" val="137958251"/>
                        </a:ext>
                      </a:extLst>
                    </a:gridCol>
                    <a:gridCol w="1409807">
                      <a:extLst>
                        <a:ext uri="{9D8B030D-6E8A-4147-A177-3AD203B41FA5}">
                          <a16:colId xmlns:a16="http://schemas.microsoft.com/office/drawing/2014/main" val="522417444"/>
                        </a:ext>
                      </a:extLst>
                    </a:gridCol>
                    <a:gridCol w="1409807">
                      <a:extLst>
                        <a:ext uri="{9D8B030D-6E8A-4147-A177-3AD203B41FA5}">
                          <a16:colId xmlns:a16="http://schemas.microsoft.com/office/drawing/2014/main" val="3925524933"/>
                        </a:ext>
                      </a:extLst>
                    </a:gridCol>
                    <a:gridCol w="1409807">
                      <a:extLst>
                        <a:ext uri="{9D8B030D-6E8A-4147-A177-3AD203B41FA5}">
                          <a16:colId xmlns:a16="http://schemas.microsoft.com/office/drawing/2014/main" val="852232098"/>
                        </a:ext>
                      </a:extLst>
                    </a:gridCol>
                    <a:gridCol w="1409807">
                      <a:extLst>
                        <a:ext uri="{9D8B030D-6E8A-4147-A177-3AD203B41FA5}">
                          <a16:colId xmlns:a16="http://schemas.microsoft.com/office/drawing/2014/main" val="2783208637"/>
                        </a:ext>
                      </a:extLst>
                    </a:gridCol>
                  </a:tblGrid>
                  <a:tr h="370840">
                    <a:tc>
                      <a:txBody>
                        <a:bodyPr/>
                        <a:lstStyle/>
                        <a:p>
                          <a:pPr algn="ctr"/>
                          <a:endParaRPr lang="zh-CN" altLang="en-US" dirty="0"/>
                        </a:p>
                      </a:txBody>
                      <a:tcPr anchor="ctr"/>
                    </a:tc>
                    <a:tc>
                      <a:txBody>
                        <a:bodyPr/>
                        <a:lstStyle/>
                        <a:p>
                          <a:pPr algn="ctr"/>
                          <a:r>
                            <a:rPr lang="en-US" altLang="zh-CN" dirty="0"/>
                            <a:t>4</a:t>
                          </a:r>
                          <a:r>
                            <a:rPr lang="zh-CN" altLang="en-US" dirty="0"/>
                            <a:t>字节</a:t>
                          </a:r>
                        </a:p>
                      </a:txBody>
                      <a:tcPr anchor="ctr"/>
                    </a:tc>
                    <a:tc>
                      <a:txBody>
                        <a:bodyPr/>
                        <a:lstStyle/>
                        <a:p>
                          <a:pPr algn="ctr"/>
                          <a:r>
                            <a:rPr lang="en-US" altLang="zh-CN" dirty="0"/>
                            <a:t>5</a:t>
                          </a:r>
                          <a:r>
                            <a:rPr lang="zh-CN" altLang="en-US" dirty="0"/>
                            <a:t>字节</a:t>
                          </a:r>
                        </a:p>
                      </a:txBody>
                      <a:tcPr anchor="ctr"/>
                    </a:tc>
                    <a:tc>
                      <a:txBody>
                        <a:bodyPr/>
                        <a:lstStyle/>
                        <a:p>
                          <a:pPr algn="ctr"/>
                          <a:r>
                            <a:rPr lang="en-US" altLang="zh-CN" dirty="0"/>
                            <a:t>6</a:t>
                          </a:r>
                          <a:r>
                            <a:rPr lang="zh-CN" altLang="en-US" dirty="0"/>
                            <a:t>字节</a:t>
                          </a:r>
                        </a:p>
                      </a:txBody>
                      <a:tcPr anchor="ctr"/>
                    </a:tc>
                    <a:tc>
                      <a:txBody>
                        <a:bodyPr/>
                        <a:lstStyle/>
                        <a:p>
                          <a:pPr algn="ctr"/>
                          <a:r>
                            <a:rPr lang="en-US" altLang="zh-CN" dirty="0"/>
                            <a:t>7</a:t>
                          </a:r>
                          <a:r>
                            <a:rPr lang="zh-CN" altLang="en-US" dirty="0"/>
                            <a:t>字节</a:t>
                          </a:r>
                        </a:p>
                      </a:txBody>
                      <a:tcPr anchor="ctr"/>
                    </a:tc>
                    <a:tc>
                      <a:txBody>
                        <a:bodyPr/>
                        <a:lstStyle/>
                        <a:p>
                          <a:pPr algn="ctr"/>
                          <a:r>
                            <a:rPr lang="en-US" altLang="zh-CN" dirty="0"/>
                            <a:t>8</a:t>
                          </a:r>
                          <a:r>
                            <a:rPr lang="zh-CN" altLang="en-US" dirty="0"/>
                            <a:t>字节</a:t>
                          </a:r>
                        </a:p>
                      </a:txBody>
                      <a:tcPr anchor="ctr"/>
                    </a:tc>
                    <a:extLst>
                      <a:ext uri="{0D108BD9-81ED-4DB2-BD59-A6C34878D82A}">
                        <a16:rowId xmlns:a16="http://schemas.microsoft.com/office/drawing/2014/main" val="1957878321"/>
                      </a:ext>
                    </a:extLst>
                  </a:tr>
                  <a:tr h="426673">
                    <a:tc>
                      <a:txBody>
                        <a:bodyPr/>
                        <a:lstStyle/>
                        <a:p>
                          <a:pPr algn="ctr"/>
                          <a:r>
                            <a:rPr lang="zh-CN" altLang="en-US" dirty="0"/>
                            <a:t>小写字母（</a:t>
                          </a:r>
                          <a:r>
                            <a:rPr lang="en-US" altLang="zh-CN" dirty="0"/>
                            <a:t>26</a:t>
                          </a:r>
                          <a:r>
                            <a:rPr lang="zh-CN" altLang="en-US" dirty="0"/>
                            <a:t>）</a:t>
                          </a:r>
                        </a:p>
                      </a:txBody>
                      <a:tcPr anchor="ctr"/>
                    </a:tc>
                    <a:tc>
                      <a:txBody>
                        <a:bodyPr/>
                        <a:lstStyle/>
                        <a:p>
                          <a:pPr algn="ctr"/>
                          <a14:m>
                            <m:oMath xmlns:m="http://schemas.openxmlformats.org/officeDocument/2006/math">
                              <m:r>
                                <a:rPr lang="en-US" altLang="zh-CN" b="0" i="1" smtClean="0">
                                  <a:latin typeface="Cambria Math" panose="02040503050406030204" pitchFamily="18" charset="0"/>
                                </a:rPr>
                                <m:t>0.5</m:t>
                              </m:r>
                            </m:oMath>
                          </a14:m>
                          <a:r>
                            <a:rPr lang="zh-CN" altLang="en-US" dirty="0"/>
                            <a:t> 秒</a:t>
                          </a:r>
                        </a:p>
                      </a:txBody>
                      <a:tcPr anchor="ctr"/>
                    </a:tc>
                    <a:tc>
                      <a:txBody>
                        <a:bodyPr/>
                        <a:lstStyle/>
                        <a:p>
                          <a:pPr algn="ctr"/>
                          <a14:m>
                            <m:oMath xmlns:m="http://schemas.openxmlformats.org/officeDocument/2006/math">
                              <m:r>
                                <a:rPr lang="en-US" altLang="zh-CN" b="0" i="1" smtClean="0">
                                  <a:latin typeface="Cambria Math" panose="02040503050406030204" pitchFamily="18" charset="0"/>
                                </a:rPr>
                                <m:t>12</m:t>
                              </m:r>
                            </m:oMath>
                          </a14:m>
                          <a:r>
                            <a:rPr lang="zh-CN" altLang="en-US" dirty="0"/>
                            <a:t> 秒</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m:t>
                                </m:r>
                                <m:r>
                                  <m:rPr>
                                    <m:nor/>
                                  </m:rPr>
                                  <a:rPr lang="zh-CN" altLang="en-US" dirty="0"/>
                                  <m:t> 分钟</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2.2</m:t>
                                </m:r>
                                <m:r>
                                  <m:rPr>
                                    <m:nor/>
                                  </m:rPr>
                                  <a:rPr lang="zh-CN" altLang="en-US" dirty="0"/>
                                  <m:t> </m:t>
                                </m:r>
                                <m:r>
                                  <a:rPr lang="zh-CN" altLang="en-US" i="1" dirty="0">
                                    <a:latin typeface="Cambria Math" panose="02040503050406030204" pitchFamily="18" charset="0"/>
                                  </a:rPr>
                                  <m:t>小时</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2.4</m:t>
                                </m:r>
                                <m:r>
                                  <m:rPr>
                                    <m:nor/>
                                  </m:rPr>
                                  <a:rPr lang="zh-CN" altLang="en-US" dirty="0"/>
                                  <m:t> </m:t>
                                </m:r>
                                <m:r>
                                  <a:rPr lang="zh-CN" altLang="en-US" i="1" dirty="0" smtClean="0">
                                    <a:latin typeface="Cambria Math" panose="02040503050406030204" pitchFamily="18" charset="0"/>
                                  </a:rPr>
                                  <m:t>天</m:t>
                                </m:r>
                              </m:oMath>
                            </m:oMathPara>
                          </a14:m>
                          <a:endParaRPr lang="zh-CN" altLang="en-US" dirty="0"/>
                        </a:p>
                      </a:txBody>
                      <a:tcPr anchor="ctr"/>
                    </a:tc>
                    <a:extLst>
                      <a:ext uri="{0D108BD9-81ED-4DB2-BD59-A6C34878D82A}">
                        <a16:rowId xmlns:a16="http://schemas.microsoft.com/office/drawing/2014/main" val="3809876458"/>
                      </a:ext>
                    </a:extLst>
                  </a:tr>
                  <a:tr h="426673">
                    <a:tc>
                      <a:txBody>
                        <a:bodyPr/>
                        <a:lstStyle/>
                        <a:p>
                          <a:pPr algn="ctr"/>
                          <a:r>
                            <a:rPr lang="zh-CN" altLang="en-US" dirty="0"/>
                            <a:t>小写字母和数字（</a:t>
                          </a:r>
                          <a:r>
                            <a:rPr lang="en-US" altLang="zh-CN" dirty="0"/>
                            <a:t>36</a:t>
                          </a:r>
                          <a:r>
                            <a:rPr lang="zh-CN" altLang="en-US" dirty="0"/>
                            <a:t>）</a:t>
                          </a:r>
                        </a:p>
                      </a:txBody>
                      <a:tcPr anchor="ctr"/>
                    </a:tc>
                    <a:tc>
                      <a:txBody>
                        <a:bodyPr/>
                        <a:lstStyle/>
                        <a:p>
                          <a:pPr algn="ctr"/>
                          <a14:m>
                            <m:oMath xmlns:m="http://schemas.openxmlformats.org/officeDocument/2006/math">
                              <m:r>
                                <a:rPr lang="en-US" altLang="zh-CN" b="0" i="1" smtClean="0">
                                  <a:latin typeface="Cambria Math" panose="02040503050406030204" pitchFamily="18" charset="0"/>
                                </a:rPr>
                                <m:t>1. 7</m:t>
                              </m:r>
                            </m:oMath>
                          </a14:m>
                          <a:r>
                            <a:rPr lang="zh-CN" altLang="en-US" dirty="0"/>
                            <a:t> 秒</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r>
                                  <m:rPr>
                                    <m:nor/>
                                  </m:rPr>
                                  <a:rPr lang="zh-CN" altLang="en-US" dirty="0"/>
                                  <m:t> 分钟</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36</m:t>
                                </m:r>
                                <m:r>
                                  <m:rPr>
                                    <m:nor/>
                                  </m:rPr>
                                  <a:rPr lang="zh-CN" altLang="en-US" dirty="0"/>
                                  <m:t> 分钟</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22</m:t>
                                </m:r>
                                <m:r>
                                  <m:rPr>
                                    <m:nor/>
                                  </m:rPr>
                                  <a:rPr lang="zh-CN" altLang="en-US" dirty="0"/>
                                  <m:t> </m:t>
                                </m:r>
                                <m:r>
                                  <a:rPr lang="zh-CN" altLang="en-US" i="1" dirty="0">
                                    <a:latin typeface="Cambria Math" panose="02040503050406030204" pitchFamily="18" charset="0"/>
                                  </a:rPr>
                                  <m:t>小时</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33</m:t>
                                </m:r>
                                <m:r>
                                  <m:rPr>
                                    <m:nor/>
                                  </m:rPr>
                                  <a:rPr lang="zh-CN" altLang="en-US" dirty="0"/>
                                  <m:t> </m:t>
                                </m:r>
                                <m:r>
                                  <a:rPr lang="zh-CN" altLang="en-US" i="1" dirty="0" smtClean="0">
                                    <a:latin typeface="Cambria Math" panose="02040503050406030204" pitchFamily="18" charset="0"/>
                                  </a:rPr>
                                  <m:t>天</m:t>
                                </m:r>
                              </m:oMath>
                            </m:oMathPara>
                          </a14:m>
                          <a:endParaRPr lang="zh-CN" altLang="en-US" dirty="0"/>
                        </a:p>
                      </a:txBody>
                      <a:tcPr anchor="ctr"/>
                    </a:tc>
                    <a:extLst>
                      <a:ext uri="{0D108BD9-81ED-4DB2-BD59-A6C34878D82A}">
                        <a16:rowId xmlns:a16="http://schemas.microsoft.com/office/drawing/2014/main" val="1737870774"/>
                      </a:ext>
                    </a:extLst>
                  </a:tr>
                  <a:tr h="426673">
                    <a:tc>
                      <a:txBody>
                        <a:bodyPr/>
                        <a:lstStyle/>
                        <a:p>
                          <a:pPr algn="ctr"/>
                          <a:r>
                            <a:rPr lang="zh-CN" altLang="en-US" dirty="0"/>
                            <a:t>字母数字字符（</a:t>
                          </a:r>
                          <a:r>
                            <a:rPr lang="en-US" altLang="zh-CN" dirty="0"/>
                            <a:t>26</a:t>
                          </a:r>
                          <a:r>
                            <a:rPr lang="zh-CN" altLang="en-US" dirty="0"/>
                            <a: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15 </m:t>
                                </m:r>
                                <m:r>
                                  <a:rPr lang="zh-CN" altLang="en-US" b="0" i="1" smtClean="0">
                                    <a:latin typeface="Cambria Math" panose="02040503050406030204" pitchFamily="18" charset="0"/>
                                  </a:rPr>
                                  <m:t>秒</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15</m:t>
                                </m:r>
                                <m:r>
                                  <m:rPr>
                                    <m:nor/>
                                  </m:rPr>
                                  <a:rPr lang="zh-CN" altLang="en-US" dirty="0"/>
                                  <m:t> 分钟</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16</m:t>
                                </m:r>
                                <m:r>
                                  <m:rPr>
                                    <m:nor/>
                                  </m:rPr>
                                  <a:rPr lang="zh-CN" altLang="en-US" dirty="0"/>
                                  <m:t> </m:t>
                                </m:r>
                                <m:r>
                                  <a:rPr lang="zh-CN" altLang="en-US" i="1" dirty="0">
                                    <a:latin typeface="Cambria Math" panose="02040503050406030204" pitchFamily="18" charset="0"/>
                                  </a:rPr>
                                  <m:t>小时</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41</m:t>
                                </m:r>
                                <m:r>
                                  <m:rPr>
                                    <m:nor/>
                                  </m:rPr>
                                  <a:rPr lang="zh-CN" altLang="en-US" dirty="0"/>
                                  <m:t> </m:t>
                                </m:r>
                                <m:r>
                                  <a:rPr lang="zh-CN" altLang="en-US" i="1" dirty="0" smtClean="0">
                                    <a:latin typeface="Cambria Math" panose="02040503050406030204" pitchFamily="18" charset="0"/>
                                  </a:rPr>
                                  <m:t>天</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6.9</m:t>
                                </m:r>
                                <m:r>
                                  <m:rPr>
                                    <m:nor/>
                                  </m:rPr>
                                  <a:rPr lang="zh-CN" altLang="en-US" dirty="0"/>
                                  <m:t> 年</m:t>
                                </m:r>
                              </m:oMath>
                            </m:oMathPara>
                          </a14:m>
                          <a:endParaRPr lang="zh-CN" altLang="en-US" dirty="0"/>
                        </a:p>
                      </a:txBody>
                      <a:tcPr anchor="ctr"/>
                    </a:tc>
                    <a:extLst>
                      <a:ext uri="{0D108BD9-81ED-4DB2-BD59-A6C34878D82A}">
                        <a16:rowId xmlns:a16="http://schemas.microsoft.com/office/drawing/2014/main" val="1499005189"/>
                      </a:ext>
                    </a:extLst>
                  </a:tr>
                  <a:tr h="426673">
                    <a:tc>
                      <a:txBody>
                        <a:bodyPr/>
                        <a:lstStyle/>
                        <a:p>
                          <a:pPr algn="ctr"/>
                          <a:r>
                            <a:rPr lang="zh-CN" altLang="en-US" dirty="0"/>
                            <a:t>印刷字符（</a:t>
                          </a:r>
                          <a:r>
                            <a:rPr lang="en-US" altLang="zh-CN" dirty="0"/>
                            <a:t>95</a:t>
                          </a:r>
                          <a:r>
                            <a:rPr lang="zh-CN" alt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4.5</m:t>
                              </m:r>
                            </m:oMath>
                          </a14:m>
                          <a:r>
                            <a:rPr lang="zh-CN" altLang="en-US" dirty="0"/>
                            <a:t> 分钟</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2.1</m:t>
                                </m:r>
                                <m:r>
                                  <m:rPr>
                                    <m:nor/>
                                  </m:rPr>
                                  <a:rPr lang="zh-CN" altLang="en-US" dirty="0"/>
                                  <m:t> </m:t>
                                </m:r>
                                <m:r>
                                  <a:rPr lang="zh-CN" altLang="en-US" i="1" dirty="0">
                                    <a:latin typeface="Cambria Math" panose="02040503050406030204" pitchFamily="18" charset="0"/>
                                  </a:rPr>
                                  <m:t>小时</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8.5</m:t>
                                </m:r>
                                <m:r>
                                  <m:rPr>
                                    <m:nor/>
                                  </m:rPr>
                                  <a:rPr lang="zh-CN" altLang="en-US" dirty="0"/>
                                  <m:t> </m:t>
                                </m:r>
                                <m:r>
                                  <a:rPr lang="zh-CN" altLang="en-US" i="1" dirty="0">
                                    <a:latin typeface="Cambria Math" panose="02040503050406030204" pitchFamily="18" charset="0"/>
                                  </a:rPr>
                                  <m:t>天</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2.2</m:t>
                                </m:r>
                                <m:r>
                                  <m:rPr>
                                    <m:nor/>
                                  </m:rPr>
                                  <a:rPr lang="zh-CN" altLang="en-US" dirty="0"/>
                                  <m:t> 年</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210</m:t>
                                </m:r>
                                <m:r>
                                  <m:rPr>
                                    <m:nor/>
                                  </m:rPr>
                                  <a:rPr lang="zh-CN" altLang="en-US" dirty="0"/>
                                  <m:t> 年</m:t>
                                </m:r>
                              </m:oMath>
                            </m:oMathPara>
                          </a14:m>
                          <a:endParaRPr lang="zh-CN" altLang="en-US" dirty="0"/>
                        </a:p>
                      </a:txBody>
                      <a:tcPr anchor="ctr"/>
                    </a:tc>
                    <a:extLst>
                      <a:ext uri="{0D108BD9-81ED-4DB2-BD59-A6C34878D82A}">
                        <a16:rowId xmlns:a16="http://schemas.microsoft.com/office/drawing/2014/main" val="1845318790"/>
                      </a:ext>
                    </a:extLst>
                  </a:tr>
                  <a:tr h="426673">
                    <a:tc>
                      <a:txBody>
                        <a:bodyPr/>
                        <a:lstStyle/>
                        <a:p>
                          <a:pPr algn="ctr"/>
                          <a:r>
                            <a:rPr lang="en-US" altLang="zh-CN" dirty="0"/>
                            <a:t>ASCCII</a:t>
                          </a:r>
                          <a:r>
                            <a:rPr lang="zh-CN" altLang="en-US" dirty="0"/>
                            <a:t>字符（</a:t>
                          </a:r>
                          <a:r>
                            <a:rPr lang="en-US" altLang="zh-CN" dirty="0"/>
                            <a:t>128</a:t>
                          </a:r>
                          <a:r>
                            <a:rPr lang="zh-CN" alt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1.4</m:t>
                                </m:r>
                                <m:r>
                                  <m:rPr>
                                    <m:nor/>
                                  </m:rPr>
                                  <a:rPr lang="zh-CN" altLang="en-US" dirty="0"/>
                                  <m:t> 分钟</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9.5</m:t>
                                </m:r>
                                <m:r>
                                  <m:rPr>
                                    <m:nor/>
                                  </m:rPr>
                                  <a:rPr lang="zh-CN" altLang="en-US" dirty="0"/>
                                  <m:t> </m:t>
                                </m:r>
                                <m:r>
                                  <a:rPr lang="zh-CN" altLang="en-US" i="1" dirty="0">
                                    <a:latin typeface="Cambria Math" panose="02040503050406030204" pitchFamily="18" charset="0"/>
                                  </a:rPr>
                                  <m:t>小时</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51</m:t>
                                </m:r>
                                <m:r>
                                  <m:rPr>
                                    <m:nor/>
                                  </m:rPr>
                                  <a:rPr lang="zh-CN" altLang="en-US" dirty="0"/>
                                  <m:t> </m:t>
                                </m:r>
                                <m:r>
                                  <a:rPr lang="zh-CN" altLang="en-US" i="1" dirty="0" smtClean="0">
                                    <a:latin typeface="Cambria Math" panose="02040503050406030204" pitchFamily="18" charset="0"/>
                                  </a:rPr>
                                  <m:t>天</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18</m:t>
                                </m:r>
                                <m:r>
                                  <m:rPr>
                                    <m:nor/>
                                  </m:rPr>
                                  <a:rPr lang="zh-CN" altLang="en-US" dirty="0"/>
                                  <m:t> </m:t>
                                </m:r>
                                <m:r>
                                  <m:rPr>
                                    <m:nor/>
                                  </m:rPr>
                                  <a:rPr lang="zh-CN" altLang="en-US" dirty="0" smtClean="0"/>
                                  <m:t>年</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2300</m:t>
                                </m:r>
                                <m:r>
                                  <m:rPr>
                                    <m:nor/>
                                  </m:rPr>
                                  <a:rPr lang="zh-CN" altLang="en-US" dirty="0"/>
                                  <m:t> 年</m:t>
                                </m:r>
                              </m:oMath>
                            </m:oMathPara>
                          </a14:m>
                          <a:endParaRPr lang="zh-CN" altLang="en-US" dirty="0"/>
                        </a:p>
                      </a:txBody>
                      <a:tcPr anchor="ctr"/>
                    </a:tc>
                    <a:extLst>
                      <a:ext uri="{0D108BD9-81ED-4DB2-BD59-A6C34878D82A}">
                        <a16:rowId xmlns:a16="http://schemas.microsoft.com/office/drawing/2014/main" val="1768954615"/>
                      </a:ext>
                    </a:extLst>
                  </a:tr>
                  <a:tr h="426673">
                    <a:tc>
                      <a:txBody>
                        <a:bodyPr/>
                        <a:lstStyle/>
                        <a:p>
                          <a:pPr algn="ctr"/>
                          <a:r>
                            <a:rPr lang="zh-CN" altLang="en-US" dirty="0"/>
                            <a:t>扩展</a:t>
                          </a:r>
                          <a:r>
                            <a:rPr lang="en-US" altLang="zh-CN" dirty="0"/>
                            <a:t>ASCII</a:t>
                          </a:r>
                          <a:r>
                            <a:rPr lang="zh-CN" altLang="en-US" dirty="0"/>
                            <a:t>字符（</a:t>
                          </a:r>
                          <a:r>
                            <a:rPr lang="en-US" altLang="zh-CN" dirty="0"/>
                            <a:t>256</a:t>
                          </a:r>
                          <a:r>
                            <a:rPr lang="zh-CN" alt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1.2</m:t>
                                </m:r>
                                <m:r>
                                  <m:rPr>
                                    <m:nor/>
                                  </m:rPr>
                                  <a:rPr lang="zh-CN" altLang="en-US" dirty="0"/>
                                  <m:t> </m:t>
                                </m:r>
                                <m:r>
                                  <a:rPr lang="zh-CN" altLang="en-US" i="1" dirty="0">
                                    <a:latin typeface="Cambria Math" panose="02040503050406030204" pitchFamily="18" charset="0"/>
                                  </a:rPr>
                                  <m:t>小时</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13</m:t>
                                </m:r>
                                <m:r>
                                  <m:rPr>
                                    <m:nor/>
                                  </m:rPr>
                                  <a:rPr lang="zh-CN" altLang="en-US" dirty="0"/>
                                  <m:t> </m:t>
                                </m:r>
                                <m:r>
                                  <a:rPr lang="zh-CN" altLang="en-US" i="1" dirty="0">
                                    <a:latin typeface="Cambria Math" panose="02040503050406030204" pitchFamily="18" charset="0"/>
                                  </a:rPr>
                                  <m:t>天</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ea typeface="+mn-ea"/>
                                </a:rPr>
                                <m:t>8.9</m:t>
                              </m:r>
                            </m:oMath>
                          </a14:m>
                          <a:r>
                            <a:rPr lang="zh-CN" altLang="en-US" dirty="0"/>
                            <a:t> 年</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2300</m:t>
                                </m:r>
                                <m:r>
                                  <m:rPr>
                                    <m:nor/>
                                  </m:rPr>
                                  <a:rPr lang="zh-CN" altLang="en-US" dirty="0"/>
                                  <m:t> </m:t>
                                </m:r>
                                <m:r>
                                  <m:rPr>
                                    <m:nor/>
                                  </m:rPr>
                                  <a:rPr lang="zh-CN" altLang="en-US" dirty="0" smtClean="0"/>
                                  <m:t>年</m:t>
                                </m:r>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580 000</m:t>
                                </m:r>
                                <m:r>
                                  <m:rPr>
                                    <m:nor/>
                                  </m:rPr>
                                  <a:rPr lang="zh-CN" altLang="en-US" dirty="0"/>
                                  <m:t> 年</m:t>
                                </m:r>
                              </m:oMath>
                            </m:oMathPara>
                          </a14:m>
                          <a:endParaRPr lang="zh-CN" altLang="en-US" dirty="0"/>
                        </a:p>
                      </a:txBody>
                      <a:tcPr anchor="ctr"/>
                    </a:tc>
                    <a:extLst>
                      <a:ext uri="{0D108BD9-81ED-4DB2-BD59-A6C34878D82A}">
                        <a16:rowId xmlns:a16="http://schemas.microsoft.com/office/drawing/2014/main" val="1630660299"/>
                      </a:ext>
                    </a:extLst>
                  </a:tr>
                </a:tbl>
              </a:graphicData>
            </a:graphic>
          </p:graphicFrame>
        </mc:Choice>
        <mc:Fallback xmlns="">
          <p:graphicFrame>
            <p:nvGraphicFramePr>
              <p:cNvPr id="4" name="表格 13">
                <a:extLst>
                  <a:ext uri="{FF2B5EF4-FFF2-40B4-BE49-F238E27FC236}">
                    <a16:creationId xmlns:a16="http://schemas.microsoft.com/office/drawing/2014/main" id="{C3FD4646-ED27-4877-9D8B-5C3BB5151D8B}"/>
                  </a:ext>
                </a:extLst>
              </p:cNvPr>
              <p:cNvGraphicFramePr>
                <a:graphicFrameLocks noGrp="1"/>
              </p:cNvGraphicFramePr>
              <p:nvPr>
                <p:extLst>
                  <p:ext uri="{D42A27DB-BD31-4B8C-83A1-F6EECF244321}">
                    <p14:modId xmlns:p14="http://schemas.microsoft.com/office/powerpoint/2010/main" val="1711947630"/>
                  </p:ext>
                </p:extLst>
              </p:nvPr>
            </p:nvGraphicFramePr>
            <p:xfrm>
              <a:off x="1114418" y="1522450"/>
              <a:ext cx="9533227" cy="2930878"/>
            </p:xfrm>
            <a:graphic>
              <a:graphicData uri="http://schemas.openxmlformats.org/drawingml/2006/table">
                <a:tbl>
                  <a:tblPr firstRow="1" bandRow="1">
                    <a:tableStyleId>{5C22544A-7EE6-4342-B048-85BDC9FD1C3A}</a:tableStyleId>
                  </a:tblPr>
                  <a:tblGrid>
                    <a:gridCol w="2484192">
                      <a:extLst>
                        <a:ext uri="{9D8B030D-6E8A-4147-A177-3AD203B41FA5}">
                          <a16:colId xmlns:a16="http://schemas.microsoft.com/office/drawing/2014/main" val="43427605"/>
                        </a:ext>
                      </a:extLst>
                    </a:gridCol>
                    <a:gridCol w="1409807">
                      <a:extLst>
                        <a:ext uri="{9D8B030D-6E8A-4147-A177-3AD203B41FA5}">
                          <a16:colId xmlns:a16="http://schemas.microsoft.com/office/drawing/2014/main" val="137958251"/>
                        </a:ext>
                      </a:extLst>
                    </a:gridCol>
                    <a:gridCol w="1409807">
                      <a:extLst>
                        <a:ext uri="{9D8B030D-6E8A-4147-A177-3AD203B41FA5}">
                          <a16:colId xmlns:a16="http://schemas.microsoft.com/office/drawing/2014/main" val="522417444"/>
                        </a:ext>
                      </a:extLst>
                    </a:gridCol>
                    <a:gridCol w="1409807">
                      <a:extLst>
                        <a:ext uri="{9D8B030D-6E8A-4147-A177-3AD203B41FA5}">
                          <a16:colId xmlns:a16="http://schemas.microsoft.com/office/drawing/2014/main" val="3925524933"/>
                        </a:ext>
                      </a:extLst>
                    </a:gridCol>
                    <a:gridCol w="1409807">
                      <a:extLst>
                        <a:ext uri="{9D8B030D-6E8A-4147-A177-3AD203B41FA5}">
                          <a16:colId xmlns:a16="http://schemas.microsoft.com/office/drawing/2014/main" val="852232098"/>
                        </a:ext>
                      </a:extLst>
                    </a:gridCol>
                    <a:gridCol w="1409807">
                      <a:extLst>
                        <a:ext uri="{9D8B030D-6E8A-4147-A177-3AD203B41FA5}">
                          <a16:colId xmlns:a16="http://schemas.microsoft.com/office/drawing/2014/main" val="2783208637"/>
                        </a:ext>
                      </a:extLst>
                    </a:gridCol>
                  </a:tblGrid>
                  <a:tr h="370840">
                    <a:tc>
                      <a:txBody>
                        <a:bodyPr/>
                        <a:lstStyle/>
                        <a:p>
                          <a:pPr algn="ctr"/>
                          <a:endParaRPr lang="zh-CN" altLang="en-US" dirty="0"/>
                        </a:p>
                      </a:txBody>
                      <a:tcPr anchor="ctr"/>
                    </a:tc>
                    <a:tc>
                      <a:txBody>
                        <a:bodyPr/>
                        <a:lstStyle/>
                        <a:p>
                          <a:pPr algn="ctr"/>
                          <a:r>
                            <a:rPr lang="en-US" altLang="zh-CN" dirty="0"/>
                            <a:t>4</a:t>
                          </a:r>
                          <a:r>
                            <a:rPr lang="zh-CN" altLang="en-US" dirty="0"/>
                            <a:t>字节</a:t>
                          </a:r>
                        </a:p>
                      </a:txBody>
                      <a:tcPr anchor="ctr"/>
                    </a:tc>
                    <a:tc>
                      <a:txBody>
                        <a:bodyPr/>
                        <a:lstStyle/>
                        <a:p>
                          <a:pPr algn="ctr"/>
                          <a:r>
                            <a:rPr lang="en-US" altLang="zh-CN" dirty="0"/>
                            <a:t>5</a:t>
                          </a:r>
                          <a:r>
                            <a:rPr lang="zh-CN" altLang="en-US" dirty="0"/>
                            <a:t>字节</a:t>
                          </a:r>
                        </a:p>
                      </a:txBody>
                      <a:tcPr anchor="ctr"/>
                    </a:tc>
                    <a:tc>
                      <a:txBody>
                        <a:bodyPr/>
                        <a:lstStyle/>
                        <a:p>
                          <a:pPr algn="ctr"/>
                          <a:r>
                            <a:rPr lang="en-US" altLang="zh-CN" dirty="0"/>
                            <a:t>6</a:t>
                          </a:r>
                          <a:r>
                            <a:rPr lang="zh-CN" altLang="en-US" dirty="0"/>
                            <a:t>字节</a:t>
                          </a:r>
                        </a:p>
                      </a:txBody>
                      <a:tcPr anchor="ctr"/>
                    </a:tc>
                    <a:tc>
                      <a:txBody>
                        <a:bodyPr/>
                        <a:lstStyle/>
                        <a:p>
                          <a:pPr algn="ctr"/>
                          <a:r>
                            <a:rPr lang="en-US" altLang="zh-CN" dirty="0"/>
                            <a:t>7</a:t>
                          </a:r>
                          <a:r>
                            <a:rPr lang="zh-CN" altLang="en-US" dirty="0"/>
                            <a:t>字节</a:t>
                          </a:r>
                        </a:p>
                      </a:txBody>
                      <a:tcPr anchor="ctr"/>
                    </a:tc>
                    <a:tc>
                      <a:txBody>
                        <a:bodyPr/>
                        <a:lstStyle/>
                        <a:p>
                          <a:pPr algn="ctr"/>
                          <a:r>
                            <a:rPr lang="en-US" altLang="zh-CN" dirty="0"/>
                            <a:t>8</a:t>
                          </a:r>
                          <a:r>
                            <a:rPr lang="zh-CN" altLang="en-US" dirty="0"/>
                            <a:t>字节</a:t>
                          </a:r>
                        </a:p>
                      </a:txBody>
                      <a:tcPr anchor="ctr"/>
                    </a:tc>
                    <a:extLst>
                      <a:ext uri="{0D108BD9-81ED-4DB2-BD59-A6C34878D82A}">
                        <a16:rowId xmlns:a16="http://schemas.microsoft.com/office/drawing/2014/main" val="1957878321"/>
                      </a:ext>
                    </a:extLst>
                  </a:tr>
                  <a:tr h="426673">
                    <a:tc>
                      <a:txBody>
                        <a:bodyPr/>
                        <a:lstStyle/>
                        <a:p>
                          <a:pPr algn="ctr"/>
                          <a:r>
                            <a:rPr lang="zh-CN" altLang="en-US" dirty="0"/>
                            <a:t>小写字母（</a:t>
                          </a:r>
                          <a:r>
                            <a:rPr lang="en-US" altLang="zh-CN" dirty="0"/>
                            <a:t>26</a:t>
                          </a:r>
                          <a:r>
                            <a:rPr lang="zh-CN" altLang="en-US" dirty="0"/>
                            <a:t>）</a:t>
                          </a:r>
                        </a:p>
                      </a:txBody>
                      <a:tcPr anchor="ctr"/>
                    </a:tc>
                    <a:tc>
                      <a:txBody>
                        <a:bodyPr/>
                        <a:lstStyle/>
                        <a:p>
                          <a:endParaRPr lang="zh-CN"/>
                        </a:p>
                      </a:txBody>
                      <a:tcPr anchor="ctr">
                        <a:blipFill>
                          <a:blip r:embed="rId2"/>
                          <a:stretch>
                            <a:fillRect l="-177056" t="-92857" r="-402597" b="-517143"/>
                          </a:stretch>
                        </a:blipFill>
                      </a:tcPr>
                    </a:tc>
                    <a:tc>
                      <a:txBody>
                        <a:bodyPr/>
                        <a:lstStyle/>
                        <a:p>
                          <a:endParaRPr lang="zh-CN"/>
                        </a:p>
                      </a:txBody>
                      <a:tcPr anchor="ctr">
                        <a:blipFill>
                          <a:blip r:embed="rId2"/>
                          <a:stretch>
                            <a:fillRect l="-275862" t="-92857" r="-300862" b="-517143"/>
                          </a:stretch>
                        </a:blipFill>
                      </a:tcPr>
                    </a:tc>
                    <a:tc>
                      <a:txBody>
                        <a:bodyPr/>
                        <a:lstStyle/>
                        <a:p>
                          <a:endParaRPr lang="zh-CN"/>
                        </a:p>
                      </a:txBody>
                      <a:tcPr anchor="ctr">
                        <a:blipFill>
                          <a:blip r:embed="rId2"/>
                          <a:stretch>
                            <a:fillRect l="-377489" t="-92857" r="-202165" b="-517143"/>
                          </a:stretch>
                        </a:blipFill>
                      </a:tcPr>
                    </a:tc>
                    <a:tc>
                      <a:txBody>
                        <a:bodyPr/>
                        <a:lstStyle/>
                        <a:p>
                          <a:endParaRPr lang="zh-CN"/>
                        </a:p>
                      </a:txBody>
                      <a:tcPr anchor="ctr">
                        <a:blipFill>
                          <a:blip r:embed="rId2"/>
                          <a:stretch>
                            <a:fillRect l="-475431" t="-92857" r="-101293" b="-517143"/>
                          </a:stretch>
                        </a:blipFill>
                      </a:tcPr>
                    </a:tc>
                    <a:tc>
                      <a:txBody>
                        <a:bodyPr/>
                        <a:lstStyle/>
                        <a:p>
                          <a:endParaRPr lang="zh-CN"/>
                        </a:p>
                      </a:txBody>
                      <a:tcPr anchor="ctr">
                        <a:blipFill>
                          <a:blip r:embed="rId2"/>
                          <a:stretch>
                            <a:fillRect l="-577922" t="-92857" r="-1732" b="-517143"/>
                          </a:stretch>
                        </a:blipFill>
                      </a:tcPr>
                    </a:tc>
                    <a:extLst>
                      <a:ext uri="{0D108BD9-81ED-4DB2-BD59-A6C34878D82A}">
                        <a16:rowId xmlns:a16="http://schemas.microsoft.com/office/drawing/2014/main" val="3809876458"/>
                      </a:ext>
                    </a:extLst>
                  </a:tr>
                  <a:tr h="426673">
                    <a:tc>
                      <a:txBody>
                        <a:bodyPr/>
                        <a:lstStyle/>
                        <a:p>
                          <a:pPr algn="ctr"/>
                          <a:r>
                            <a:rPr lang="zh-CN" altLang="en-US" dirty="0"/>
                            <a:t>小写字母和数字（</a:t>
                          </a:r>
                          <a:r>
                            <a:rPr lang="en-US" altLang="zh-CN" dirty="0"/>
                            <a:t>36</a:t>
                          </a:r>
                          <a:r>
                            <a:rPr lang="zh-CN" altLang="en-US" dirty="0"/>
                            <a:t>）</a:t>
                          </a:r>
                        </a:p>
                      </a:txBody>
                      <a:tcPr anchor="ctr"/>
                    </a:tc>
                    <a:tc>
                      <a:txBody>
                        <a:bodyPr/>
                        <a:lstStyle/>
                        <a:p>
                          <a:endParaRPr lang="zh-CN"/>
                        </a:p>
                      </a:txBody>
                      <a:tcPr anchor="ctr">
                        <a:blipFill>
                          <a:blip r:embed="rId2"/>
                          <a:stretch>
                            <a:fillRect l="-177056" t="-192857" r="-402597" b="-417143"/>
                          </a:stretch>
                        </a:blipFill>
                      </a:tcPr>
                    </a:tc>
                    <a:tc>
                      <a:txBody>
                        <a:bodyPr/>
                        <a:lstStyle/>
                        <a:p>
                          <a:endParaRPr lang="zh-CN"/>
                        </a:p>
                      </a:txBody>
                      <a:tcPr anchor="ctr">
                        <a:blipFill>
                          <a:blip r:embed="rId2"/>
                          <a:stretch>
                            <a:fillRect l="-275862" t="-192857" r="-300862" b="-417143"/>
                          </a:stretch>
                        </a:blipFill>
                      </a:tcPr>
                    </a:tc>
                    <a:tc>
                      <a:txBody>
                        <a:bodyPr/>
                        <a:lstStyle/>
                        <a:p>
                          <a:endParaRPr lang="zh-CN"/>
                        </a:p>
                      </a:txBody>
                      <a:tcPr anchor="ctr">
                        <a:blipFill>
                          <a:blip r:embed="rId2"/>
                          <a:stretch>
                            <a:fillRect l="-377489" t="-192857" r="-202165" b="-417143"/>
                          </a:stretch>
                        </a:blipFill>
                      </a:tcPr>
                    </a:tc>
                    <a:tc>
                      <a:txBody>
                        <a:bodyPr/>
                        <a:lstStyle/>
                        <a:p>
                          <a:endParaRPr lang="zh-CN"/>
                        </a:p>
                      </a:txBody>
                      <a:tcPr anchor="ctr">
                        <a:blipFill>
                          <a:blip r:embed="rId2"/>
                          <a:stretch>
                            <a:fillRect l="-475431" t="-192857" r="-101293" b="-417143"/>
                          </a:stretch>
                        </a:blipFill>
                      </a:tcPr>
                    </a:tc>
                    <a:tc>
                      <a:txBody>
                        <a:bodyPr/>
                        <a:lstStyle/>
                        <a:p>
                          <a:endParaRPr lang="zh-CN"/>
                        </a:p>
                      </a:txBody>
                      <a:tcPr anchor="ctr">
                        <a:blipFill>
                          <a:blip r:embed="rId2"/>
                          <a:stretch>
                            <a:fillRect l="-577922" t="-192857" r="-1732" b="-417143"/>
                          </a:stretch>
                        </a:blipFill>
                      </a:tcPr>
                    </a:tc>
                    <a:extLst>
                      <a:ext uri="{0D108BD9-81ED-4DB2-BD59-A6C34878D82A}">
                        <a16:rowId xmlns:a16="http://schemas.microsoft.com/office/drawing/2014/main" val="1737870774"/>
                      </a:ext>
                    </a:extLst>
                  </a:tr>
                  <a:tr h="426673">
                    <a:tc>
                      <a:txBody>
                        <a:bodyPr/>
                        <a:lstStyle/>
                        <a:p>
                          <a:pPr algn="ctr"/>
                          <a:r>
                            <a:rPr lang="zh-CN" altLang="en-US" dirty="0"/>
                            <a:t>字母数字字符（</a:t>
                          </a:r>
                          <a:r>
                            <a:rPr lang="en-US" altLang="zh-CN" dirty="0"/>
                            <a:t>26</a:t>
                          </a:r>
                          <a:r>
                            <a:rPr lang="zh-CN" altLang="en-US" dirty="0"/>
                            <a:t>）</a:t>
                          </a:r>
                        </a:p>
                      </a:txBody>
                      <a:tcPr anchor="ctr"/>
                    </a:tc>
                    <a:tc>
                      <a:txBody>
                        <a:bodyPr/>
                        <a:lstStyle/>
                        <a:p>
                          <a:endParaRPr lang="zh-CN"/>
                        </a:p>
                      </a:txBody>
                      <a:tcPr anchor="ctr">
                        <a:blipFill>
                          <a:blip r:embed="rId2"/>
                          <a:stretch>
                            <a:fillRect l="-177056" t="-292857" r="-402597" b="-317143"/>
                          </a:stretch>
                        </a:blipFill>
                      </a:tcPr>
                    </a:tc>
                    <a:tc>
                      <a:txBody>
                        <a:bodyPr/>
                        <a:lstStyle/>
                        <a:p>
                          <a:endParaRPr lang="zh-CN"/>
                        </a:p>
                      </a:txBody>
                      <a:tcPr anchor="ctr">
                        <a:blipFill>
                          <a:blip r:embed="rId2"/>
                          <a:stretch>
                            <a:fillRect l="-275862" t="-292857" r="-300862" b="-317143"/>
                          </a:stretch>
                        </a:blipFill>
                      </a:tcPr>
                    </a:tc>
                    <a:tc>
                      <a:txBody>
                        <a:bodyPr/>
                        <a:lstStyle/>
                        <a:p>
                          <a:endParaRPr lang="zh-CN"/>
                        </a:p>
                      </a:txBody>
                      <a:tcPr anchor="ctr">
                        <a:blipFill>
                          <a:blip r:embed="rId2"/>
                          <a:stretch>
                            <a:fillRect l="-377489" t="-292857" r="-202165" b="-317143"/>
                          </a:stretch>
                        </a:blipFill>
                      </a:tcPr>
                    </a:tc>
                    <a:tc>
                      <a:txBody>
                        <a:bodyPr/>
                        <a:lstStyle/>
                        <a:p>
                          <a:endParaRPr lang="zh-CN"/>
                        </a:p>
                      </a:txBody>
                      <a:tcPr anchor="ctr">
                        <a:blipFill>
                          <a:blip r:embed="rId2"/>
                          <a:stretch>
                            <a:fillRect l="-475431" t="-292857" r="-101293" b="-317143"/>
                          </a:stretch>
                        </a:blipFill>
                      </a:tcPr>
                    </a:tc>
                    <a:tc>
                      <a:txBody>
                        <a:bodyPr/>
                        <a:lstStyle/>
                        <a:p>
                          <a:endParaRPr lang="zh-CN"/>
                        </a:p>
                      </a:txBody>
                      <a:tcPr anchor="ctr">
                        <a:blipFill>
                          <a:blip r:embed="rId2"/>
                          <a:stretch>
                            <a:fillRect l="-577922" t="-292857" r="-1732" b="-317143"/>
                          </a:stretch>
                        </a:blipFill>
                      </a:tcPr>
                    </a:tc>
                    <a:extLst>
                      <a:ext uri="{0D108BD9-81ED-4DB2-BD59-A6C34878D82A}">
                        <a16:rowId xmlns:a16="http://schemas.microsoft.com/office/drawing/2014/main" val="1499005189"/>
                      </a:ext>
                    </a:extLst>
                  </a:tr>
                  <a:tr h="426673">
                    <a:tc>
                      <a:txBody>
                        <a:bodyPr/>
                        <a:lstStyle/>
                        <a:p>
                          <a:pPr algn="ctr"/>
                          <a:r>
                            <a:rPr lang="zh-CN" altLang="en-US" dirty="0"/>
                            <a:t>印刷字符（</a:t>
                          </a:r>
                          <a:r>
                            <a:rPr lang="en-US" altLang="zh-CN" dirty="0"/>
                            <a:t>95</a:t>
                          </a:r>
                          <a:r>
                            <a:rPr lang="zh-CN" altLang="en-US" dirty="0"/>
                            <a:t>）</a:t>
                          </a:r>
                        </a:p>
                      </a:txBody>
                      <a:tcPr anchor="ctr"/>
                    </a:tc>
                    <a:tc>
                      <a:txBody>
                        <a:bodyPr/>
                        <a:lstStyle/>
                        <a:p>
                          <a:endParaRPr lang="zh-CN"/>
                        </a:p>
                      </a:txBody>
                      <a:tcPr anchor="ctr">
                        <a:blipFill>
                          <a:blip r:embed="rId2"/>
                          <a:stretch>
                            <a:fillRect l="-177056" t="-387324" r="-402597" b="-212676"/>
                          </a:stretch>
                        </a:blipFill>
                      </a:tcPr>
                    </a:tc>
                    <a:tc>
                      <a:txBody>
                        <a:bodyPr/>
                        <a:lstStyle/>
                        <a:p>
                          <a:endParaRPr lang="zh-CN"/>
                        </a:p>
                      </a:txBody>
                      <a:tcPr anchor="ctr">
                        <a:blipFill>
                          <a:blip r:embed="rId2"/>
                          <a:stretch>
                            <a:fillRect l="-275862" t="-387324" r="-300862" b="-212676"/>
                          </a:stretch>
                        </a:blipFill>
                      </a:tcPr>
                    </a:tc>
                    <a:tc>
                      <a:txBody>
                        <a:bodyPr/>
                        <a:lstStyle/>
                        <a:p>
                          <a:endParaRPr lang="zh-CN"/>
                        </a:p>
                      </a:txBody>
                      <a:tcPr anchor="ctr">
                        <a:blipFill>
                          <a:blip r:embed="rId2"/>
                          <a:stretch>
                            <a:fillRect l="-377489" t="-387324" r="-202165" b="-212676"/>
                          </a:stretch>
                        </a:blipFill>
                      </a:tcPr>
                    </a:tc>
                    <a:tc>
                      <a:txBody>
                        <a:bodyPr/>
                        <a:lstStyle/>
                        <a:p>
                          <a:endParaRPr lang="zh-CN"/>
                        </a:p>
                      </a:txBody>
                      <a:tcPr anchor="ctr">
                        <a:blipFill>
                          <a:blip r:embed="rId2"/>
                          <a:stretch>
                            <a:fillRect l="-475431" t="-387324" r="-101293" b="-212676"/>
                          </a:stretch>
                        </a:blipFill>
                      </a:tcPr>
                    </a:tc>
                    <a:tc>
                      <a:txBody>
                        <a:bodyPr/>
                        <a:lstStyle/>
                        <a:p>
                          <a:endParaRPr lang="zh-CN"/>
                        </a:p>
                      </a:txBody>
                      <a:tcPr anchor="ctr">
                        <a:blipFill>
                          <a:blip r:embed="rId2"/>
                          <a:stretch>
                            <a:fillRect l="-577922" t="-387324" r="-1732" b="-212676"/>
                          </a:stretch>
                        </a:blipFill>
                      </a:tcPr>
                    </a:tc>
                    <a:extLst>
                      <a:ext uri="{0D108BD9-81ED-4DB2-BD59-A6C34878D82A}">
                        <a16:rowId xmlns:a16="http://schemas.microsoft.com/office/drawing/2014/main" val="1845318790"/>
                      </a:ext>
                    </a:extLst>
                  </a:tr>
                  <a:tr h="426673">
                    <a:tc>
                      <a:txBody>
                        <a:bodyPr/>
                        <a:lstStyle/>
                        <a:p>
                          <a:pPr algn="ctr"/>
                          <a:r>
                            <a:rPr lang="en-US" altLang="zh-CN" dirty="0"/>
                            <a:t>ASCCII</a:t>
                          </a:r>
                          <a:r>
                            <a:rPr lang="zh-CN" altLang="en-US" dirty="0"/>
                            <a:t>字符（</a:t>
                          </a:r>
                          <a:r>
                            <a:rPr lang="en-US" altLang="zh-CN" dirty="0"/>
                            <a:t>128</a:t>
                          </a:r>
                          <a:r>
                            <a:rPr lang="zh-CN" altLang="en-US" dirty="0"/>
                            <a:t>）</a:t>
                          </a:r>
                        </a:p>
                      </a:txBody>
                      <a:tcPr anchor="ctr"/>
                    </a:tc>
                    <a:tc>
                      <a:txBody>
                        <a:bodyPr/>
                        <a:lstStyle/>
                        <a:p>
                          <a:endParaRPr lang="zh-CN"/>
                        </a:p>
                      </a:txBody>
                      <a:tcPr anchor="ctr">
                        <a:blipFill>
                          <a:blip r:embed="rId2"/>
                          <a:stretch>
                            <a:fillRect l="-177056" t="-494286" r="-402597" b="-115714"/>
                          </a:stretch>
                        </a:blipFill>
                      </a:tcPr>
                    </a:tc>
                    <a:tc>
                      <a:txBody>
                        <a:bodyPr/>
                        <a:lstStyle/>
                        <a:p>
                          <a:endParaRPr lang="zh-CN"/>
                        </a:p>
                      </a:txBody>
                      <a:tcPr anchor="ctr">
                        <a:blipFill>
                          <a:blip r:embed="rId2"/>
                          <a:stretch>
                            <a:fillRect l="-275862" t="-494286" r="-300862" b="-115714"/>
                          </a:stretch>
                        </a:blipFill>
                      </a:tcPr>
                    </a:tc>
                    <a:tc>
                      <a:txBody>
                        <a:bodyPr/>
                        <a:lstStyle/>
                        <a:p>
                          <a:endParaRPr lang="zh-CN"/>
                        </a:p>
                      </a:txBody>
                      <a:tcPr anchor="ctr">
                        <a:blipFill>
                          <a:blip r:embed="rId2"/>
                          <a:stretch>
                            <a:fillRect l="-377489" t="-494286" r="-202165" b="-115714"/>
                          </a:stretch>
                        </a:blipFill>
                      </a:tcPr>
                    </a:tc>
                    <a:tc>
                      <a:txBody>
                        <a:bodyPr/>
                        <a:lstStyle/>
                        <a:p>
                          <a:endParaRPr lang="zh-CN"/>
                        </a:p>
                      </a:txBody>
                      <a:tcPr anchor="ctr">
                        <a:blipFill>
                          <a:blip r:embed="rId2"/>
                          <a:stretch>
                            <a:fillRect l="-475431" t="-494286" r="-101293" b="-115714"/>
                          </a:stretch>
                        </a:blipFill>
                      </a:tcPr>
                    </a:tc>
                    <a:tc>
                      <a:txBody>
                        <a:bodyPr/>
                        <a:lstStyle/>
                        <a:p>
                          <a:endParaRPr lang="zh-CN"/>
                        </a:p>
                      </a:txBody>
                      <a:tcPr anchor="ctr">
                        <a:blipFill>
                          <a:blip r:embed="rId2"/>
                          <a:stretch>
                            <a:fillRect l="-577922" t="-494286" r="-1732" b="-115714"/>
                          </a:stretch>
                        </a:blipFill>
                      </a:tcPr>
                    </a:tc>
                    <a:extLst>
                      <a:ext uri="{0D108BD9-81ED-4DB2-BD59-A6C34878D82A}">
                        <a16:rowId xmlns:a16="http://schemas.microsoft.com/office/drawing/2014/main" val="1768954615"/>
                      </a:ext>
                    </a:extLst>
                  </a:tr>
                  <a:tr h="426673">
                    <a:tc>
                      <a:txBody>
                        <a:bodyPr/>
                        <a:lstStyle/>
                        <a:p>
                          <a:pPr algn="ctr"/>
                          <a:r>
                            <a:rPr lang="zh-CN" altLang="en-US" dirty="0"/>
                            <a:t>扩展</a:t>
                          </a:r>
                          <a:r>
                            <a:rPr lang="en-US" altLang="zh-CN" dirty="0"/>
                            <a:t>ASCII</a:t>
                          </a:r>
                          <a:r>
                            <a:rPr lang="zh-CN" altLang="en-US" dirty="0"/>
                            <a:t>字符（</a:t>
                          </a:r>
                          <a:r>
                            <a:rPr lang="en-US" altLang="zh-CN" dirty="0"/>
                            <a:t>256</a:t>
                          </a:r>
                          <a:r>
                            <a:rPr lang="zh-CN" altLang="en-US" dirty="0"/>
                            <a:t>）</a:t>
                          </a:r>
                        </a:p>
                      </a:txBody>
                      <a:tcPr anchor="ctr"/>
                    </a:tc>
                    <a:tc>
                      <a:txBody>
                        <a:bodyPr/>
                        <a:lstStyle/>
                        <a:p>
                          <a:endParaRPr lang="zh-CN"/>
                        </a:p>
                      </a:txBody>
                      <a:tcPr anchor="ctr">
                        <a:blipFill>
                          <a:blip r:embed="rId2"/>
                          <a:stretch>
                            <a:fillRect l="-177056" t="-594286" r="-402597" b="-15714"/>
                          </a:stretch>
                        </a:blipFill>
                      </a:tcPr>
                    </a:tc>
                    <a:tc>
                      <a:txBody>
                        <a:bodyPr/>
                        <a:lstStyle/>
                        <a:p>
                          <a:endParaRPr lang="zh-CN"/>
                        </a:p>
                      </a:txBody>
                      <a:tcPr anchor="ctr">
                        <a:blipFill>
                          <a:blip r:embed="rId2"/>
                          <a:stretch>
                            <a:fillRect l="-275862" t="-594286" r="-300862" b="-15714"/>
                          </a:stretch>
                        </a:blipFill>
                      </a:tcPr>
                    </a:tc>
                    <a:tc>
                      <a:txBody>
                        <a:bodyPr/>
                        <a:lstStyle/>
                        <a:p>
                          <a:endParaRPr lang="zh-CN"/>
                        </a:p>
                      </a:txBody>
                      <a:tcPr anchor="ctr">
                        <a:blipFill>
                          <a:blip r:embed="rId2"/>
                          <a:stretch>
                            <a:fillRect l="-377489" t="-594286" r="-202165" b="-15714"/>
                          </a:stretch>
                        </a:blipFill>
                      </a:tcPr>
                    </a:tc>
                    <a:tc>
                      <a:txBody>
                        <a:bodyPr/>
                        <a:lstStyle/>
                        <a:p>
                          <a:endParaRPr lang="zh-CN"/>
                        </a:p>
                      </a:txBody>
                      <a:tcPr anchor="ctr">
                        <a:blipFill>
                          <a:blip r:embed="rId2"/>
                          <a:stretch>
                            <a:fillRect l="-475431" t="-594286" r="-101293" b="-15714"/>
                          </a:stretch>
                        </a:blipFill>
                      </a:tcPr>
                    </a:tc>
                    <a:tc>
                      <a:txBody>
                        <a:bodyPr/>
                        <a:lstStyle/>
                        <a:p>
                          <a:endParaRPr lang="zh-CN"/>
                        </a:p>
                      </a:txBody>
                      <a:tcPr anchor="ctr">
                        <a:blipFill>
                          <a:blip r:embed="rId2"/>
                          <a:stretch>
                            <a:fillRect l="-577922" t="-594286" r="-1732" b="-15714"/>
                          </a:stretch>
                        </a:blipFill>
                      </a:tcPr>
                    </a:tc>
                    <a:extLst>
                      <a:ext uri="{0D108BD9-81ED-4DB2-BD59-A6C34878D82A}">
                        <a16:rowId xmlns:a16="http://schemas.microsoft.com/office/drawing/2014/main" val="1630660299"/>
                      </a:ext>
                    </a:extLst>
                  </a:tr>
                </a:tbl>
              </a:graphicData>
            </a:graphic>
          </p:graphicFrame>
        </mc:Fallback>
      </mc:AlternateContent>
      <p:sp>
        <p:nvSpPr>
          <p:cNvPr id="5" name="Freeform 64">
            <a:extLst>
              <a:ext uri="{FF2B5EF4-FFF2-40B4-BE49-F238E27FC236}">
                <a16:creationId xmlns:a16="http://schemas.microsoft.com/office/drawing/2014/main" id="{5A9473DB-673B-47BE-8D2E-4EC3DA089386}"/>
              </a:ext>
            </a:extLst>
          </p:cNvPr>
          <p:cNvSpPr>
            <a:spLocks noEditPoints="1"/>
          </p:cNvSpPr>
          <p:nvPr/>
        </p:nvSpPr>
        <p:spPr bwMode="auto">
          <a:xfrm>
            <a:off x="577850" y="955239"/>
            <a:ext cx="420131" cy="417570"/>
          </a:xfrm>
          <a:custGeom>
            <a:avLst/>
            <a:gdLst>
              <a:gd name="T0" fmla="*/ 107 w 124"/>
              <a:gd name="T1" fmla="*/ 8 h 123"/>
              <a:gd name="T2" fmla="*/ 70 w 124"/>
              <a:gd name="T3" fmla="*/ 25 h 123"/>
              <a:gd name="T4" fmla="*/ 64 w 124"/>
              <a:gd name="T5" fmla="*/ 16 h 123"/>
              <a:gd name="T6" fmla="*/ 58 w 124"/>
              <a:gd name="T7" fmla="*/ 25 h 123"/>
              <a:gd name="T8" fmla="*/ 54 w 124"/>
              <a:gd name="T9" fmla="*/ 23 h 123"/>
              <a:gd name="T10" fmla="*/ 41 w 124"/>
              <a:gd name="T11" fmla="*/ 23 h 123"/>
              <a:gd name="T12" fmla="*/ 37 w 124"/>
              <a:gd name="T13" fmla="*/ 25 h 123"/>
              <a:gd name="T14" fmla="*/ 31 w 124"/>
              <a:gd name="T15" fmla="*/ 16 h 123"/>
              <a:gd name="T16" fmla="*/ 25 w 124"/>
              <a:gd name="T17" fmla="*/ 25 h 123"/>
              <a:gd name="T18" fmla="*/ 17 w 124"/>
              <a:gd name="T19" fmla="*/ 8 h 123"/>
              <a:gd name="T20" fmla="*/ 0 w 124"/>
              <a:gd name="T21" fmla="*/ 8 h 123"/>
              <a:gd name="T22" fmla="*/ 8 w 124"/>
              <a:gd name="T23" fmla="*/ 123 h 123"/>
              <a:gd name="T24" fmla="*/ 17 w 124"/>
              <a:gd name="T25" fmla="*/ 99 h 123"/>
              <a:gd name="T26" fmla="*/ 54 w 124"/>
              <a:gd name="T27" fmla="*/ 101 h 123"/>
              <a:gd name="T28" fmla="*/ 66 w 124"/>
              <a:gd name="T29" fmla="*/ 101 h 123"/>
              <a:gd name="T30" fmla="*/ 107 w 124"/>
              <a:gd name="T31" fmla="*/ 99 h 123"/>
              <a:gd name="T32" fmla="*/ 115 w 124"/>
              <a:gd name="T33" fmla="*/ 123 h 123"/>
              <a:gd name="T34" fmla="*/ 124 w 124"/>
              <a:gd name="T35" fmla="*/ 8 h 123"/>
              <a:gd name="T36" fmla="*/ 107 w 124"/>
              <a:gd name="T37" fmla="*/ 91 h 123"/>
              <a:gd name="T38" fmla="*/ 66 w 124"/>
              <a:gd name="T39" fmla="*/ 88 h 123"/>
              <a:gd name="T40" fmla="*/ 54 w 124"/>
              <a:gd name="T41" fmla="*/ 88 h 123"/>
              <a:gd name="T42" fmla="*/ 17 w 124"/>
              <a:gd name="T43" fmla="*/ 91 h 123"/>
              <a:gd name="T44" fmla="*/ 74 w 124"/>
              <a:gd name="T45" fmla="*/ 66 h 123"/>
              <a:gd name="T46" fmla="*/ 80 w 124"/>
              <a:gd name="T47" fmla="*/ 74 h 123"/>
              <a:gd name="T48" fmla="*/ 87 w 124"/>
              <a:gd name="T49" fmla="*/ 66 h 123"/>
              <a:gd name="T50" fmla="*/ 91 w 124"/>
              <a:gd name="T51" fmla="*/ 68 h 123"/>
              <a:gd name="T52" fmla="*/ 103 w 124"/>
              <a:gd name="T53" fmla="*/ 68 h 123"/>
              <a:gd name="T54" fmla="*/ 107 w 124"/>
              <a:gd name="T55" fmla="*/ 66 h 123"/>
              <a:gd name="T56" fmla="*/ 107 w 124"/>
              <a:gd name="T57" fmla="*/ 58 h 123"/>
              <a:gd name="T58" fmla="*/ 103 w 124"/>
              <a:gd name="T59" fmla="*/ 56 h 123"/>
              <a:gd name="T60" fmla="*/ 91 w 124"/>
              <a:gd name="T61" fmla="*/ 56 h 123"/>
              <a:gd name="T62" fmla="*/ 87 w 124"/>
              <a:gd name="T63" fmla="*/ 58 h 123"/>
              <a:gd name="T64" fmla="*/ 80 w 124"/>
              <a:gd name="T65" fmla="*/ 49 h 123"/>
              <a:gd name="T66" fmla="*/ 74 w 124"/>
              <a:gd name="T67" fmla="*/ 58 h 123"/>
              <a:gd name="T68" fmla="*/ 17 w 124"/>
              <a:gd name="T69" fmla="*/ 33 h 123"/>
              <a:gd name="T70" fmla="*/ 25 w 124"/>
              <a:gd name="T71" fmla="*/ 35 h 123"/>
              <a:gd name="T72" fmla="*/ 37 w 124"/>
              <a:gd name="T73" fmla="*/ 35 h 123"/>
              <a:gd name="T74" fmla="*/ 41 w 124"/>
              <a:gd name="T75" fmla="*/ 33 h 123"/>
              <a:gd name="T76" fmla="*/ 47 w 124"/>
              <a:gd name="T77" fmla="*/ 41 h 123"/>
              <a:gd name="T78" fmla="*/ 54 w 124"/>
              <a:gd name="T79" fmla="*/ 33 h 123"/>
              <a:gd name="T80" fmla="*/ 58 w 124"/>
              <a:gd name="T81" fmla="*/ 35 h 123"/>
              <a:gd name="T82" fmla="*/ 70 w 124"/>
              <a:gd name="T83" fmla="*/ 35 h 123"/>
              <a:gd name="T84" fmla="*/ 107 w 124"/>
              <a:gd name="T85" fmla="*/ 3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23">
                <a:moveTo>
                  <a:pt x="115" y="0"/>
                </a:moveTo>
                <a:cubicBezTo>
                  <a:pt x="111" y="0"/>
                  <a:pt x="107" y="4"/>
                  <a:pt x="107" y="8"/>
                </a:cubicBezTo>
                <a:cubicBezTo>
                  <a:pt x="107" y="25"/>
                  <a:pt x="107" y="25"/>
                  <a:pt x="107" y="25"/>
                </a:cubicBezTo>
                <a:cubicBezTo>
                  <a:pt x="70" y="25"/>
                  <a:pt x="70" y="25"/>
                  <a:pt x="70" y="25"/>
                </a:cubicBezTo>
                <a:cubicBezTo>
                  <a:pt x="70" y="23"/>
                  <a:pt x="70" y="23"/>
                  <a:pt x="70" y="23"/>
                </a:cubicBezTo>
                <a:cubicBezTo>
                  <a:pt x="70" y="19"/>
                  <a:pt x="67" y="16"/>
                  <a:pt x="64" y="16"/>
                </a:cubicBezTo>
                <a:cubicBezTo>
                  <a:pt x="61" y="16"/>
                  <a:pt x="58" y="19"/>
                  <a:pt x="58" y="23"/>
                </a:cubicBezTo>
                <a:cubicBezTo>
                  <a:pt x="58" y="25"/>
                  <a:pt x="58" y="25"/>
                  <a:pt x="58" y="25"/>
                </a:cubicBezTo>
                <a:cubicBezTo>
                  <a:pt x="54" y="25"/>
                  <a:pt x="54" y="25"/>
                  <a:pt x="54" y="25"/>
                </a:cubicBezTo>
                <a:cubicBezTo>
                  <a:pt x="54" y="23"/>
                  <a:pt x="54" y="23"/>
                  <a:pt x="54" y="23"/>
                </a:cubicBezTo>
                <a:cubicBezTo>
                  <a:pt x="54" y="19"/>
                  <a:pt x="51" y="16"/>
                  <a:pt x="47" y="16"/>
                </a:cubicBezTo>
                <a:cubicBezTo>
                  <a:pt x="44" y="16"/>
                  <a:pt x="41" y="19"/>
                  <a:pt x="41" y="23"/>
                </a:cubicBezTo>
                <a:cubicBezTo>
                  <a:pt x="41" y="25"/>
                  <a:pt x="41" y="25"/>
                  <a:pt x="41" y="25"/>
                </a:cubicBezTo>
                <a:cubicBezTo>
                  <a:pt x="37" y="25"/>
                  <a:pt x="37" y="25"/>
                  <a:pt x="37" y="25"/>
                </a:cubicBezTo>
                <a:cubicBezTo>
                  <a:pt x="37" y="23"/>
                  <a:pt x="37" y="23"/>
                  <a:pt x="37" y="23"/>
                </a:cubicBezTo>
                <a:cubicBezTo>
                  <a:pt x="37" y="19"/>
                  <a:pt x="34" y="16"/>
                  <a:pt x="31" y="16"/>
                </a:cubicBezTo>
                <a:cubicBezTo>
                  <a:pt x="28" y="16"/>
                  <a:pt x="25" y="19"/>
                  <a:pt x="25" y="23"/>
                </a:cubicBezTo>
                <a:cubicBezTo>
                  <a:pt x="25" y="25"/>
                  <a:pt x="25" y="25"/>
                  <a:pt x="25" y="25"/>
                </a:cubicBezTo>
                <a:cubicBezTo>
                  <a:pt x="17" y="25"/>
                  <a:pt x="17" y="25"/>
                  <a:pt x="17" y="25"/>
                </a:cubicBezTo>
                <a:cubicBezTo>
                  <a:pt x="17" y="8"/>
                  <a:pt x="17" y="8"/>
                  <a:pt x="17" y="8"/>
                </a:cubicBezTo>
                <a:cubicBezTo>
                  <a:pt x="17" y="4"/>
                  <a:pt x="13" y="0"/>
                  <a:pt x="8" y="0"/>
                </a:cubicBezTo>
                <a:cubicBezTo>
                  <a:pt x="4" y="0"/>
                  <a:pt x="0" y="4"/>
                  <a:pt x="0" y="8"/>
                </a:cubicBezTo>
                <a:cubicBezTo>
                  <a:pt x="0" y="115"/>
                  <a:pt x="0" y="115"/>
                  <a:pt x="0" y="115"/>
                </a:cubicBezTo>
                <a:cubicBezTo>
                  <a:pt x="0" y="120"/>
                  <a:pt x="4" y="123"/>
                  <a:pt x="8" y="123"/>
                </a:cubicBezTo>
                <a:cubicBezTo>
                  <a:pt x="13" y="123"/>
                  <a:pt x="17" y="120"/>
                  <a:pt x="17" y="115"/>
                </a:cubicBezTo>
                <a:cubicBezTo>
                  <a:pt x="17" y="99"/>
                  <a:pt x="17" y="99"/>
                  <a:pt x="17" y="99"/>
                </a:cubicBezTo>
                <a:cubicBezTo>
                  <a:pt x="54" y="99"/>
                  <a:pt x="54" y="99"/>
                  <a:pt x="54" y="99"/>
                </a:cubicBezTo>
                <a:cubicBezTo>
                  <a:pt x="54" y="101"/>
                  <a:pt x="54" y="101"/>
                  <a:pt x="54" y="101"/>
                </a:cubicBezTo>
                <a:cubicBezTo>
                  <a:pt x="54" y="104"/>
                  <a:pt x="56" y="107"/>
                  <a:pt x="60" y="107"/>
                </a:cubicBezTo>
                <a:cubicBezTo>
                  <a:pt x="63" y="107"/>
                  <a:pt x="66" y="104"/>
                  <a:pt x="66" y="101"/>
                </a:cubicBezTo>
                <a:cubicBezTo>
                  <a:pt x="66" y="99"/>
                  <a:pt x="66" y="99"/>
                  <a:pt x="66" y="99"/>
                </a:cubicBezTo>
                <a:cubicBezTo>
                  <a:pt x="107" y="99"/>
                  <a:pt x="107" y="99"/>
                  <a:pt x="107" y="99"/>
                </a:cubicBezTo>
                <a:cubicBezTo>
                  <a:pt x="107" y="115"/>
                  <a:pt x="107" y="115"/>
                  <a:pt x="107" y="115"/>
                </a:cubicBezTo>
                <a:cubicBezTo>
                  <a:pt x="107" y="120"/>
                  <a:pt x="111" y="123"/>
                  <a:pt x="115" y="123"/>
                </a:cubicBezTo>
                <a:cubicBezTo>
                  <a:pt x="120" y="123"/>
                  <a:pt x="124" y="120"/>
                  <a:pt x="124" y="115"/>
                </a:cubicBezTo>
                <a:cubicBezTo>
                  <a:pt x="124" y="8"/>
                  <a:pt x="124" y="8"/>
                  <a:pt x="124" y="8"/>
                </a:cubicBezTo>
                <a:cubicBezTo>
                  <a:pt x="124" y="4"/>
                  <a:pt x="120" y="0"/>
                  <a:pt x="115" y="0"/>
                </a:cubicBezTo>
                <a:close/>
                <a:moveTo>
                  <a:pt x="107" y="91"/>
                </a:moveTo>
                <a:cubicBezTo>
                  <a:pt x="66" y="91"/>
                  <a:pt x="66" y="91"/>
                  <a:pt x="66" y="91"/>
                </a:cubicBezTo>
                <a:cubicBezTo>
                  <a:pt x="66" y="88"/>
                  <a:pt x="66" y="88"/>
                  <a:pt x="66" y="88"/>
                </a:cubicBezTo>
                <a:cubicBezTo>
                  <a:pt x="66" y="85"/>
                  <a:pt x="63" y="82"/>
                  <a:pt x="60" y="82"/>
                </a:cubicBezTo>
                <a:cubicBezTo>
                  <a:pt x="56" y="82"/>
                  <a:pt x="54" y="85"/>
                  <a:pt x="54" y="88"/>
                </a:cubicBezTo>
                <a:cubicBezTo>
                  <a:pt x="54" y="91"/>
                  <a:pt x="54" y="91"/>
                  <a:pt x="54" y="91"/>
                </a:cubicBezTo>
                <a:cubicBezTo>
                  <a:pt x="17" y="91"/>
                  <a:pt x="17" y="91"/>
                  <a:pt x="17" y="91"/>
                </a:cubicBezTo>
                <a:cubicBezTo>
                  <a:pt x="17" y="66"/>
                  <a:pt x="17" y="66"/>
                  <a:pt x="17" y="66"/>
                </a:cubicBezTo>
                <a:cubicBezTo>
                  <a:pt x="74" y="66"/>
                  <a:pt x="74" y="66"/>
                  <a:pt x="74" y="66"/>
                </a:cubicBezTo>
                <a:cubicBezTo>
                  <a:pt x="74" y="68"/>
                  <a:pt x="74" y="68"/>
                  <a:pt x="74" y="68"/>
                </a:cubicBezTo>
                <a:cubicBezTo>
                  <a:pt x="74" y="71"/>
                  <a:pt x="77" y="74"/>
                  <a:pt x="80" y="74"/>
                </a:cubicBezTo>
                <a:cubicBezTo>
                  <a:pt x="84" y="74"/>
                  <a:pt x="87" y="71"/>
                  <a:pt x="87" y="68"/>
                </a:cubicBezTo>
                <a:cubicBezTo>
                  <a:pt x="87" y="66"/>
                  <a:pt x="87" y="66"/>
                  <a:pt x="87" y="66"/>
                </a:cubicBezTo>
                <a:cubicBezTo>
                  <a:pt x="91" y="66"/>
                  <a:pt x="91" y="66"/>
                  <a:pt x="91" y="66"/>
                </a:cubicBezTo>
                <a:cubicBezTo>
                  <a:pt x="91" y="68"/>
                  <a:pt x="91" y="68"/>
                  <a:pt x="91" y="68"/>
                </a:cubicBezTo>
                <a:cubicBezTo>
                  <a:pt x="91" y="71"/>
                  <a:pt x="93" y="74"/>
                  <a:pt x="97" y="74"/>
                </a:cubicBezTo>
                <a:cubicBezTo>
                  <a:pt x="100" y="74"/>
                  <a:pt x="103" y="71"/>
                  <a:pt x="103" y="68"/>
                </a:cubicBezTo>
                <a:cubicBezTo>
                  <a:pt x="103" y="66"/>
                  <a:pt x="103" y="66"/>
                  <a:pt x="103" y="66"/>
                </a:cubicBezTo>
                <a:cubicBezTo>
                  <a:pt x="107" y="66"/>
                  <a:pt x="107" y="66"/>
                  <a:pt x="107" y="66"/>
                </a:cubicBezTo>
                <a:lnTo>
                  <a:pt x="107" y="91"/>
                </a:lnTo>
                <a:close/>
                <a:moveTo>
                  <a:pt x="107" y="58"/>
                </a:moveTo>
                <a:cubicBezTo>
                  <a:pt x="103" y="58"/>
                  <a:pt x="103" y="58"/>
                  <a:pt x="103" y="58"/>
                </a:cubicBezTo>
                <a:cubicBezTo>
                  <a:pt x="103" y="56"/>
                  <a:pt x="103" y="56"/>
                  <a:pt x="103" y="56"/>
                </a:cubicBezTo>
                <a:cubicBezTo>
                  <a:pt x="103" y="52"/>
                  <a:pt x="100" y="49"/>
                  <a:pt x="97" y="49"/>
                </a:cubicBezTo>
                <a:cubicBezTo>
                  <a:pt x="93" y="49"/>
                  <a:pt x="91" y="52"/>
                  <a:pt x="91" y="56"/>
                </a:cubicBezTo>
                <a:cubicBezTo>
                  <a:pt x="91" y="58"/>
                  <a:pt x="91" y="58"/>
                  <a:pt x="91" y="58"/>
                </a:cubicBezTo>
                <a:cubicBezTo>
                  <a:pt x="87" y="58"/>
                  <a:pt x="87" y="58"/>
                  <a:pt x="87" y="58"/>
                </a:cubicBezTo>
                <a:cubicBezTo>
                  <a:pt x="87" y="56"/>
                  <a:pt x="87" y="56"/>
                  <a:pt x="87" y="56"/>
                </a:cubicBezTo>
                <a:cubicBezTo>
                  <a:pt x="87" y="52"/>
                  <a:pt x="84" y="49"/>
                  <a:pt x="80" y="49"/>
                </a:cubicBezTo>
                <a:cubicBezTo>
                  <a:pt x="77" y="49"/>
                  <a:pt x="74" y="52"/>
                  <a:pt x="74" y="56"/>
                </a:cubicBezTo>
                <a:cubicBezTo>
                  <a:pt x="74" y="58"/>
                  <a:pt x="74" y="58"/>
                  <a:pt x="74" y="58"/>
                </a:cubicBezTo>
                <a:cubicBezTo>
                  <a:pt x="17" y="58"/>
                  <a:pt x="17" y="58"/>
                  <a:pt x="17" y="58"/>
                </a:cubicBezTo>
                <a:cubicBezTo>
                  <a:pt x="17" y="33"/>
                  <a:pt x="17" y="33"/>
                  <a:pt x="17" y="33"/>
                </a:cubicBezTo>
                <a:cubicBezTo>
                  <a:pt x="25" y="33"/>
                  <a:pt x="25" y="33"/>
                  <a:pt x="25" y="33"/>
                </a:cubicBezTo>
                <a:cubicBezTo>
                  <a:pt x="25" y="35"/>
                  <a:pt x="25" y="35"/>
                  <a:pt x="25" y="35"/>
                </a:cubicBezTo>
                <a:cubicBezTo>
                  <a:pt x="25" y="38"/>
                  <a:pt x="28" y="41"/>
                  <a:pt x="31" y="41"/>
                </a:cubicBezTo>
                <a:cubicBezTo>
                  <a:pt x="34" y="41"/>
                  <a:pt x="37" y="38"/>
                  <a:pt x="37" y="35"/>
                </a:cubicBezTo>
                <a:cubicBezTo>
                  <a:pt x="37" y="33"/>
                  <a:pt x="37" y="33"/>
                  <a:pt x="37" y="33"/>
                </a:cubicBezTo>
                <a:cubicBezTo>
                  <a:pt x="41" y="33"/>
                  <a:pt x="41" y="33"/>
                  <a:pt x="41" y="33"/>
                </a:cubicBezTo>
                <a:cubicBezTo>
                  <a:pt x="41" y="35"/>
                  <a:pt x="41" y="35"/>
                  <a:pt x="41" y="35"/>
                </a:cubicBezTo>
                <a:cubicBezTo>
                  <a:pt x="41" y="38"/>
                  <a:pt x="44" y="41"/>
                  <a:pt x="47" y="41"/>
                </a:cubicBezTo>
                <a:cubicBezTo>
                  <a:pt x="51" y="41"/>
                  <a:pt x="54" y="38"/>
                  <a:pt x="54" y="35"/>
                </a:cubicBezTo>
                <a:cubicBezTo>
                  <a:pt x="54" y="33"/>
                  <a:pt x="54" y="33"/>
                  <a:pt x="54" y="33"/>
                </a:cubicBezTo>
                <a:cubicBezTo>
                  <a:pt x="58" y="33"/>
                  <a:pt x="58" y="33"/>
                  <a:pt x="58" y="33"/>
                </a:cubicBezTo>
                <a:cubicBezTo>
                  <a:pt x="58" y="35"/>
                  <a:pt x="58" y="35"/>
                  <a:pt x="58" y="35"/>
                </a:cubicBezTo>
                <a:cubicBezTo>
                  <a:pt x="58" y="38"/>
                  <a:pt x="61" y="41"/>
                  <a:pt x="64" y="41"/>
                </a:cubicBezTo>
                <a:cubicBezTo>
                  <a:pt x="67" y="41"/>
                  <a:pt x="70" y="38"/>
                  <a:pt x="70" y="35"/>
                </a:cubicBezTo>
                <a:cubicBezTo>
                  <a:pt x="70" y="33"/>
                  <a:pt x="70" y="33"/>
                  <a:pt x="70" y="33"/>
                </a:cubicBezTo>
                <a:cubicBezTo>
                  <a:pt x="107" y="33"/>
                  <a:pt x="107" y="33"/>
                  <a:pt x="107" y="33"/>
                </a:cubicBezTo>
                <a:lnTo>
                  <a:pt x="107" y="58"/>
                </a:ln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6EE83993-1DFF-4B71-A601-7C823C90F959}"/>
              </a:ext>
            </a:extLst>
          </p:cNvPr>
          <p:cNvSpPr txBox="1"/>
          <p:nvPr/>
        </p:nvSpPr>
        <p:spPr>
          <a:xfrm>
            <a:off x="3005071" y="5246580"/>
            <a:ext cx="4988417" cy="646331"/>
          </a:xfrm>
          <a:prstGeom prst="rect">
            <a:avLst/>
          </a:prstGeom>
          <a:noFill/>
        </p:spPr>
        <p:txBody>
          <a:bodyPr wrap="square">
            <a:spAutoFit/>
          </a:bodyPr>
          <a:lstStyle/>
          <a:p>
            <a:pPr marL="285750" indent="-285750">
              <a:buFont typeface="Arial" panose="020B0604020202020204" pitchFamily="34" charset="0"/>
              <a:buChar char="•"/>
            </a:pPr>
            <a:r>
              <a:rPr lang="zh-CN" altLang="en-US" i="0" dirty="0">
                <a:solidFill>
                  <a:srgbClr val="333333"/>
                </a:solidFill>
                <a:effectLst/>
                <a:latin typeface="Helvetica Neue"/>
              </a:rPr>
              <a:t>以天计用时都在可考虑的范围内</a:t>
            </a:r>
            <a:endParaRPr lang="en-US" altLang="zh-CN" i="0" dirty="0">
              <a:solidFill>
                <a:srgbClr val="333333"/>
              </a:solidFill>
              <a:effectLst/>
              <a:latin typeface="Helvetica Neue"/>
            </a:endParaRPr>
          </a:p>
          <a:p>
            <a:pPr marL="285750" indent="-285750">
              <a:buFont typeface="Arial" panose="020B0604020202020204" pitchFamily="34" charset="0"/>
              <a:buChar char="•"/>
            </a:pPr>
            <a:r>
              <a:rPr lang="zh-CN" altLang="en-US" b="0" dirty="0">
                <a:solidFill>
                  <a:srgbClr val="333333"/>
                </a:solidFill>
                <a:latin typeface="Helvetica Neue"/>
              </a:rPr>
              <a:t>注意：当前的</a:t>
            </a:r>
            <a:r>
              <a:rPr lang="zh-CN" altLang="en-US" b="0" dirty="0">
                <a:solidFill>
                  <a:schemeClr val="accent4">
                    <a:lumMod val="60000"/>
                    <a:lumOff val="40000"/>
                  </a:schemeClr>
                </a:solidFill>
                <a:latin typeface="Helvetica Neue"/>
              </a:rPr>
              <a:t>算力远不止如此</a:t>
            </a:r>
            <a:endParaRPr lang="zh-CN" altLang="en-US" dirty="0">
              <a:solidFill>
                <a:schemeClr val="accent4">
                  <a:lumMod val="60000"/>
                  <a:lumOff val="40000"/>
                </a:schemeClr>
              </a:solidFill>
              <a:latin typeface="Helvetica Neue"/>
            </a:endParaRPr>
          </a:p>
        </p:txBody>
      </p:sp>
      <p:pic>
        <p:nvPicPr>
          <p:cNvPr id="2052" name="Picture 4" descr="小黄人：远远不止表情包">
            <a:extLst>
              <a:ext uri="{FF2B5EF4-FFF2-40B4-BE49-F238E27FC236}">
                <a16:creationId xmlns:a16="http://schemas.microsoft.com/office/drawing/2014/main" id="{D07385A5-4DA9-45AD-A45C-0F95106A9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981" y="4565887"/>
            <a:ext cx="1587590" cy="158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3129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803E9-4C8C-4F26-8FF9-DC6BF439C7C5}"/>
              </a:ext>
            </a:extLst>
          </p:cNvPr>
          <p:cNvSpPr>
            <a:spLocks noGrp="1"/>
          </p:cNvSpPr>
          <p:nvPr>
            <p:ph type="title"/>
          </p:nvPr>
        </p:nvSpPr>
        <p:spPr/>
        <p:txBody>
          <a:bodyPr/>
          <a:lstStyle/>
          <a:p>
            <a:r>
              <a:rPr lang="zh-CN" altLang="en-US" dirty="0"/>
              <a:t>人工选择</a:t>
            </a:r>
          </a:p>
        </p:txBody>
      </p:sp>
      <p:sp>
        <p:nvSpPr>
          <p:cNvPr id="3" name="ïṡḷiḑé">
            <a:extLst>
              <a:ext uri="{FF2B5EF4-FFF2-40B4-BE49-F238E27FC236}">
                <a16:creationId xmlns:a16="http://schemas.microsoft.com/office/drawing/2014/main" id="{B36757DD-5582-4F49-A117-8B8452DDB2D2}"/>
              </a:ext>
            </a:extLst>
          </p:cNvPr>
          <p:cNvSpPr/>
          <p:nvPr/>
        </p:nvSpPr>
        <p:spPr>
          <a:xfrm>
            <a:off x="1040266" y="955239"/>
            <a:ext cx="1217830" cy="498861"/>
          </a:xfrm>
          <a:prstGeom prst="rect">
            <a:avLst/>
          </a:prstGeom>
        </p:spPr>
        <p:txBody>
          <a:bodyPr wrap="square" anchor="ctr" anchorCtr="0">
            <a:normAutofit/>
          </a:bodyPr>
          <a:lstStyle/>
          <a:p>
            <a:pPr lvl="0"/>
            <a:r>
              <a:rPr lang="zh-CN" altLang="en-US" sz="2400" b="1" spc="100" dirty="0">
                <a:solidFill>
                  <a:schemeClr val="accent4"/>
                </a:solidFill>
              </a:rPr>
              <a:t>弱密钥</a:t>
            </a:r>
          </a:p>
        </p:txBody>
      </p:sp>
      <p:grpSp>
        <p:nvGrpSpPr>
          <p:cNvPr id="4" name="组合 3">
            <a:extLst>
              <a:ext uri="{FF2B5EF4-FFF2-40B4-BE49-F238E27FC236}">
                <a16:creationId xmlns:a16="http://schemas.microsoft.com/office/drawing/2014/main" id="{51DDAF66-9367-48A8-AD7D-F83E96CDE988}"/>
              </a:ext>
            </a:extLst>
          </p:cNvPr>
          <p:cNvGrpSpPr/>
          <p:nvPr/>
        </p:nvGrpSpPr>
        <p:grpSpPr>
          <a:xfrm>
            <a:off x="574320" y="955239"/>
            <a:ext cx="465946" cy="524620"/>
            <a:chOff x="22159462" y="8680009"/>
            <a:chExt cx="465946" cy="524620"/>
          </a:xfrm>
          <a:solidFill>
            <a:schemeClr val="accent4"/>
          </a:solidFill>
        </p:grpSpPr>
        <p:sp>
          <p:nvSpPr>
            <p:cNvPr id="5" name="任意多边形: 形状 4">
              <a:extLst>
                <a:ext uri="{FF2B5EF4-FFF2-40B4-BE49-F238E27FC236}">
                  <a16:creationId xmlns:a16="http://schemas.microsoft.com/office/drawing/2014/main" id="{6B045FA1-6DBF-4185-9E55-CD142CAD73A9}"/>
                </a:ext>
              </a:extLst>
            </p:cNvPr>
            <p:cNvSpPr/>
            <p:nvPr/>
          </p:nvSpPr>
          <p:spPr>
            <a:xfrm>
              <a:off x="22159462" y="8680009"/>
              <a:ext cx="371250" cy="438750"/>
            </a:xfrm>
            <a:custGeom>
              <a:avLst/>
              <a:gdLst>
                <a:gd name="connsiteX0" fmla="*/ 253952 w 371250"/>
                <a:gd name="connsiteY0" fmla="*/ 403110 h 438750"/>
                <a:gd name="connsiteX1" fmla="*/ 75684 w 371250"/>
                <a:gd name="connsiteY1" fmla="*/ 403110 h 438750"/>
                <a:gd name="connsiteX2" fmla="*/ 42474 w 371250"/>
                <a:gd name="connsiteY2" fmla="*/ 370659 h 438750"/>
                <a:gd name="connsiteX3" fmla="*/ 42474 w 371250"/>
                <a:gd name="connsiteY3" fmla="*/ 75026 h 438750"/>
                <a:gd name="connsiteX4" fmla="*/ 75684 w 371250"/>
                <a:gd name="connsiteY4" fmla="*/ 42491 h 438750"/>
                <a:gd name="connsiteX5" fmla="*/ 306484 w 371250"/>
                <a:gd name="connsiteY5" fmla="*/ 42491 h 438750"/>
                <a:gd name="connsiteX6" fmla="*/ 339981 w 371250"/>
                <a:gd name="connsiteY6" fmla="*/ 75026 h 438750"/>
                <a:gd name="connsiteX7" fmla="*/ 339981 w 371250"/>
                <a:gd name="connsiteY7" fmla="*/ 276143 h 438750"/>
                <a:gd name="connsiteX8" fmla="*/ 360754 w 371250"/>
                <a:gd name="connsiteY8" fmla="*/ 299464 h 438750"/>
                <a:gd name="connsiteX9" fmla="*/ 381949 w 371250"/>
                <a:gd name="connsiteY9" fmla="*/ 275721 h 438750"/>
                <a:gd name="connsiteX10" fmla="*/ 382472 w 371250"/>
                <a:gd name="connsiteY10" fmla="*/ 274911 h 438750"/>
                <a:gd name="connsiteX11" fmla="*/ 382472 w 371250"/>
                <a:gd name="connsiteY11" fmla="*/ 43369 h 438750"/>
                <a:gd name="connsiteX12" fmla="*/ 339289 w 371250"/>
                <a:gd name="connsiteY12" fmla="*/ 0 h 438750"/>
                <a:gd name="connsiteX13" fmla="*/ 41158 w 371250"/>
                <a:gd name="connsiteY13" fmla="*/ 0 h 438750"/>
                <a:gd name="connsiteX14" fmla="*/ 0 w 371250"/>
                <a:gd name="connsiteY14" fmla="*/ 41614 h 438750"/>
                <a:gd name="connsiteX15" fmla="*/ 0 w 371250"/>
                <a:gd name="connsiteY15" fmla="*/ 403431 h 438750"/>
                <a:gd name="connsiteX16" fmla="*/ 42913 w 371250"/>
                <a:gd name="connsiteY16" fmla="*/ 446867 h 438750"/>
                <a:gd name="connsiteX17" fmla="*/ 227627 w 371250"/>
                <a:gd name="connsiteY17" fmla="*/ 446867 h 438750"/>
                <a:gd name="connsiteX18" fmla="*/ 228555 w 371250"/>
                <a:gd name="connsiteY18" fmla="*/ 445618 h 438750"/>
                <a:gd name="connsiteX19" fmla="*/ 260263 w 371250"/>
                <a:gd name="connsiteY19" fmla="*/ 410316 h 438750"/>
                <a:gd name="connsiteX20" fmla="*/ 253952 w 371250"/>
                <a:gd name="connsiteY20" fmla="*/ 403110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250" h="438750">
                  <a:moveTo>
                    <a:pt x="253952" y="403110"/>
                  </a:moveTo>
                  <a:lnTo>
                    <a:pt x="75684" y="403110"/>
                  </a:lnTo>
                  <a:cubicBezTo>
                    <a:pt x="57476" y="403110"/>
                    <a:pt x="42474" y="388868"/>
                    <a:pt x="42474" y="370659"/>
                  </a:cubicBezTo>
                  <a:lnTo>
                    <a:pt x="42474" y="75026"/>
                  </a:lnTo>
                  <a:cubicBezTo>
                    <a:pt x="42474" y="56818"/>
                    <a:pt x="57476" y="42491"/>
                    <a:pt x="75684" y="42491"/>
                  </a:cubicBezTo>
                  <a:lnTo>
                    <a:pt x="306484" y="42491"/>
                  </a:lnTo>
                  <a:cubicBezTo>
                    <a:pt x="324709" y="42491"/>
                    <a:pt x="339981" y="56818"/>
                    <a:pt x="339981" y="75026"/>
                  </a:cubicBezTo>
                  <a:lnTo>
                    <a:pt x="339981" y="276143"/>
                  </a:lnTo>
                  <a:lnTo>
                    <a:pt x="360754" y="299464"/>
                  </a:lnTo>
                  <a:lnTo>
                    <a:pt x="381949" y="275721"/>
                  </a:lnTo>
                  <a:cubicBezTo>
                    <a:pt x="382219" y="275451"/>
                    <a:pt x="382472" y="275198"/>
                    <a:pt x="382472" y="274911"/>
                  </a:cubicBezTo>
                  <a:lnTo>
                    <a:pt x="382472" y="43369"/>
                  </a:lnTo>
                  <a:cubicBezTo>
                    <a:pt x="382472" y="19423"/>
                    <a:pt x="363234" y="0"/>
                    <a:pt x="339289" y="0"/>
                  </a:cubicBezTo>
                  <a:lnTo>
                    <a:pt x="41158" y="0"/>
                  </a:lnTo>
                  <a:cubicBezTo>
                    <a:pt x="18158" y="0"/>
                    <a:pt x="0" y="18630"/>
                    <a:pt x="0" y="41614"/>
                  </a:cubicBezTo>
                  <a:lnTo>
                    <a:pt x="0" y="403431"/>
                  </a:lnTo>
                  <a:cubicBezTo>
                    <a:pt x="0" y="427393"/>
                    <a:pt x="18951" y="446867"/>
                    <a:pt x="42913" y="446867"/>
                  </a:cubicBezTo>
                  <a:lnTo>
                    <a:pt x="227627" y="446867"/>
                  </a:lnTo>
                  <a:cubicBezTo>
                    <a:pt x="227931" y="446867"/>
                    <a:pt x="228234" y="445956"/>
                    <a:pt x="228555" y="445618"/>
                  </a:cubicBezTo>
                  <a:lnTo>
                    <a:pt x="260263" y="410316"/>
                  </a:lnTo>
                  <a:lnTo>
                    <a:pt x="253952" y="40311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 name="任意多边形: 形状 5">
              <a:extLst>
                <a:ext uri="{FF2B5EF4-FFF2-40B4-BE49-F238E27FC236}">
                  <a16:creationId xmlns:a16="http://schemas.microsoft.com/office/drawing/2014/main" id="{08BFE486-4DFC-4839-8AEE-31AC35E9AA4B}"/>
                </a:ext>
              </a:extLst>
            </p:cNvPr>
            <p:cNvSpPr/>
            <p:nvPr/>
          </p:nvSpPr>
          <p:spPr>
            <a:xfrm>
              <a:off x="22235518" y="8777884"/>
              <a:ext cx="219375" cy="33750"/>
            </a:xfrm>
            <a:custGeom>
              <a:avLst/>
              <a:gdLst>
                <a:gd name="connsiteX0" fmla="*/ 212642 w 219375"/>
                <a:gd name="connsiteY0" fmla="*/ 0 h 33750"/>
                <a:gd name="connsiteX1" fmla="*/ 21262 w 219375"/>
                <a:gd name="connsiteY1" fmla="*/ 0 h 33750"/>
                <a:gd name="connsiteX2" fmla="*/ 0 w 219375"/>
                <a:gd name="connsiteY2" fmla="*/ 21263 h 33750"/>
                <a:gd name="connsiteX3" fmla="*/ 21262 w 219375"/>
                <a:gd name="connsiteY3" fmla="*/ 42491 h 33750"/>
                <a:gd name="connsiteX4" fmla="*/ 212642 w 219375"/>
                <a:gd name="connsiteY4" fmla="*/ 42491 h 33750"/>
                <a:gd name="connsiteX5" fmla="*/ 233955 w 219375"/>
                <a:gd name="connsiteY5" fmla="*/ 21263 h 33750"/>
                <a:gd name="connsiteX6" fmla="*/ 212642 w 2193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75" h="33750">
                  <a:moveTo>
                    <a:pt x="212642" y="0"/>
                  </a:moveTo>
                  <a:lnTo>
                    <a:pt x="21262" y="0"/>
                  </a:lnTo>
                  <a:cubicBezTo>
                    <a:pt x="9501" y="0"/>
                    <a:pt x="0" y="9501"/>
                    <a:pt x="0" y="21263"/>
                  </a:cubicBezTo>
                  <a:cubicBezTo>
                    <a:pt x="0" y="33008"/>
                    <a:pt x="9501" y="42491"/>
                    <a:pt x="21262" y="42491"/>
                  </a:cubicBezTo>
                  <a:lnTo>
                    <a:pt x="212642" y="42491"/>
                  </a:lnTo>
                  <a:cubicBezTo>
                    <a:pt x="224421" y="42491"/>
                    <a:pt x="233955" y="32991"/>
                    <a:pt x="233955" y="21263"/>
                  </a:cubicBezTo>
                  <a:cubicBezTo>
                    <a:pt x="233955" y="9484"/>
                    <a:pt x="224421" y="0"/>
                    <a:pt x="212642"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C44D408F-368E-498C-B751-F054A976FDF6}"/>
                </a:ext>
              </a:extLst>
            </p:cNvPr>
            <p:cNvSpPr/>
            <p:nvPr/>
          </p:nvSpPr>
          <p:spPr>
            <a:xfrm>
              <a:off x="22235518" y="8848708"/>
              <a:ext cx="219375" cy="33750"/>
            </a:xfrm>
            <a:custGeom>
              <a:avLst/>
              <a:gdLst>
                <a:gd name="connsiteX0" fmla="*/ 212642 w 219375"/>
                <a:gd name="connsiteY0" fmla="*/ 0 h 33750"/>
                <a:gd name="connsiteX1" fmla="*/ 21262 w 219375"/>
                <a:gd name="connsiteY1" fmla="*/ 0 h 33750"/>
                <a:gd name="connsiteX2" fmla="*/ 0 w 219375"/>
                <a:gd name="connsiteY2" fmla="*/ 20604 h 33750"/>
                <a:gd name="connsiteX3" fmla="*/ 21262 w 219375"/>
                <a:gd name="connsiteY3" fmla="*/ 41209 h 33750"/>
                <a:gd name="connsiteX4" fmla="*/ 212642 w 219375"/>
                <a:gd name="connsiteY4" fmla="*/ 41209 h 33750"/>
                <a:gd name="connsiteX5" fmla="*/ 233955 w 219375"/>
                <a:gd name="connsiteY5" fmla="*/ 20604 h 33750"/>
                <a:gd name="connsiteX6" fmla="*/ 212642 w 2193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75" h="33750">
                  <a:moveTo>
                    <a:pt x="212642" y="0"/>
                  </a:moveTo>
                  <a:lnTo>
                    <a:pt x="21262" y="0"/>
                  </a:lnTo>
                  <a:cubicBezTo>
                    <a:pt x="9501" y="0"/>
                    <a:pt x="0" y="8842"/>
                    <a:pt x="0" y="20604"/>
                  </a:cubicBezTo>
                  <a:cubicBezTo>
                    <a:pt x="0" y="32299"/>
                    <a:pt x="9501" y="41209"/>
                    <a:pt x="21262" y="41209"/>
                  </a:cubicBezTo>
                  <a:lnTo>
                    <a:pt x="212642" y="41209"/>
                  </a:lnTo>
                  <a:cubicBezTo>
                    <a:pt x="224421" y="41209"/>
                    <a:pt x="233955" y="32299"/>
                    <a:pt x="233955" y="20604"/>
                  </a:cubicBezTo>
                  <a:cubicBezTo>
                    <a:pt x="233955" y="8859"/>
                    <a:pt x="224421" y="0"/>
                    <a:pt x="212642"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DFB49066-40CC-4D85-B63B-3EB63B13DC83}"/>
                </a:ext>
              </a:extLst>
            </p:cNvPr>
            <p:cNvSpPr/>
            <p:nvPr/>
          </p:nvSpPr>
          <p:spPr>
            <a:xfrm>
              <a:off x="22235518" y="8918267"/>
              <a:ext cx="219375" cy="33750"/>
            </a:xfrm>
            <a:custGeom>
              <a:avLst/>
              <a:gdLst>
                <a:gd name="connsiteX0" fmla="*/ 157883 w 219375"/>
                <a:gd name="connsiteY0" fmla="*/ 32029 h 33750"/>
                <a:gd name="connsiteX1" fmla="*/ 233516 w 219375"/>
                <a:gd name="connsiteY1" fmla="*/ 17212 h 33750"/>
                <a:gd name="connsiteX2" fmla="*/ 212642 w 219375"/>
                <a:gd name="connsiteY2" fmla="*/ 0 h 33750"/>
                <a:gd name="connsiteX3" fmla="*/ 21262 w 219375"/>
                <a:gd name="connsiteY3" fmla="*/ 0 h 33750"/>
                <a:gd name="connsiteX4" fmla="*/ 0 w 219375"/>
                <a:gd name="connsiteY4" fmla="*/ 21246 h 33750"/>
                <a:gd name="connsiteX5" fmla="*/ 21262 w 219375"/>
                <a:gd name="connsiteY5" fmla="*/ 42491 h 33750"/>
                <a:gd name="connsiteX6" fmla="*/ 148281 w 219375"/>
                <a:gd name="connsiteY6" fmla="*/ 42491 h 33750"/>
                <a:gd name="connsiteX7" fmla="*/ 157883 w 219375"/>
                <a:gd name="connsiteY7" fmla="*/ 32029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375" h="33750">
                  <a:moveTo>
                    <a:pt x="157883" y="32029"/>
                  </a:moveTo>
                  <a:cubicBezTo>
                    <a:pt x="179128" y="12842"/>
                    <a:pt x="208389" y="7965"/>
                    <a:pt x="233516" y="17212"/>
                  </a:cubicBezTo>
                  <a:cubicBezTo>
                    <a:pt x="231626" y="7459"/>
                    <a:pt x="223020" y="0"/>
                    <a:pt x="212642" y="0"/>
                  </a:cubicBezTo>
                  <a:lnTo>
                    <a:pt x="21262" y="0"/>
                  </a:lnTo>
                  <a:cubicBezTo>
                    <a:pt x="9501" y="0"/>
                    <a:pt x="0" y="9518"/>
                    <a:pt x="0" y="21246"/>
                  </a:cubicBezTo>
                  <a:cubicBezTo>
                    <a:pt x="0" y="32974"/>
                    <a:pt x="9501" y="42491"/>
                    <a:pt x="21262" y="42491"/>
                  </a:cubicBezTo>
                  <a:lnTo>
                    <a:pt x="148281" y="42491"/>
                  </a:lnTo>
                  <a:cubicBezTo>
                    <a:pt x="151099" y="38610"/>
                    <a:pt x="154305" y="35269"/>
                    <a:pt x="157883" y="3202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 name="任意多边形: 形状 8">
              <a:extLst>
                <a:ext uri="{FF2B5EF4-FFF2-40B4-BE49-F238E27FC236}">
                  <a16:creationId xmlns:a16="http://schemas.microsoft.com/office/drawing/2014/main" id="{9DE3ECC6-5F5E-44E5-9E23-FF585F8607E0}"/>
                </a:ext>
              </a:extLst>
            </p:cNvPr>
            <p:cNvSpPr/>
            <p:nvPr/>
          </p:nvSpPr>
          <p:spPr>
            <a:xfrm>
              <a:off x="22235518" y="8986509"/>
              <a:ext cx="135000" cy="33750"/>
            </a:xfrm>
            <a:custGeom>
              <a:avLst/>
              <a:gdLst>
                <a:gd name="connsiteX0" fmla="*/ 21262 w 135000"/>
                <a:gd name="connsiteY0" fmla="*/ 17 h 33750"/>
                <a:gd name="connsiteX1" fmla="*/ 0 w 135000"/>
                <a:gd name="connsiteY1" fmla="*/ 21263 h 33750"/>
                <a:gd name="connsiteX2" fmla="*/ 21262 w 135000"/>
                <a:gd name="connsiteY2" fmla="*/ 42508 h 33750"/>
                <a:gd name="connsiteX3" fmla="*/ 137093 w 135000"/>
                <a:gd name="connsiteY3" fmla="*/ 42508 h 33750"/>
                <a:gd name="connsiteX4" fmla="*/ 135692 w 135000"/>
                <a:gd name="connsiteY4" fmla="*/ 0 h 33750"/>
                <a:gd name="connsiteX5" fmla="*/ 21262 w 135000"/>
                <a:gd name="connsiteY5" fmla="*/ 17 h 33750"/>
                <a:gd name="connsiteX6" fmla="*/ 21262 w 135000"/>
                <a:gd name="connsiteY6" fmla="*/ 17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000" h="33750">
                  <a:moveTo>
                    <a:pt x="21262" y="17"/>
                  </a:moveTo>
                  <a:cubicBezTo>
                    <a:pt x="9501" y="17"/>
                    <a:pt x="0" y="9518"/>
                    <a:pt x="0" y="21263"/>
                  </a:cubicBezTo>
                  <a:cubicBezTo>
                    <a:pt x="0" y="33007"/>
                    <a:pt x="9501" y="42508"/>
                    <a:pt x="21262" y="42508"/>
                  </a:cubicBezTo>
                  <a:lnTo>
                    <a:pt x="137093" y="42508"/>
                  </a:lnTo>
                  <a:cubicBezTo>
                    <a:pt x="132570" y="28333"/>
                    <a:pt x="132131" y="14175"/>
                    <a:pt x="135692" y="0"/>
                  </a:cubicBezTo>
                  <a:lnTo>
                    <a:pt x="21262" y="17"/>
                  </a:lnTo>
                  <a:lnTo>
                    <a:pt x="21262" y="17"/>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任意多边形: 形状 9">
              <a:extLst>
                <a:ext uri="{FF2B5EF4-FFF2-40B4-BE49-F238E27FC236}">
                  <a16:creationId xmlns:a16="http://schemas.microsoft.com/office/drawing/2014/main" id="{D8148EFD-807D-47D2-8AF3-1DE43B76F309}"/>
                </a:ext>
              </a:extLst>
            </p:cNvPr>
            <p:cNvSpPr/>
            <p:nvPr/>
          </p:nvSpPr>
          <p:spPr>
            <a:xfrm>
              <a:off x="22406033" y="8968379"/>
              <a:ext cx="219375" cy="236250"/>
            </a:xfrm>
            <a:custGeom>
              <a:avLst/>
              <a:gdLst>
                <a:gd name="connsiteX0" fmla="*/ 164083 w 219375"/>
                <a:gd name="connsiteY0" fmla="*/ 122232 h 236250"/>
                <a:gd name="connsiteX1" fmla="*/ 189109 w 219375"/>
                <a:gd name="connsiteY1" fmla="*/ 94456 h 236250"/>
                <a:gd name="connsiteX2" fmla="*/ 218269 w 219375"/>
                <a:gd name="connsiteY2" fmla="*/ 62157 h 236250"/>
                <a:gd name="connsiteX3" fmla="*/ 215552 w 219375"/>
                <a:gd name="connsiteY3" fmla="*/ 9591 h 236250"/>
                <a:gd name="connsiteX4" fmla="*/ 162952 w 219375"/>
                <a:gd name="connsiteY4" fmla="*/ 12291 h 236250"/>
                <a:gd name="connsiteX5" fmla="*/ 138990 w 219375"/>
                <a:gd name="connsiteY5" fmla="*/ 38886 h 236250"/>
                <a:gd name="connsiteX6" fmla="*/ 113930 w 219375"/>
                <a:gd name="connsiteY6" fmla="*/ 66663 h 236250"/>
                <a:gd name="connsiteX7" fmla="*/ 64892 w 219375"/>
                <a:gd name="connsiteY7" fmla="*/ 12291 h 236250"/>
                <a:gd name="connsiteX8" fmla="*/ 12292 w 219375"/>
                <a:gd name="connsiteY8" fmla="*/ 9591 h 236250"/>
                <a:gd name="connsiteX9" fmla="*/ 9575 w 219375"/>
                <a:gd name="connsiteY9" fmla="*/ 62157 h 236250"/>
                <a:gd name="connsiteX10" fmla="*/ 63778 w 219375"/>
                <a:gd name="connsiteY10" fmla="*/ 122232 h 236250"/>
                <a:gd name="connsiteX11" fmla="*/ 38752 w 219375"/>
                <a:gd name="connsiteY11" fmla="*/ 150008 h 236250"/>
                <a:gd name="connsiteX12" fmla="*/ 9592 w 219375"/>
                <a:gd name="connsiteY12" fmla="*/ 182290 h 236250"/>
                <a:gd name="connsiteX13" fmla="*/ 12309 w 219375"/>
                <a:gd name="connsiteY13" fmla="*/ 234873 h 236250"/>
                <a:gd name="connsiteX14" fmla="*/ 37217 w 219375"/>
                <a:gd name="connsiteY14" fmla="*/ 244458 h 236250"/>
                <a:gd name="connsiteX15" fmla="*/ 64892 w 219375"/>
                <a:gd name="connsiteY15" fmla="*/ 232156 h 236250"/>
                <a:gd name="connsiteX16" fmla="*/ 88854 w 219375"/>
                <a:gd name="connsiteY16" fmla="*/ 205611 h 236250"/>
                <a:gd name="connsiteX17" fmla="*/ 113914 w 219375"/>
                <a:gd name="connsiteY17" fmla="*/ 177835 h 236250"/>
                <a:gd name="connsiteX18" fmla="*/ 162952 w 219375"/>
                <a:gd name="connsiteY18" fmla="*/ 232190 h 236250"/>
                <a:gd name="connsiteX19" fmla="*/ 190627 w 219375"/>
                <a:gd name="connsiteY19" fmla="*/ 244491 h 236250"/>
                <a:gd name="connsiteX20" fmla="*/ 215585 w 219375"/>
                <a:gd name="connsiteY20" fmla="*/ 234923 h 236250"/>
                <a:gd name="connsiteX21" fmla="*/ 218285 w 219375"/>
                <a:gd name="connsiteY21" fmla="*/ 182341 h 236250"/>
                <a:gd name="connsiteX22" fmla="*/ 164083 w 219375"/>
                <a:gd name="connsiteY22" fmla="*/ 122232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375" h="236250">
                  <a:moveTo>
                    <a:pt x="164083" y="122232"/>
                  </a:moveTo>
                  <a:lnTo>
                    <a:pt x="189109" y="94456"/>
                  </a:lnTo>
                  <a:lnTo>
                    <a:pt x="218269" y="62157"/>
                  </a:lnTo>
                  <a:cubicBezTo>
                    <a:pt x="232005" y="46902"/>
                    <a:pt x="230824" y="23328"/>
                    <a:pt x="215552" y="9591"/>
                  </a:cubicBezTo>
                  <a:cubicBezTo>
                    <a:pt x="200229" y="-4195"/>
                    <a:pt x="176739" y="-2964"/>
                    <a:pt x="162952" y="12291"/>
                  </a:cubicBezTo>
                  <a:lnTo>
                    <a:pt x="138990" y="38886"/>
                  </a:lnTo>
                  <a:lnTo>
                    <a:pt x="113930" y="66663"/>
                  </a:lnTo>
                  <a:lnTo>
                    <a:pt x="64892" y="12291"/>
                  </a:lnTo>
                  <a:cubicBezTo>
                    <a:pt x="51139" y="-2947"/>
                    <a:pt x="27615" y="-4212"/>
                    <a:pt x="12292" y="9591"/>
                  </a:cubicBezTo>
                  <a:cubicBezTo>
                    <a:pt x="-2980" y="23345"/>
                    <a:pt x="-4178" y="46902"/>
                    <a:pt x="9575" y="62157"/>
                  </a:cubicBezTo>
                  <a:lnTo>
                    <a:pt x="63778" y="122232"/>
                  </a:lnTo>
                  <a:lnTo>
                    <a:pt x="38752" y="150008"/>
                  </a:lnTo>
                  <a:lnTo>
                    <a:pt x="9592" y="182290"/>
                  </a:lnTo>
                  <a:cubicBezTo>
                    <a:pt x="-4178" y="197562"/>
                    <a:pt x="-2963" y="221103"/>
                    <a:pt x="12309" y="234873"/>
                  </a:cubicBezTo>
                  <a:cubicBezTo>
                    <a:pt x="19430" y="241302"/>
                    <a:pt x="28340" y="244458"/>
                    <a:pt x="37217" y="244458"/>
                  </a:cubicBezTo>
                  <a:cubicBezTo>
                    <a:pt x="47392" y="244458"/>
                    <a:pt x="57517" y="240306"/>
                    <a:pt x="64892" y="232156"/>
                  </a:cubicBezTo>
                  <a:lnTo>
                    <a:pt x="88854" y="205611"/>
                  </a:lnTo>
                  <a:lnTo>
                    <a:pt x="113914" y="177835"/>
                  </a:lnTo>
                  <a:lnTo>
                    <a:pt x="162952" y="232190"/>
                  </a:lnTo>
                  <a:cubicBezTo>
                    <a:pt x="170327" y="240323"/>
                    <a:pt x="180452" y="244491"/>
                    <a:pt x="190627" y="244491"/>
                  </a:cubicBezTo>
                  <a:cubicBezTo>
                    <a:pt x="199504" y="244491"/>
                    <a:pt x="208430" y="241319"/>
                    <a:pt x="215585" y="234923"/>
                  </a:cubicBezTo>
                  <a:cubicBezTo>
                    <a:pt x="230840" y="221170"/>
                    <a:pt x="232055" y="197613"/>
                    <a:pt x="218285" y="182341"/>
                  </a:cubicBezTo>
                  <a:lnTo>
                    <a:pt x="164083" y="12223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13" name="文本框 12">
            <a:extLst>
              <a:ext uri="{FF2B5EF4-FFF2-40B4-BE49-F238E27FC236}">
                <a16:creationId xmlns:a16="http://schemas.microsoft.com/office/drawing/2014/main" id="{D1331C78-6A74-4350-945F-16712E8E0127}"/>
              </a:ext>
            </a:extLst>
          </p:cNvPr>
          <p:cNvSpPr txBox="1"/>
          <p:nvPr/>
        </p:nvSpPr>
        <p:spPr>
          <a:xfrm>
            <a:off x="40966" y="1827651"/>
            <a:ext cx="7617854" cy="2062103"/>
          </a:xfrm>
          <a:prstGeom prst="rect">
            <a:avLst/>
          </a:prstGeom>
          <a:noFill/>
        </p:spPr>
        <p:txBody>
          <a:bodyPr wrap="square">
            <a:spAutoFit/>
          </a:bodyPr>
          <a:lstStyle/>
          <a:p>
            <a:pPr marL="800100" lvl="1" indent="-342900" algn="just" eaLnBrk="1">
              <a:spcBef>
                <a:spcPts val="600"/>
              </a:spcBef>
              <a:spcAft>
                <a:spcPts val="600"/>
              </a:spcAft>
              <a:buClr>
                <a:schemeClr val="tx2"/>
              </a:buClr>
              <a:buFont typeface="Arial" panose="020B0604020202020204" pitchFamily="34" charset="0"/>
              <a:buChar char="•"/>
            </a:pPr>
            <a:r>
              <a:rPr lang="zh-CN" altLang="en-US" dirty="0">
                <a:latin typeface="+mn-ea"/>
                <a:ea typeface="+mn-ea"/>
              </a:rPr>
              <a:t>用户姓名、简写字母、账户等与个人信息相关单词或拼音，以及基于这些信息的简单变体，例如：</a:t>
            </a:r>
            <a:r>
              <a:rPr lang="en-US" altLang="zh-CN" dirty="0">
                <a:latin typeface="+mn-ea"/>
                <a:ea typeface="+mn-ea"/>
              </a:rPr>
              <a:t>xiaohong123</a:t>
            </a:r>
            <a:r>
              <a:rPr lang="zh-CN" altLang="en-US" dirty="0">
                <a:latin typeface="+mn-ea"/>
                <a:ea typeface="+mn-ea"/>
              </a:rPr>
              <a:t>。</a:t>
            </a:r>
            <a:endParaRPr lang="en-US" altLang="zh-CN" dirty="0">
              <a:latin typeface="+mn-ea"/>
              <a:ea typeface="+mn-ea"/>
            </a:endParaRPr>
          </a:p>
          <a:p>
            <a:pPr marL="800100" lvl="1" indent="-342900" algn="just" eaLnBrk="1">
              <a:spcBef>
                <a:spcPts val="600"/>
              </a:spcBef>
              <a:spcAft>
                <a:spcPts val="600"/>
              </a:spcAft>
              <a:buClr>
                <a:schemeClr val="tx2"/>
              </a:buClr>
              <a:buFont typeface="Arial" panose="020B0604020202020204" pitchFamily="34" charset="0"/>
              <a:buChar char="•"/>
            </a:pPr>
            <a:r>
              <a:rPr lang="zh-CN" altLang="en-US" dirty="0">
                <a:latin typeface="+mn-ea"/>
                <a:ea typeface="+mn-ea"/>
              </a:rPr>
              <a:t>一串有序数字或字母，如右图显示源自</a:t>
            </a:r>
            <a:r>
              <a:rPr lang="en-US" altLang="zh-CN" dirty="0">
                <a:latin typeface="+mn-ea"/>
                <a:ea typeface="+mn-ea"/>
              </a:rPr>
              <a:t>《</a:t>
            </a:r>
            <a:r>
              <a:rPr lang="en-US" altLang="zh-CN" b="0" i="0" dirty="0">
                <a:solidFill>
                  <a:srgbClr val="333333"/>
                </a:solidFill>
                <a:effectLst/>
                <a:latin typeface="-apple-system"/>
              </a:rPr>
              <a:t>CSDN</a:t>
            </a:r>
            <a:r>
              <a:rPr lang="zh-CN" altLang="en-US" b="0" i="0" dirty="0">
                <a:solidFill>
                  <a:srgbClr val="333333"/>
                </a:solidFill>
                <a:effectLst/>
                <a:latin typeface="-apple-system"/>
              </a:rPr>
              <a:t>等网站泄漏口令数据分析报告</a:t>
            </a:r>
            <a:r>
              <a:rPr lang="en-US" altLang="zh-CN" dirty="0">
                <a:latin typeface="+mn-ea"/>
                <a:ea typeface="+mn-ea"/>
              </a:rPr>
              <a:t>》</a:t>
            </a:r>
            <a:r>
              <a:rPr lang="zh-CN" altLang="en-US" dirty="0">
                <a:latin typeface="+mn-ea"/>
                <a:ea typeface="+mn-ea"/>
              </a:rPr>
              <a:t>，使用</a:t>
            </a:r>
            <a:r>
              <a:rPr lang="en-US" altLang="zh-CN" dirty="0">
                <a:latin typeface="+mn-ea"/>
                <a:ea typeface="+mn-ea"/>
              </a:rPr>
              <a:t>123456</a:t>
            </a:r>
            <a:r>
              <a:rPr lang="zh-CN" altLang="en-US" dirty="0">
                <a:latin typeface="+mn-ea"/>
                <a:ea typeface="+mn-ea"/>
              </a:rPr>
              <a:t>的用户高达</a:t>
            </a:r>
            <a:r>
              <a:rPr lang="en-US" altLang="zh-CN" dirty="0">
                <a:latin typeface="+mn-ea"/>
                <a:ea typeface="+mn-ea"/>
              </a:rPr>
              <a:t>6.72%</a:t>
            </a:r>
          </a:p>
          <a:p>
            <a:pPr marL="800100" lvl="1" indent="-342900" algn="just" eaLnBrk="1">
              <a:spcBef>
                <a:spcPts val="600"/>
              </a:spcBef>
              <a:spcAft>
                <a:spcPts val="600"/>
              </a:spcAft>
              <a:buClr>
                <a:schemeClr val="tx2"/>
              </a:buClr>
              <a:buFont typeface="Arial" panose="020B0604020202020204" pitchFamily="34" charset="0"/>
              <a:buChar char="•"/>
            </a:pPr>
            <a:r>
              <a:rPr lang="zh-CN" altLang="en-US" dirty="0">
                <a:latin typeface="+mn-ea"/>
                <a:ea typeface="+mn-ea"/>
              </a:rPr>
              <a:t>源自某些公开数据库中的词，如英文名、卡通漫画人物、电影或小说等文艺作品名称或人物地点名字等</a:t>
            </a:r>
            <a:endParaRPr lang="en-US" altLang="zh-CN" dirty="0">
              <a:latin typeface="+mn-ea"/>
              <a:ea typeface="+mn-ea"/>
            </a:endParaRPr>
          </a:p>
        </p:txBody>
      </p:sp>
      <p:pic>
        <p:nvPicPr>
          <p:cNvPr id="14" name="图片 13">
            <a:extLst>
              <a:ext uri="{FF2B5EF4-FFF2-40B4-BE49-F238E27FC236}">
                <a16:creationId xmlns:a16="http://schemas.microsoft.com/office/drawing/2014/main" id="{0BD341F0-609C-4BE4-BD3D-42D42C3F54AF}"/>
              </a:ext>
            </a:extLst>
          </p:cNvPr>
          <p:cNvPicPr>
            <a:picLocks noChangeAspect="1"/>
          </p:cNvPicPr>
          <p:nvPr/>
        </p:nvPicPr>
        <p:blipFill>
          <a:blip r:embed="rId2"/>
          <a:stretch>
            <a:fillRect/>
          </a:stretch>
        </p:blipFill>
        <p:spPr>
          <a:xfrm>
            <a:off x="8342108" y="908031"/>
            <a:ext cx="3235400" cy="4631231"/>
          </a:xfrm>
          <a:prstGeom prst="rect">
            <a:avLst/>
          </a:prstGeom>
          <a:ln>
            <a:noFill/>
          </a:ln>
          <a:effectLst>
            <a:outerShdw blurRad="292100" dist="139700" dir="2700000" algn="tl" rotWithShape="0">
              <a:srgbClr val="333333">
                <a:alpha val="65000"/>
              </a:srgbClr>
            </a:outerShdw>
          </a:effectLst>
        </p:spPr>
      </p:pic>
      <p:grpSp>
        <p:nvGrpSpPr>
          <p:cNvPr id="15" name="组合 14">
            <a:extLst>
              <a:ext uri="{FF2B5EF4-FFF2-40B4-BE49-F238E27FC236}">
                <a16:creationId xmlns:a16="http://schemas.microsoft.com/office/drawing/2014/main" id="{8EE76591-9D0D-4D4A-83DF-1525F32E4395}"/>
              </a:ext>
            </a:extLst>
          </p:cNvPr>
          <p:cNvGrpSpPr/>
          <p:nvPr/>
        </p:nvGrpSpPr>
        <p:grpSpPr>
          <a:xfrm>
            <a:off x="692254" y="3988907"/>
            <a:ext cx="6729527" cy="1913854"/>
            <a:chOff x="692254" y="3988907"/>
            <a:chExt cx="6729527" cy="1913854"/>
          </a:xfrm>
        </p:grpSpPr>
        <p:sp>
          <p:nvSpPr>
            <p:cNvPr id="11" name="文本框 10">
              <a:extLst>
                <a:ext uri="{FF2B5EF4-FFF2-40B4-BE49-F238E27FC236}">
                  <a16:creationId xmlns:a16="http://schemas.microsoft.com/office/drawing/2014/main" id="{EE29490F-053E-4433-B22D-57420A3DD799}"/>
                </a:ext>
              </a:extLst>
            </p:cNvPr>
            <p:cNvSpPr txBox="1"/>
            <p:nvPr/>
          </p:nvSpPr>
          <p:spPr>
            <a:xfrm>
              <a:off x="2978279" y="4910450"/>
              <a:ext cx="4443502" cy="646331"/>
            </a:xfrm>
            <a:prstGeom prst="rect">
              <a:avLst/>
            </a:prstGeom>
            <a:noFill/>
          </p:spPr>
          <p:txBody>
            <a:bodyPr wrap="square">
              <a:spAutoFit/>
            </a:bodyPr>
            <a:lstStyle/>
            <a:p>
              <a:r>
                <a:rPr lang="zh-CN" altLang="en-US" b="1" dirty="0">
                  <a:solidFill>
                    <a:srgbClr val="333333"/>
                  </a:solidFill>
                  <a:latin typeface="Helvetica Neue"/>
                </a:rPr>
                <a:t>暴力</a:t>
              </a:r>
              <a:r>
                <a:rPr lang="zh-CN" altLang="en-US" b="1" i="0" dirty="0">
                  <a:solidFill>
                    <a:srgbClr val="333333"/>
                  </a:solidFill>
                  <a:effectLst/>
                  <a:latin typeface="Helvetica Neue"/>
                </a:rPr>
                <a:t>破解</a:t>
              </a:r>
              <a:r>
                <a:rPr lang="zh-CN" altLang="en-US" i="0" dirty="0">
                  <a:solidFill>
                    <a:srgbClr val="333333"/>
                  </a:solidFill>
                  <a:effectLst/>
                  <a:latin typeface="Helvetica Neue"/>
                </a:rPr>
                <a:t>，</a:t>
              </a:r>
              <a:r>
                <a:rPr lang="zh-CN" altLang="en-US" i="0" dirty="0">
                  <a:solidFill>
                    <a:schemeClr val="accent4">
                      <a:lumMod val="60000"/>
                      <a:lumOff val="40000"/>
                    </a:schemeClr>
                  </a:solidFill>
                  <a:effectLst/>
                  <a:latin typeface="Helvetica Neue"/>
                </a:rPr>
                <a:t>并不是按数字顺序遍历，而是首先尝试概率大的密钥</a:t>
              </a:r>
              <a:r>
                <a:rPr lang="zh-CN" altLang="en-US" i="0" dirty="0">
                  <a:effectLst/>
                  <a:latin typeface="Helvetica Neue"/>
                </a:rPr>
                <a:t>，即</a:t>
              </a:r>
              <a:r>
                <a:rPr lang="zh-CN" altLang="en-US" i="0" dirty="0">
                  <a:solidFill>
                    <a:schemeClr val="accent4">
                      <a:lumMod val="60000"/>
                      <a:lumOff val="40000"/>
                    </a:schemeClr>
                  </a:solidFill>
                  <a:effectLst/>
                  <a:latin typeface="Helvetica Neue"/>
                </a:rPr>
                <a:t>字典攻击</a:t>
              </a:r>
              <a:endParaRPr lang="en-US" altLang="zh-CN" i="0" dirty="0">
                <a:solidFill>
                  <a:schemeClr val="accent4">
                    <a:lumMod val="60000"/>
                    <a:lumOff val="40000"/>
                  </a:schemeClr>
                </a:solidFill>
                <a:effectLst/>
                <a:latin typeface="Helvetica Neue"/>
              </a:endParaRPr>
            </a:p>
          </p:txBody>
        </p:sp>
        <p:pic>
          <p:nvPicPr>
            <p:cNvPr id="3074" name="Picture 2" descr="小黄人：概率大的先猜表情包">
              <a:extLst>
                <a:ext uri="{FF2B5EF4-FFF2-40B4-BE49-F238E27FC236}">
                  <a16:creationId xmlns:a16="http://schemas.microsoft.com/office/drawing/2014/main" id="{9B429B7E-85F0-4C1E-BF3E-0FAFEEC3C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54" y="3988907"/>
              <a:ext cx="1913854" cy="19138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999536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500"/>
                                        <p:tgtEl>
                                          <p:spTgt spid="1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2F059-1031-4849-9783-7994C3B796FA}"/>
              </a:ext>
            </a:extLst>
          </p:cNvPr>
          <p:cNvSpPr>
            <a:spLocks noGrp="1"/>
          </p:cNvSpPr>
          <p:nvPr>
            <p:ph type="title"/>
          </p:nvPr>
        </p:nvSpPr>
        <p:spPr/>
        <p:txBody>
          <a:bodyPr/>
          <a:lstStyle/>
          <a:p>
            <a:r>
              <a:rPr lang="zh-CN" altLang="en-US" dirty="0"/>
              <a:t>人工选择</a:t>
            </a:r>
          </a:p>
        </p:txBody>
      </p:sp>
      <p:pic>
        <p:nvPicPr>
          <p:cNvPr id="3" name="图片 2">
            <a:extLst>
              <a:ext uri="{FF2B5EF4-FFF2-40B4-BE49-F238E27FC236}">
                <a16:creationId xmlns:a16="http://schemas.microsoft.com/office/drawing/2014/main" id="{B2BEFD48-4C62-469F-9371-4FDE9EF48B25}"/>
              </a:ext>
            </a:extLst>
          </p:cNvPr>
          <p:cNvPicPr>
            <a:picLocks noChangeAspect="1"/>
          </p:cNvPicPr>
          <p:nvPr/>
        </p:nvPicPr>
        <p:blipFill>
          <a:blip r:embed="rId3"/>
          <a:stretch>
            <a:fillRect/>
          </a:stretch>
        </p:blipFill>
        <p:spPr>
          <a:xfrm>
            <a:off x="457691" y="1645532"/>
            <a:ext cx="6805883" cy="4145466"/>
          </a:xfrm>
          <a:prstGeom prst="rect">
            <a:avLst/>
          </a:prstGeom>
          <a:ln>
            <a:noFill/>
          </a:ln>
          <a:effectLst>
            <a:outerShdw blurRad="292100" dist="139700" dir="2700000" algn="tl" rotWithShape="0">
              <a:srgbClr val="333333">
                <a:alpha val="65000"/>
              </a:srgbClr>
            </a:outerShdw>
          </a:effectLst>
        </p:spPr>
      </p:pic>
      <p:sp>
        <p:nvSpPr>
          <p:cNvPr id="4" name="ïṡḷiḑé">
            <a:extLst>
              <a:ext uri="{FF2B5EF4-FFF2-40B4-BE49-F238E27FC236}">
                <a16:creationId xmlns:a16="http://schemas.microsoft.com/office/drawing/2014/main" id="{7E56EDBB-5EBA-48CF-A51D-9D34288164C2}"/>
              </a:ext>
            </a:extLst>
          </p:cNvPr>
          <p:cNvSpPr/>
          <p:nvPr/>
        </p:nvSpPr>
        <p:spPr>
          <a:xfrm>
            <a:off x="457691" y="1008903"/>
            <a:ext cx="3976197" cy="498861"/>
          </a:xfrm>
          <a:prstGeom prst="rect">
            <a:avLst/>
          </a:prstGeom>
        </p:spPr>
        <p:txBody>
          <a:bodyPr wrap="square" anchor="ctr" anchorCtr="0">
            <a:normAutofit/>
          </a:bodyPr>
          <a:lstStyle/>
          <a:p>
            <a:pPr lvl="0"/>
            <a:r>
              <a:rPr lang="zh-CN" altLang="en-US" sz="2000" b="1" spc="100" dirty="0"/>
              <a:t>看看口令设置要求：</a:t>
            </a:r>
          </a:p>
        </p:txBody>
      </p:sp>
      <p:grpSp>
        <p:nvGrpSpPr>
          <p:cNvPr id="11" name="组合 10">
            <a:extLst>
              <a:ext uri="{FF2B5EF4-FFF2-40B4-BE49-F238E27FC236}">
                <a16:creationId xmlns:a16="http://schemas.microsoft.com/office/drawing/2014/main" id="{519F2B3A-E665-46A0-A1A4-292190BBC8C5}"/>
              </a:ext>
            </a:extLst>
          </p:cNvPr>
          <p:cNvGrpSpPr/>
          <p:nvPr/>
        </p:nvGrpSpPr>
        <p:grpSpPr>
          <a:xfrm>
            <a:off x="7717324" y="1645532"/>
            <a:ext cx="4327039" cy="3854284"/>
            <a:chOff x="7717324" y="1645532"/>
            <a:chExt cx="4327039" cy="3854284"/>
          </a:xfrm>
        </p:grpSpPr>
        <p:grpSp>
          <p:nvGrpSpPr>
            <p:cNvPr id="5" name="组合 4">
              <a:extLst>
                <a:ext uri="{FF2B5EF4-FFF2-40B4-BE49-F238E27FC236}">
                  <a16:creationId xmlns:a16="http://schemas.microsoft.com/office/drawing/2014/main" id="{7C61E44E-9416-4484-932B-D90B5677EE39}"/>
                </a:ext>
              </a:extLst>
            </p:cNvPr>
            <p:cNvGrpSpPr/>
            <p:nvPr/>
          </p:nvGrpSpPr>
          <p:grpSpPr>
            <a:xfrm>
              <a:off x="7717324" y="1645532"/>
              <a:ext cx="472500" cy="525184"/>
              <a:chOff x="6873610" y="5696948"/>
              <a:chExt cx="472500" cy="525184"/>
            </a:xfrm>
            <a:solidFill>
              <a:schemeClr val="accent4"/>
            </a:solidFill>
          </p:grpSpPr>
          <p:sp>
            <p:nvSpPr>
              <p:cNvPr id="6" name="任意多边形: 形状 5">
                <a:extLst>
                  <a:ext uri="{FF2B5EF4-FFF2-40B4-BE49-F238E27FC236}">
                    <a16:creationId xmlns:a16="http://schemas.microsoft.com/office/drawing/2014/main" id="{A3445A8C-F71B-454D-A9EF-EF57396EF0E2}"/>
                  </a:ext>
                </a:extLst>
              </p:cNvPr>
              <p:cNvSpPr/>
              <p:nvPr/>
            </p:nvSpPr>
            <p:spPr>
              <a:xfrm>
                <a:off x="6873610" y="5969007"/>
                <a:ext cx="472500" cy="253125"/>
              </a:xfrm>
              <a:custGeom>
                <a:avLst/>
                <a:gdLst>
                  <a:gd name="connsiteX0" fmla="*/ 480617 w 472500"/>
                  <a:gd name="connsiteY0" fmla="*/ 26916 h 253125"/>
                  <a:gd name="connsiteX1" fmla="*/ 453684 w 472500"/>
                  <a:gd name="connsiteY1" fmla="*/ 0 h 253125"/>
                  <a:gd name="connsiteX2" fmla="*/ 26916 w 472500"/>
                  <a:gd name="connsiteY2" fmla="*/ 0 h 253125"/>
                  <a:gd name="connsiteX3" fmla="*/ 0 w 472500"/>
                  <a:gd name="connsiteY3" fmla="*/ 26916 h 253125"/>
                  <a:gd name="connsiteX4" fmla="*/ 0 w 472500"/>
                  <a:gd name="connsiteY4" fmla="*/ 44010 h 253125"/>
                  <a:gd name="connsiteX5" fmla="*/ 33210 w 472500"/>
                  <a:gd name="connsiteY5" fmla="*/ 44010 h 253125"/>
                  <a:gd name="connsiteX6" fmla="*/ 33210 w 472500"/>
                  <a:gd name="connsiteY6" fmla="*/ 222379 h 253125"/>
                  <a:gd name="connsiteX7" fmla="*/ 73119 w 472500"/>
                  <a:gd name="connsiteY7" fmla="*/ 262305 h 253125"/>
                  <a:gd name="connsiteX8" fmla="*/ 408308 w 472500"/>
                  <a:gd name="connsiteY8" fmla="*/ 262305 h 253125"/>
                  <a:gd name="connsiteX9" fmla="*/ 448217 w 472500"/>
                  <a:gd name="connsiteY9" fmla="*/ 222379 h 253125"/>
                  <a:gd name="connsiteX10" fmla="*/ 448217 w 472500"/>
                  <a:gd name="connsiteY10" fmla="*/ 44010 h 253125"/>
                  <a:gd name="connsiteX11" fmla="*/ 480600 w 472500"/>
                  <a:gd name="connsiteY11" fmla="*/ 44010 h 253125"/>
                  <a:gd name="connsiteX12" fmla="*/ 480617 w 472500"/>
                  <a:gd name="connsiteY12" fmla="*/ 26916 h 253125"/>
                  <a:gd name="connsiteX13" fmla="*/ 480617 w 472500"/>
                  <a:gd name="connsiteY13" fmla="*/ 26916 h 25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2500" h="253125">
                    <a:moveTo>
                      <a:pt x="480617" y="26916"/>
                    </a:moveTo>
                    <a:cubicBezTo>
                      <a:pt x="480617" y="12049"/>
                      <a:pt x="468551" y="0"/>
                      <a:pt x="453684" y="0"/>
                    </a:cubicBezTo>
                    <a:lnTo>
                      <a:pt x="26916" y="0"/>
                    </a:lnTo>
                    <a:cubicBezTo>
                      <a:pt x="12049" y="0"/>
                      <a:pt x="0" y="12049"/>
                      <a:pt x="0" y="26916"/>
                    </a:cubicBezTo>
                    <a:lnTo>
                      <a:pt x="0" y="44010"/>
                    </a:lnTo>
                    <a:lnTo>
                      <a:pt x="33210" y="44010"/>
                    </a:lnTo>
                    <a:lnTo>
                      <a:pt x="33210" y="222379"/>
                    </a:lnTo>
                    <a:cubicBezTo>
                      <a:pt x="33210" y="244434"/>
                      <a:pt x="51097" y="262305"/>
                      <a:pt x="73119" y="262305"/>
                    </a:cubicBezTo>
                    <a:lnTo>
                      <a:pt x="408308" y="262305"/>
                    </a:lnTo>
                    <a:cubicBezTo>
                      <a:pt x="430363" y="262305"/>
                      <a:pt x="448217" y="244417"/>
                      <a:pt x="448217" y="222379"/>
                    </a:cubicBezTo>
                    <a:lnTo>
                      <a:pt x="448217" y="44010"/>
                    </a:lnTo>
                    <a:lnTo>
                      <a:pt x="480600" y="44010"/>
                    </a:lnTo>
                    <a:lnTo>
                      <a:pt x="480617" y="26916"/>
                    </a:lnTo>
                    <a:lnTo>
                      <a:pt x="480617" y="2691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 name="任意多边形: 形状 6">
                <a:extLst>
                  <a:ext uri="{FF2B5EF4-FFF2-40B4-BE49-F238E27FC236}">
                    <a16:creationId xmlns:a16="http://schemas.microsoft.com/office/drawing/2014/main" id="{0B8492BC-753A-4064-BEE3-7B8C9F1C42BC}"/>
                  </a:ext>
                </a:extLst>
              </p:cNvPr>
              <p:cNvSpPr/>
              <p:nvPr/>
            </p:nvSpPr>
            <p:spPr>
              <a:xfrm>
                <a:off x="7012221" y="5696948"/>
                <a:ext cx="253125" cy="236250"/>
              </a:xfrm>
              <a:custGeom>
                <a:avLst/>
                <a:gdLst>
                  <a:gd name="connsiteX0" fmla="*/ 203378 w 253125"/>
                  <a:gd name="connsiteY0" fmla="*/ 199007 h 236250"/>
                  <a:gd name="connsiteX1" fmla="*/ 227610 w 253125"/>
                  <a:gd name="connsiteY1" fmla="*/ 199007 h 236250"/>
                  <a:gd name="connsiteX2" fmla="*/ 259841 w 253125"/>
                  <a:gd name="connsiteY2" fmla="*/ 166624 h 236250"/>
                  <a:gd name="connsiteX3" fmla="*/ 259841 w 253125"/>
                  <a:gd name="connsiteY3" fmla="*/ 25988 h 236250"/>
                  <a:gd name="connsiteX4" fmla="*/ 233685 w 253125"/>
                  <a:gd name="connsiteY4" fmla="*/ 0 h 236250"/>
                  <a:gd name="connsiteX5" fmla="*/ 207529 w 253125"/>
                  <a:gd name="connsiteY5" fmla="*/ 25988 h 236250"/>
                  <a:gd name="connsiteX6" fmla="*/ 207529 w 253125"/>
                  <a:gd name="connsiteY6" fmla="*/ 146711 h 236250"/>
                  <a:gd name="connsiteX7" fmla="*/ 184629 w 253125"/>
                  <a:gd name="connsiteY7" fmla="*/ 146711 h 236250"/>
                  <a:gd name="connsiteX8" fmla="*/ 162743 w 253125"/>
                  <a:gd name="connsiteY8" fmla="*/ 140079 h 236250"/>
                  <a:gd name="connsiteX9" fmla="*/ 40973 w 253125"/>
                  <a:gd name="connsiteY9" fmla="*/ 140079 h 236250"/>
                  <a:gd name="connsiteX10" fmla="*/ 0 w 253125"/>
                  <a:gd name="connsiteY10" fmla="*/ 181204 h 236250"/>
                  <a:gd name="connsiteX11" fmla="*/ 0 w 253125"/>
                  <a:gd name="connsiteY11" fmla="*/ 245498 h 236250"/>
                  <a:gd name="connsiteX12" fmla="*/ 203378 w 253125"/>
                  <a:gd name="connsiteY12" fmla="*/ 245498 h 236250"/>
                  <a:gd name="connsiteX13" fmla="*/ 203378 w 253125"/>
                  <a:gd name="connsiteY13" fmla="*/ 199007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125" h="236250">
                    <a:moveTo>
                      <a:pt x="203378" y="199007"/>
                    </a:moveTo>
                    <a:lnTo>
                      <a:pt x="227610" y="199007"/>
                    </a:lnTo>
                    <a:cubicBezTo>
                      <a:pt x="245379" y="199007"/>
                      <a:pt x="259841" y="184393"/>
                      <a:pt x="259841" y="166624"/>
                    </a:cubicBezTo>
                    <a:lnTo>
                      <a:pt x="259841" y="25988"/>
                    </a:lnTo>
                    <a:cubicBezTo>
                      <a:pt x="259841" y="11644"/>
                      <a:pt x="248063" y="0"/>
                      <a:pt x="233685" y="0"/>
                    </a:cubicBezTo>
                    <a:cubicBezTo>
                      <a:pt x="219324" y="0"/>
                      <a:pt x="207529" y="11644"/>
                      <a:pt x="207529" y="25988"/>
                    </a:cubicBezTo>
                    <a:lnTo>
                      <a:pt x="207529" y="146711"/>
                    </a:lnTo>
                    <a:lnTo>
                      <a:pt x="184629" y="146711"/>
                    </a:lnTo>
                    <a:cubicBezTo>
                      <a:pt x="178335" y="142560"/>
                      <a:pt x="170826" y="140079"/>
                      <a:pt x="162743" y="140079"/>
                    </a:cubicBezTo>
                    <a:lnTo>
                      <a:pt x="40973" y="140079"/>
                    </a:lnTo>
                    <a:cubicBezTo>
                      <a:pt x="18444" y="140079"/>
                      <a:pt x="0" y="158676"/>
                      <a:pt x="0" y="181204"/>
                    </a:cubicBezTo>
                    <a:lnTo>
                      <a:pt x="0" y="245498"/>
                    </a:lnTo>
                    <a:lnTo>
                      <a:pt x="203378" y="245498"/>
                    </a:lnTo>
                    <a:lnTo>
                      <a:pt x="203378" y="199007"/>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 name="任意多边形: 形状 7">
                <a:extLst>
                  <a:ext uri="{FF2B5EF4-FFF2-40B4-BE49-F238E27FC236}">
                    <a16:creationId xmlns:a16="http://schemas.microsoft.com/office/drawing/2014/main" id="{09CDDD05-108D-4345-9DC7-1117FEC80F74}"/>
                  </a:ext>
                </a:extLst>
              </p:cNvPr>
              <p:cNvSpPr/>
              <p:nvPr/>
            </p:nvSpPr>
            <p:spPr>
              <a:xfrm>
                <a:off x="7055674" y="5696965"/>
                <a:ext cx="101250" cy="101250"/>
              </a:xfrm>
              <a:custGeom>
                <a:avLst/>
                <a:gdLst>
                  <a:gd name="connsiteX0" fmla="*/ 116843 w 101250"/>
                  <a:gd name="connsiteY0" fmla="*/ 58421 h 101250"/>
                  <a:gd name="connsiteX1" fmla="*/ 58421 w 101250"/>
                  <a:gd name="connsiteY1" fmla="*/ 116843 h 101250"/>
                  <a:gd name="connsiteX2" fmla="*/ 0 w 101250"/>
                  <a:gd name="connsiteY2" fmla="*/ 58421 h 101250"/>
                  <a:gd name="connsiteX3" fmla="*/ 58421 w 101250"/>
                  <a:gd name="connsiteY3" fmla="*/ 0 h 101250"/>
                  <a:gd name="connsiteX4" fmla="*/ 116843 w 101250"/>
                  <a:gd name="connsiteY4" fmla="*/ 58421 h 10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01250">
                    <a:moveTo>
                      <a:pt x="116843" y="58421"/>
                    </a:moveTo>
                    <a:cubicBezTo>
                      <a:pt x="116843" y="90686"/>
                      <a:pt x="90686" y="116843"/>
                      <a:pt x="58421" y="116843"/>
                    </a:cubicBezTo>
                    <a:cubicBezTo>
                      <a:pt x="26156" y="116843"/>
                      <a:pt x="0" y="90686"/>
                      <a:pt x="0" y="58421"/>
                    </a:cubicBezTo>
                    <a:cubicBezTo>
                      <a:pt x="0" y="26156"/>
                      <a:pt x="26156" y="0"/>
                      <a:pt x="58421" y="0"/>
                    </a:cubicBezTo>
                    <a:cubicBezTo>
                      <a:pt x="90686" y="0"/>
                      <a:pt x="116843" y="26156"/>
                      <a:pt x="116843" y="5842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
          <p:nvSpPr>
            <p:cNvPr id="9" name="文本框 8">
              <a:extLst>
                <a:ext uri="{FF2B5EF4-FFF2-40B4-BE49-F238E27FC236}">
                  <a16:creationId xmlns:a16="http://schemas.microsoft.com/office/drawing/2014/main" id="{C177DACB-D1E9-4AF4-A2F6-0CEBDF5F6504}"/>
                </a:ext>
              </a:extLst>
            </p:cNvPr>
            <p:cNvSpPr txBox="1"/>
            <p:nvPr/>
          </p:nvSpPr>
          <p:spPr>
            <a:xfrm>
              <a:off x="8232882" y="1844098"/>
              <a:ext cx="3811481" cy="400110"/>
            </a:xfrm>
            <a:prstGeom prst="rect">
              <a:avLst/>
            </a:prstGeom>
            <a:noFill/>
          </p:spPr>
          <p:txBody>
            <a:bodyPr wrap="square">
              <a:spAutoFit/>
            </a:bodyPr>
            <a:lstStyle/>
            <a:p>
              <a:r>
                <a:rPr lang="zh-CN" altLang="en-US" sz="2000" b="1" dirty="0">
                  <a:solidFill>
                    <a:schemeClr val="accent4"/>
                  </a:solidFill>
                  <a:latin typeface="Helvetica Neue"/>
                </a:rPr>
                <a:t>我们不建议人工设置重要密钥！</a:t>
              </a:r>
              <a:endParaRPr lang="en-US" altLang="zh-CN" sz="2000" i="0" dirty="0">
                <a:solidFill>
                  <a:schemeClr val="accent4"/>
                </a:solidFill>
                <a:effectLst/>
                <a:latin typeface="Helvetica Neue"/>
              </a:endParaRPr>
            </a:p>
          </p:txBody>
        </p:sp>
        <p:pic>
          <p:nvPicPr>
            <p:cNvPr id="4098" name="Picture 2" descr="小黄人：你认为的复杂不是真的复杂表情包">
              <a:extLst>
                <a:ext uri="{FF2B5EF4-FFF2-40B4-BE49-F238E27FC236}">
                  <a16:creationId xmlns:a16="http://schemas.microsoft.com/office/drawing/2014/main" id="{FE9CB7C6-FDAE-47BE-AF64-1AD7D8335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236" y="2642316"/>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22445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5BA1A-5FF1-4FB4-A065-E8F5C4AEFA5B}"/>
              </a:ext>
            </a:extLst>
          </p:cNvPr>
          <p:cNvSpPr>
            <a:spLocks noGrp="1"/>
          </p:cNvSpPr>
          <p:nvPr>
            <p:ph type="title"/>
          </p:nvPr>
        </p:nvSpPr>
        <p:spPr/>
        <p:txBody>
          <a:bodyPr/>
          <a:lstStyle/>
          <a:p>
            <a:r>
              <a:rPr lang="zh-CN" altLang="en-US" dirty="0"/>
              <a:t>随机生成</a:t>
            </a:r>
          </a:p>
        </p:txBody>
      </p:sp>
      <p:pic>
        <p:nvPicPr>
          <p:cNvPr id="3" name="图片 2">
            <a:extLst>
              <a:ext uri="{FF2B5EF4-FFF2-40B4-BE49-F238E27FC236}">
                <a16:creationId xmlns:a16="http://schemas.microsoft.com/office/drawing/2014/main" id="{24EE5642-E540-4BFB-B519-B7EEBA20EDBF}"/>
              </a:ext>
            </a:extLst>
          </p:cNvPr>
          <p:cNvPicPr>
            <a:picLocks noChangeAspect="1"/>
          </p:cNvPicPr>
          <p:nvPr/>
        </p:nvPicPr>
        <p:blipFill>
          <a:blip r:embed="rId2"/>
          <a:stretch>
            <a:fillRect/>
          </a:stretch>
        </p:blipFill>
        <p:spPr>
          <a:xfrm>
            <a:off x="2602857" y="1073666"/>
            <a:ext cx="6838750" cy="1964692"/>
          </a:xfrm>
          <a:prstGeom prst="rect">
            <a:avLst/>
          </a:prstGeom>
          <a:ln>
            <a:noFill/>
          </a:ln>
          <a:effectLst>
            <a:outerShdw blurRad="292100" dist="139700" dir="2700000" algn="tl" rotWithShape="0">
              <a:srgbClr val="333333">
                <a:alpha val="65000"/>
              </a:srgbClr>
            </a:outerShdw>
          </a:effectLst>
        </p:spPr>
      </p:pic>
      <p:sp>
        <p:nvSpPr>
          <p:cNvPr id="4" name="îṣlîḍe">
            <a:hlinkClick r:id="" action="ppaction://noaction"/>
            <a:extLst>
              <a:ext uri="{FF2B5EF4-FFF2-40B4-BE49-F238E27FC236}">
                <a16:creationId xmlns:a16="http://schemas.microsoft.com/office/drawing/2014/main" id="{37C3DCE3-BBF7-4B28-BB16-69356BDC5A49}"/>
              </a:ext>
            </a:extLst>
          </p:cNvPr>
          <p:cNvSpPr/>
          <p:nvPr/>
        </p:nvSpPr>
        <p:spPr>
          <a:xfrm>
            <a:off x="1276627" y="1201770"/>
            <a:ext cx="1127907" cy="446763"/>
          </a:xfrm>
          <a:prstGeom prst="rect">
            <a:avLst/>
          </a:prstGeom>
        </p:spPr>
        <p:txBody>
          <a:bodyPr wrap="square" anchor="ctr" anchorCtr="0">
            <a:normAutofit/>
          </a:bodyPr>
          <a:lstStyle/>
          <a:p>
            <a:pPr lvl="0"/>
            <a:r>
              <a:rPr lang="en-US" altLang="zh-CN" sz="2000" b="1" spc="100" dirty="0">
                <a:solidFill>
                  <a:schemeClr val="accent4"/>
                </a:solidFill>
              </a:rPr>
              <a:t>DRNG</a:t>
            </a:r>
            <a:endParaRPr lang="zh-CN" altLang="en-US" sz="2000" b="1" spc="100" dirty="0">
              <a:solidFill>
                <a:schemeClr val="accent4"/>
              </a:solidFill>
            </a:endParaRPr>
          </a:p>
        </p:txBody>
      </p:sp>
      <p:pic>
        <p:nvPicPr>
          <p:cNvPr id="6" name="图片 5">
            <a:extLst>
              <a:ext uri="{FF2B5EF4-FFF2-40B4-BE49-F238E27FC236}">
                <a16:creationId xmlns:a16="http://schemas.microsoft.com/office/drawing/2014/main" id="{542F792E-8BD6-4982-90DF-3090D811BA1A}"/>
              </a:ext>
            </a:extLst>
          </p:cNvPr>
          <p:cNvPicPr>
            <a:picLocks noChangeAspect="1"/>
          </p:cNvPicPr>
          <p:nvPr/>
        </p:nvPicPr>
        <p:blipFill>
          <a:blip r:embed="rId3"/>
          <a:stretch>
            <a:fillRect/>
          </a:stretch>
        </p:blipFill>
        <p:spPr>
          <a:xfrm>
            <a:off x="3526092" y="3274170"/>
            <a:ext cx="5139816" cy="1926320"/>
          </a:xfrm>
          <a:prstGeom prst="rect">
            <a:avLst/>
          </a:prstGeom>
          <a:ln>
            <a:noFill/>
          </a:ln>
          <a:effectLst>
            <a:outerShdw blurRad="292100" dist="139700" dir="2700000" algn="tl" rotWithShape="0">
              <a:srgbClr val="333333">
                <a:alpha val="65000"/>
              </a:srgbClr>
            </a:outerShdw>
          </a:effectLst>
        </p:spPr>
      </p:pic>
      <p:sp>
        <p:nvSpPr>
          <p:cNvPr id="7" name="îṣlîḍe">
            <a:hlinkClick r:id="" action="ppaction://noaction"/>
            <a:extLst>
              <a:ext uri="{FF2B5EF4-FFF2-40B4-BE49-F238E27FC236}">
                <a16:creationId xmlns:a16="http://schemas.microsoft.com/office/drawing/2014/main" id="{71F6E34C-01E9-455A-83E8-B1B55BA22522}"/>
              </a:ext>
            </a:extLst>
          </p:cNvPr>
          <p:cNvSpPr/>
          <p:nvPr/>
        </p:nvSpPr>
        <p:spPr>
          <a:xfrm>
            <a:off x="1325996" y="3457719"/>
            <a:ext cx="1127907" cy="446763"/>
          </a:xfrm>
          <a:prstGeom prst="rect">
            <a:avLst/>
          </a:prstGeom>
        </p:spPr>
        <p:txBody>
          <a:bodyPr wrap="square" anchor="ctr" anchorCtr="0">
            <a:normAutofit/>
          </a:bodyPr>
          <a:lstStyle/>
          <a:p>
            <a:pPr lvl="0"/>
            <a:r>
              <a:rPr lang="en-US" altLang="zh-CN" sz="2000" b="1" spc="100" dirty="0">
                <a:solidFill>
                  <a:schemeClr val="accent4"/>
                </a:solidFill>
              </a:rPr>
              <a:t>TRNG</a:t>
            </a:r>
            <a:endParaRPr lang="zh-CN" altLang="en-US" sz="2000" b="1" spc="100" dirty="0">
              <a:solidFill>
                <a:schemeClr val="accent4"/>
              </a:solidFill>
            </a:endParaRPr>
          </a:p>
        </p:txBody>
      </p:sp>
      <p:sp>
        <p:nvSpPr>
          <p:cNvPr id="8" name="文本框 7">
            <a:extLst>
              <a:ext uri="{FF2B5EF4-FFF2-40B4-BE49-F238E27FC236}">
                <a16:creationId xmlns:a16="http://schemas.microsoft.com/office/drawing/2014/main" id="{E22F187D-CF36-493D-8BF2-69DC60677A2A}"/>
              </a:ext>
            </a:extLst>
          </p:cNvPr>
          <p:cNvSpPr txBox="1"/>
          <p:nvPr/>
        </p:nvSpPr>
        <p:spPr>
          <a:xfrm>
            <a:off x="2086160" y="5436302"/>
            <a:ext cx="8019680" cy="707886"/>
          </a:xfrm>
          <a:prstGeom prst="rect">
            <a:avLst/>
          </a:prstGeom>
          <a:noFill/>
        </p:spPr>
        <p:txBody>
          <a:bodyPr wrap="square">
            <a:spAutoFit/>
          </a:bodyPr>
          <a:lstStyle/>
          <a:p>
            <a:pPr algn="ctr"/>
            <a:r>
              <a:rPr lang="zh-CN" altLang="en-US" sz="2000" b="1" dirty="0">
                <a:latin typeface="Helvetica Neue"/>
              </a:rPr>
              <a:t>熵满足要求，例如：</a:t>
            </a:r>
            <a:r>
              <a:rPr lang="en-US" altLang="zh-CN" sz="2000" b="1" dirty="0">
                <a:latin typeface="Helvetica Neue"/>
              </a:rPr>
              <a:t>25EC D334 6FA9 08BC</a:t>
            </a:r>
          </a:p>
          <a:p>
            <a:pPr algn="ctr"/>
            <a:r>
              <a:rPr lang="zh-CN" altLang="en-US" sz="2000" b="1" dirty="0">
                <a:latin typeface="Helvetica Neue"/>
              </a:rPr>
              <a:t>导致：</a:t>
            </a:r>
            <a:r>
              <a:rPr lang="zh-CN" altLang="en-US" sz="2000" b="1" dirty="0">
                <a:solidFill>
                  <a:schemeClr val="accent4">
                    <a:lumMod val="60000"/>
                    <a:lumOff val="40000"/>
                  </a:schemeClr>
                </a:solidFill>
                <a:latin typeface="Helvetica Neue"/>
              </a:rPr>
              <a:t>用</a:t>
            </a:r>
            <a:r>
              <a:rPr lang="zh-CN" altLang="en-US" sz="2000" b="1" i="0" dirty="0">
                <a:solidFill>
                  <a:schemeClr val="accent4">
                    <a:lumMod val="60000"/>
                    <a:lumOff val="40000"/>
                  </a:schemeClr>
                </a:solidFill>
                <a:effectLst/>
                <a:latin typeface="Helvetica Neue"/>
              </a:rPr>
              <a:t>脑子是记不住的，用计算机需要设计安全存储方案</a:t>
            </a:r>
            <a:endParaRPr lang="en-US" altLang="zh-CN" sz="2000" i="0" dirty="0">
              <a:solidFill>
                <a:schemeClr val="accent4">
                  <a:lumMod val="60000"/>
                  <a:lumOff val="40000"/>
                </a:schemeClr>
              </a:solidFill>
              <a:effectLst/>
              <a:latin typeface="Helvetica Neue"/>
            </a:endParaRPr>
          </a:p>
        </p:txBody>
      </p:sp>
    </p:spTree>
    <p:extLst>
      <p:ext uri="{BB962C8B-B14F-4D97-AF65-F5344CB8AC3E}">
        <p14:creationId xmlns:p14="http://schemas.microsoft.com/office/powerpoint/2010/main" val="21455443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12700" cap="flat" cmpd="sng" algn="ctr">
          <a:noFill/>
          <a:prstDash val="solid"/>
          <a:miter lim="800000"/>
        </a:ln>
        <a:effectLst>
          <a:outerShdw blurRad="165100" sx="101000" sy="101000" algn="ctr" rotWithShape="0">
            <a:prstClr val="black">
              <a:alpha val="15000"/>
            </a:prstClr>
          </a:outerShdw>
        </a:effectLst>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密码工程 - 第03章 - 分组密码算法软件实现20220922</Template>
  <TotalTime>2605</TotalTime>
  <Words>6111</Words>
  <Application>Microsoft Office PowerPoint</Application>
  <PresentationFormat>宽屏</PresentationFormat>
  <Paragraphs>647</Paragraphs>
  <Slides>58</Slides>
  <Notes>25</Notes>
  <HiddenSlides>0</HiddenSlides>
  <MMClips>0</MMClips>
  <ScaleCrop>false</ScaleCrop>
  <HeadingPairs>
    <vt:vector size="6" baseType="variant">
      <vt:variant>
        <vt:lpstr>已用的字体</vt:lpstr>
      </vt:variant>
      <vt:variant>
        <vt:i4>11</vt:i4>
      </vt:variant>
      <vt:variant>
        <vt:lpstr>主题</vt:lpstr>
      </vt:variant>
      <vt:variant>
        <vt:i4>17</vt:i4>
      </vt:variant>
      <vt:variant>
        <vt:lpstr>幻灯片标题</vt:lpstr>
      </vt:variant>
      <vt:variant>
        <vt:i4>58</vt:i4>
      </vt:variant>
    </vt:vector>
  </HeadingPairs>
  <TitlesOfParts>
    <vt:vector size="86" baseType="lpstr">
      <vt:lpstr>-apple-system</vt:lpstr>
      <vt:lpstr>Helvetica Neue</vt:lpstr>
      <vt:lpstr>等线</vt:lpstr>
      <vt:lpstr>华文琥珀</vt:lpstr>
      <vt:lpstr>华文新魏</vt:lpstr>
      <vt:lpstr>微软雅黑</vt:lpstr>
      <vt:lpstr>微软雅黑 Light</vt:lpstr>
      <vt:lpstr>Arial</vt:lpstr>
      <vt:lpstr>Cambria Math</vt:lpstr>
      <vt:lpstr>Century Gothic</vt:lpstr>
      <vt:lpstr>Wingdings</vt:lpstr>
      <vt:lpstr>封3​​</vt:lpstr>
      <vt:lpstr>封1​​</vt:lpstr>
      <vt:lpstr>封2​​</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PowerPoint 演示文稿</vt:lpstr>
      <vt:lpstr>密钥生命周期</vt:lpstr>
      <vt:lpstr>人工选择</vt:lpstr>
      <vt:lpstr>人工选择</vt:lpstr>
      <vt:lpstr>人工选择</vt:lpstr>
      <vt:lpstr>人工选择</vt:lpstr>
      <vt:lpstr>随机生成</vt:lpstr>
      <vt:lpstr>Pass phrase</vt:lpstr>
      <vt:lpstr>密钥分发/协商</vt:lpstr>
      <vt:lpstr>密钥分发/协商</vt:lpstr>
      <vt:lpstr>密钥分发/协商</vt:lpstr>
      <vt:lpstr>密钥分发/协商</vt:lpstr>
      <vt:lpstr>密钥分发/协商</vt:lpstr>
      <vt:lpstr>密钥传输时错误检验</vt:lpstr>
      <vt:lpstr>密钥存储</vt:lpstr>
      <vt:lpstr>密钥存储</vt:lpstr>
      <vt:lpstr>密钥存储</vt:lpstr>
      <vt:lpstr>密钥备份</vt:lpstr>
      <vt:lpstr>密钥备份</vt:lpstr>
      <vt:lpstr>密钥备份</vt:lpstr>
      <vt:lpstr>密钥泄露</vt:lpstr>
      <vt:lpstr>密钥更新</vt:lpstr>
      <vt:lpstr>密钥有效期</vt:lpstr>
      <vt:lpstr>密钥有效期</vt:lpstr>
      <vt:lpstr>密钥销毁</vt:lpstr>
      <vt:lpstr>PowerPoint 演示文稿</vt:lpstr>
      <vt:lpstr>密钥的种类</vt:lpstr>
      <vt:lpstr>密钥的层次结构</vt:lpstr>
      <vt:lpstr>密钥层次化管理的优点</vt:lpstr>
      <vt:lpstr>密钥的协商与分发</vt:lpstr>
      <vt:lpstr>密钥的协商与分发</vt:lpstr>
      <vt:lpstr>秘密密钥分发</vt:lpstr>
      <vt:lpstr>秘密密钥分发</vt:lpstr>
      <vt:lpstr>秘密密钥分发</vt:lpstr>
      <vt:lpstr>Kerberos协议</vt:lpstr>
      <vt:lpstr>Kerberos协议</vt:lpstr>
      <vt:lpstr>Kerberos协议</vt:lpstr>
      <vt:lpstr>公开密钥分发</vt:lpstr>
      <vt:lpstr>公开密钥分发</vt:lpstr>
      <vt:lpstr>公开密钥分发</vt:lpstr>
      <vt:lpstr>公开密钥分发</vt:lpstr>
      <vt:lpstr>数字证书</vt:lpstr>
      <vt:lpstr>X.509</vt:lpstr>
      <vt:lpstr>数字证书链</vt:lpstr>
      <vt:lpstr>数字证书链</vt:lpstr>
      <vt:lpstr>数字证书的管理</vt:lpstr>
      <vt:lpstr>数字证书的管理</vt:lpstr>
      <vt:lpstr>数字证书的管理</vt:lpstr>
      <vt:lpstr>数字证书的管理</vt:lpstr>
      <vt:lpstr>数字证书的管理</vt:lpstr>
      <vt:lpstr>数字证书的管理</vt:lpstr>
      <vt:lpstr>公钥基础设施</vt:lpstr>
      <vt:lpstr>PowerPoint 演示文稿</vt:lpstr>
      <vt:lpstr>小结</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 Yaoling</dc:creator>
  <cp:lastModifiedBy>Ding Yaoling</cp:lastModifiedBy>
  <cp:revision>166</cp:revision>
  <dcterms:created xsi:type="dcterms:W3CDTF">2022-11-29T03:13:38Z</dcterms:created>
  <dcterms:modified xsi:type="dcterms:W3CDTF">2024-05-06T08:56:36Z</dcterms:modified>
</cp:coreProperties>
</file>